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18"/>
  </p:notesMasterIdLst>
  <p:sldIdLst>
    <p:sldId id="264" r:id="rId3"/>
    <p:sldId id="257" r:id="rId4"/>
    <p:sldId id="258" r:id="rId5"/>
    <p:sldId id="259" r:id="rId6"/>
    <p:sldId id="260" r:id="rId7"/>
    <p:sldId id="261" r:id="rId8"/>
    <p:sldId id="262" r:id="rId9"/>
    <p:sldId id="265" r:id="rId10"/>
    <p:sldId id="266" r:id="rId11"/>
    <p:sldId id="267" r:id="rId12"/>
    <p:sldId id="268" r:id="rId13"/>
    <p:sldId id="270" r:id="rId14"/>
    <p:sldId id="273" r:id="rId15"/>
    <p:sldId id="263" r:id="rId16"/>
    <p:sldId id="277"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llanmörkt format 2 - Dekorfär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D1E387-5FC9-4EED-9730-769E60A9EBEA}" type="datetimeFigureOut">
              <a:rPr lang="sv-SE" smtClean="0"/>
              <a:t>2023-03-07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6E2F5F-A75C-4DAB-B04A-05AB4B4DF8E2}" type="slidenum">
              <a:rPr lang="sv-SE" smtClean="0"/>
              <a:t>‹#›</a:t>
            </a:fld>
            <a:endParaRPr lang="sv-SE"/>
          </a:p>
        </p:txBody>
      </p:sp>
    </p:spTree>
    <p:extLst>
      <p:ext uri="{BB962C8B-B14F-4D97-AF65-F5344CB8AC3E}">
        <p14:creationId xmlns:p14="http://schemas.microsoft.com/office/powerpoint/2010/main" val="2719599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Aft>
                <a:spcPts val="600"/>
              </a:spcAft>
            </a:pPr>
            <a:r>
              <a:rPr lang="sv-SE" u="sng" dirty="0">
                <a:latin typeface="Arial" panose="020B0604020202020204" pitchFamily="34" charset="0"/>
                <a:ea typeface="Times New Roman" panose="02020603050405020304" pitchFamily="18" charset="0"/>
                <a:cs typeface="Arial" panose="020B0604020202020204" pitchFamily="34" charset="0"/>
              </a:rPr>
              <a:t>Goda förutsättningar för vårdens medarbetare</a:t>
            </a:r>
            <a:endParaRPr lang="sv-SE" dirty="0">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sv-SE" dirty="0">
                <a:latin typeface="Arial" panose="020B0604020202020204" pitchFamily="34" charset="0"/>
                <a:ea typeface="Times New Roman" panose="02020603050405020304" pitchFamily="18" charset="0"/>
                <a:cs typeface="Arial" panose="020B0604020202020204" pitchFamily="34" charset="0"/>
              </a:rPr>
              <a:t>För detta utvecklingsområde avsätts totalt nästan 3 miljarder (2 963 miljoner kronor), varav nära 2 miljarder (cirka 1 963 miljoner kronor) till regionerna och 150 miljoner kronor till kommunerna. Medlen får användas till insatser för en ändamålsenligt kompetensförsörjning för omställning till en nära vård, att utveckla förutsättningarna på arbetsplatsen samt utbilda vårdens framtida medarbetare. Det är de övergripande områdena inom Vårdens medarbetare där insatserna har bredare ansats. </a:t>
            </a:r>
          </a:p>
          <a:p>
            <a:pPr marL="0" marR="0" lvl="0" indent="0" algn="l" defTabSz="914400" rtl="0" eaLnBrk="1" fontAlgn="auto" latinLnBrk="0" hangingPunct="1">
              <a:lnSpc>
                <a:spcPct val="100000"/>
              </a:lnSpc>
              <a:spcBef>
                <a:spcPts val="0"/>
              </a:spcBef>
              <a:spcAft>
                <a:spcPts val="600"/>
              </a:spcAft>
              <a:buClrTx/>
              <a:buSzTx/>
              <a:buFontTx/>
              <a:buNone/>
              <a:tabLst/>
              <a:defRPr/>
            </a:pPr>
            <a:r>
              <a:rPr lang="sv-SE" dirty="0"/>
              <a:t>På de här tre övergripliga områdena fördelas medlen till regionerna utifrån befolkningsunderlag. Till kommunerna fördelas de via RSS – Regionala stöd- och samverkanstrukturer – ett nätverk som kommunerna har.</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sv-SE" kern="1200" dirty="0">
              <a:solidFill>
                <a:schemeClr val="tx1"/>
              </a:solidFill>
              <a:effectLst/>
              <a:latin typeface="Arial" panose="020B0604020202020204" pitchFamily="34" charset="0"/>
              <a:ea typeface="+mj-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sv-SE" kern="1200" dirty="0">
                <a:solidFill>
                  <a:schemeClr val="tx1"/>
                </a:solidFill>
                <a:effectLst/>
                <a:latin typeface="Arial" panose="020B0604020202020204" pitchFamily="34" charset="0"/>
                <a:ea typeface="+mj-ea"/>
                <a:cs typeface="Arial" panose="020B0604020202020204" pitchFamily="34" charset="0"/>
              </a:rPr>
              <a:t>Medlen får användas till att stärka nya, redan pågående satsningar eller bibehålla effekter av redan gjorda satsningar.</a:t>
            </a:r>
            <a:endParaRPr lang="sv-SE" dirty="0">
              <a:latin typeface="Arial" panose="020B0604020202020204" pitchFamily="34" charset="0"/>
              <a:cs typeface="Arial" panose="020B0604020202020204" pitchFamily="34" charset="0"/>
            </a:endParaRPr>
          </a:p>
          <a:p>
            <a:pPr>
              <a:spcAft>
                <a:spcPts val="600"/>
              </a:spcAft>
            </a:pPr>
            <a:endParaRPr lang="sv-SE" dirty="0">
              <a:latin typeface="Arial" panose="020B0604020202020204" pitchFamily="34" charset="0"/>
              <a:ea typeface="Times New Roman" panose="02020603050405020304" pitchFamily="18" charset="0"/>
              <a:cs typeface="Arial" panose="020B0604020202020204" pitchFamily="34" charset="0"/>
            </a:endParaRPr>
          </a:p>
          <a:p>
            <a:pPr>
              <a:spcAft>
                <a:spcPts val="600"/>
              </a:spcAft>
            </a:pPr>
            <a:endParaRPr lang="sv-SE" dirty="0">
              <a:latin typeface="Arial" panose="020B0604020202020204" pitchFamily="34" charset="0"/>
              <a:ea typeface="Times New Roman" panose="02020603050405020304" pitchFamily="18" charset="0"/>
              <a:cs typeface="Arial" panose="020B0604020202020204" pitchFamily="34" charset="0"/>
            </a:endParaRP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3953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Genom åren har parterna försökt att styra bort från detaljerade punktsatser kring vilka insatser medel kan användas till, och få till så breda skrivningar som möjligt. Ovan är </a:t>
            </a:r>
            <a:r>
              <a:rPr lang="sv-SE" dirty="0" err="1"/>
              <a:t>exmepel</a:t>
            </a:r>
            <a:r>
              <a:rPr lang="sv-SE" dirty="0"/>
              <a:t> på vad medel kan användas till.</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Det man sett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hitills</a:t>
            </a:r>
            <a:r>
              <a:rPr lang="sv-SE" sz="1200" dirty="0">
                <a:effectLst/>
                <a:latin typeface="Garamond" panose="02020404030301010803" pitchFamily="18" charset="0"/>
                <a:ea typeface="Garamond" panose="02020404030301010803" pitchFamily="18" charset="0"/>
                <a:cs typeface="Times New Roman" panose="02020603050405020304" pitchFamily="18" charset="0"/>
              </a:rPr>
              <a:t> av vad regioner och kommuner rapporterar in på dessa tre områden, är bland annat att pandemin har haft en positiv effekt och påskyndat mycket utvecklingsarbete. Man har tvingats att ställa om snabbare, hitta nya arbetssätt och använda digitala verktyg. </a:t>
            </a:r>
            <a:r>
              <a:rPr lang="sv-SE" sz="1800" dirty="0">
                <a:effectLst/>
                <a:latin typeface="Garamond" panose="02020404030301010803" pitchFamily="18" charset="0"/>
                <a:ea typeface="Garamond" panose="02020404030301010803" pitchFamily="18" charset="0"/>
                <a:cs typeface="Times New Roman" panose="02020603050405020304" pitchFamily="18" charset="0"/>
              </a:rPr>
              <a:t>För att på ett säkert sätt möta patienter som tillhör riskgrupper har t.ex. regionernas primärvård ställt om och ökat antalet hembesök. De mobila team som redan fanns på plats innan pandemin bröt ut har varit viktiga i mötet med personer med kroniska sjukdomar eller funktionsnedsättningar ex. </a:t>
            </a:r>
            <a:endParaRPr lang="sv-SE" dirty="0"/>
          </a:p>
          <a:p>
            <a:endParaRPr lang="sv-SE" dirty="0"/>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4577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Nästa område fokuserar på arbetsplatsen och handlar om arbetsmiljö, ledarskap, använda kompetensen rätt och minska behovet av inhyrd personal.</a:t>
            </a: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8617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latin typeface="Arial" panose="020B0604020202020204" pitchFamily="34" charset="0"/>
                <a:cs typeface="Arial" panose="020B0604020202020204" pitchFamily="34" charset="0"/>
              </a:rPr>
              <a:t>Det finns ett nytt, generellt textstycke i ÖK som handlar om att stärka </a:t>
            </a:r>
            <a:r>
              <a:rPr lang="sv-SE" sz="1200" b="0" dirty="0">
                <a:latin typeface="Arial" panose="020B0604020202020204" pitchFamily="34" charset="0"/>
                <a:cs typeface="Arial" panose="020B0604020202020204" pitchFamily="34" charset="0"/>
              </a:rPr>
              <a:t>förutsättningar för </a:t>
            </a:r>
            <a:r>
              <a:rPr lang="sv-SE" sz="1200" b="0" dirty="0" err="1">
                <a:latin typeface="Arial" panose="020B0604020202020204" pitchFamily="34" charset="0"/>
                <a:cs typeface="Arial" panose="020B0604020202020204" pitchFamily="34" charset="0"/>
              </a:rPr>
              <a:t>vfu</a:t>
            </a:r>
            <a:r>
              <a:rPr lang="sv-SE" sz="1200" b="0" dirty="0">
                <a:latin typeface="Arial" panose="020B0604020202020204" pitchFamily="34" charset="0"/>
                <a:cs typeface="Arial" panose="020B0604020202020204" pitchFamily="34" charset="0"/>
              </a:rPr>
              <a:t>. Det innebär att det går </a:t>
            </a:r>
            <a:r>
              <a:rPr lang="sv-SE" sz="1200" dirty="0">
                <a:effectLst/>
                <a:latin typeface="Arial" panose="020B0604020202020204" pitchFamily="34" charset="0"/>
                <a:ea typeface="Garamond" panose="02020404030301010803" pitchFamily="18" charset="0"/>
                <a:cs typeface="Arial" panose="020B0604020202020204" pitchFamily="34" charset="0"/>
              </a:rPr>
              <a:t>att använda ÖK:s medel till att, generellt, </a:t>
            </a:r>
            <a:r>
              <a:rPr lang="sv-SE" sz="1200" b="0" i="0" u="none" dirty="0">
                <a:effectLst/>
                <a:latin typeface="Arial" panose="020B0604020202020204" pitchFamily="34" charset="0"/>
                <a:ea typeface="Garamond" panose="02020404030301010803" pitchFamily="18" charset="0"/>
                <a:cs typeface="Arial" panose="020B0604020202020204" pitchFamily="34" charset="0"/>
              </a:rPr>
              <a:t>stärka förutsättningarna </a:t>
            </a:r>
            <a:r>
              <a:rPr lang="sv-SE" sz="1200" b="0" i="0" u="none" dirty="0">
                <a:latin typeface="Arial" panose="020B0604020202020204" pitchFamily="34" charset="0"/>
                <a:cs typeface="Arial" panose="020B0604020202020204" pitchFamily="34" charset="0"/>
              </a:rPr>
              <a:t>för a</a:t>
            </a:r>
            <a:r>
              <a:rPr lang="sv-SE" sz="1200" b="0" u="none" dirty="0">
                <a:latin typeface="Arial" panose="020B0604020202020204" pitchFamily="34" charset="0"/>
                <a:cs typeface="Arial" panose="020B0604020202020204" pitchFamily="34" charset="0"/>
              </a:rPr>
              <a:t>tt utöka VFU/</a:t>
            </a:r>
            <a:r>
              <a:rPr lang="sv-SE" sz="1200" b="0" u="none" dirty="0" err="1">
                <a:latin typeface="Arial" panose="020B0604020202020204" pitchFamily="34" charset="0"/>
                <a:cs typeface="Arial" panose="020B0604020202020204" pitchFamily="34" charset="0"/>
              </a:rPr>
              <a:t>ViL</a:t>
            </a:r>
            <a:r>
              <a:rPr lang="sv-SE" sz="1200" b="0" u="none" dirty="0">
                <a:latin typeface="Arial" panose="020B0604020202020204" pitchFamily="34" charset="0"/>
                <a:cs typeface="Arial" panose="020B0604020202020204" pitchFamily="34" charset="0"/>
              </a:rPr>
              <a:t> på alla </a:t>
            </a:r>
            <a:r>
              <a:rPr lang="sv-SE" sz="1200" b="0" i="0" u="none" dirty="0">
                <a:latin typeface="Arial" panose="020B0604020202020204" pitchFamily="34" charset="0"/>
                <a:cs typeface="Arial" panose="020B0604020202020204" pitchFamily="34" charset="0"/>
              </a:rPr>
              <a:t>hälso- och sjukvårdsutbildningar.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i="0" u="none"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dirty="0">
                <a:latin typeface="Arial" panose="020B0604020202020204" pitchFamily="34" charset="0"/>
                <a:cs typeface="Arial" panose="020B0604020202020204" pitchFamily="34" charset="0"/>
              </a:rPr>
              <a:t>Den särskilda satsningen – som vi strax kommer till – gäller bara sjuksköterskeutbildningen.</a:t>
            </a:r>
            <a:endParaRPr lang="sv-SE" sz="1200" dirty="0">
              <a:effectLst/>
              <a:latin typeface="Arial" panose="020B0604020202020204" pitchFamily="34" charset="0"/>
              <a:ea typeface="Garamond" panose="02020404030301010803"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4890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b="0" i="0" dirty="0">
                <a:solidFill>
                  <a:srgbClr val="222222"/>
                </a:solidFill>
                <a:effectLst/>
                <a:latin typeface="open sans" panose="020B0606030504020204" pitchFamily="34" charset="0"/>
              </a:rPr>
              <a:t>Utöver de tre, breda områdena innehåller Vårdens medarbetare också några riktade satsningar.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b="0" i="0" dirty="0">
              <a:solidFill>
                <a:srgbClr val="222222"/>
              </a:solidFill>
              <a:effectLst/>
              <a:latin typeface="open sans" panose="020B0606030504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b="0" i="0" dirty="0">
                <a:solidFill>
                  <a:srgbClr val="222222"/>
                </a:solidFill>
                <a:effectLst/>
                <a:latin typeface="open sans" panose="020B0606030504020204" pitchFamily="34" charset="0"/>
              </a:rPr>
              <a:t>400 miljoner kronor till regionerna och 100 miljoner kronor till kommunerna för specialistsjuksköterskeutbildning. </a:t>
            </a:r>
            <a:endParaRPr lang="sv-SE" sz="1200" b="0" i="0" dirty="0">
              <a:solidFill>
                <a:srgbClr val="FF0000"/>
              </a:solidFill>
              <a:effectLst/>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b="0" i="0" dirty="0">
                <a:solidFill>
                  <a:srgbClr val="222222"/>
                </a:solidFill>
                <a:effectLst/>
                <a:latin typeface="open sans" panose="020B0606030504020204" pitchFamily="34" charset="0"/>
              </a:rPr>
              <a:t>Ytterligare 100 miljoner kronor avsätts till regionerna för att möjliggöra utvecklings- och karriärmöjligheter för specialistsjuksköterskor.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dirty="0">
                <a:latin typeface="+mj-lt"/>
                <a:cs typeface="Times New Roman" panose="02020603050405020304" pitchFamily="18" charset="0"/>
              </a:rPr>
              <a:t>250 </a:t>
            </a:r>
            <a:r>
              <a:rPr lang="sv-SE" dirty="0" err="1">
                <a:latin typeface="+mj-lt"/>
                <a:cs typeface="Times New Roman" panose="02020603050405020304" pitchFamily="18" charset="0"/>
              </a:rPr>
              <a:t>milj</a:t>
            </a:r>
            <a:r>
              <a:rPr lang="sv-SE" dirty="0">
                <a:latin typeface="+mj-lt"/>
                <a:cs typeface="Times New Roman" panose="02020603050405020304" pitchFamily="18" charset="0"/>
              </a:rPr>
              <a:t> kr till regioner och kommuner </a:t>
            </a:r>
            <a:r>
              <a:rPr lang="sv-SE" sz="1200" dirty="0"/>
              <a:t>som utökar antalet VFU-veckor för studenter på utbildningen mot sjuksköterskeexamen. </a:t>
            </a:r>
            <a:r>
              <a:rPr lang="sv-SE" b="1" dirty="0">
                <a:solidFill>
                  <a:srgbClr val="FF0000"/>
                </a:solidFill>
                <a:latin typeface="+mj-lt"/>
                <a:cs typeface="Times New Roman" panose="02020603050405020304" pitchFamily="18" charset="0"/>
              </a:rPr>
              <a:t>NYTT</a:t>
            </a:r>
            <a:r>
              <a:rPr lang="sv-SE" dirty="0">
                <a:solidFill>
                  <a:srgbClr val="FF0000"/>
                </a:solidFill>
                <a:latin typeface="+mj-lt"/>
                <a:cs typeface="Times New Roman" panose="02020603050405020304" pitchFamily="18" charset="0"/>
              </a:rPr>
              <a:t> </a:t>
            </a:r>
            <a:r>
              <a:rPr lang="sv-SE" sz="1200" dirty="0"/>
              <a:t>Denna satsning tillkommer 2022 och är en </a:t>
            </a:r>
            <a:r>
              <a:rPr lang="sv-SE" sz="1200" b="0" dirty="0"/>
              <a:t>prestationsstyrd satsning</a:t>
            </a:r>
            <a:r>
              <a:rPr lang="sv-SE" sz="1200" b="1"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1" dirty="0">
              <a:latin typeface="Garamond" panose="02020404030301010803" pitchFamily="18" charset="0"/>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b="0" dirty="0">
                <a:latin typeface="Garamond" panose="02020404030301010803" pitchFamily="18" charset="0"/>
                <a:ea typeface="Garamond" panose="02020404030301010803" pitchFamily="18" charset="0"/>
                <a:cs typeface="Times New Roman" panose="02020603050405020304" pitchFamily="18" charset="0"/>
              </a:rPr>
              <a:t>Som ni märker finns ett starkt fokus på sjuksköterskor i dessa riktade medel – det är något vi inte lyckats komma ifrån, där vi upplever att staten styr, det är politiskt med just fokus på sjuksköterskor och specialistsjuksköterskor.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b="0" i="0" dirty="0">
              <a:solidFill>
                <a:srgbClr val="222222"/>
              </a:solidFill>
              <a:effectLst/>
              <a:latin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kern="1200" dirty="0">
              <a:solidFill>
                <a:schemeClr val="tx1"/>
              </a:solidFill>
              <a:effectLst/>
              <a:latin typeface="+mj-lt"/>
              <a:ea typeface="+mj-ea"/>
              <a:cs typeface="+mj-cs"/>
            </a:endParaRP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2731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685800" y="4400550"/>
            <a:ext cx="5486400" cy="4438650"/>
          </a:xfrm>
        </p:spPr>
        <p:txBody>
          <a:bodyPr/>
          <a:lstStyle/>
          <a:p>
            <a:pPr marL="30163" indent="0">
              <a:buNone/>
            </a:pPr>
            <a:r>
              <a:rPr lang="sv-SE" dirty="0"/>
              <a:t>2022 tillkommer ytterligare en riktad satsning på sjuksköterskor.</a:t>
            </a:r>
            <a:endParaRPr lang="sv-SE" dirty="0">
              <a:latin typeface="+mj-lt"/>
              <a:cs typeface="Times New Roman" panose="02020603050405020304" pitchFamily="18" charset="0"/>
            </a:endParaRPr>
          </a:p>
          <a:p>
            <a:pPr marL="30163" indent="0">
              <a:buNone/>
            </a:pPr>
            <a:endParaRPr lang="sv-SE" dirty="0">
              <a:latin typeface="+mj-lt"/>
              <a:cs typeface="Times New Roman" panose="02020603050405020304" pitchFamily="18" charset="0"/>
            </a:endParaRPr>
          </a:p>
          <a:p>
            <a:pPr marL="30163" indent="0">
              <a:buNone/>
            </a:pPr>
            <a:r>
              <a:rPr lang="sv-SE" dirty="0">
                <a:latin typeface="+mj-lt"/>
                <a:cs typeface="Times New Roman" panose="02020603050405020304" pitchFamily="18" charset="0"/>
              </a:rPr>
              <a:t>250 miljoner kr till regioner och kommuner </a:t>
            </a:r>
            <a:r>
              <a:rPr lang="sv-SE" dirty="0"/>
              <a:t>som utökar antalet VFU-veckor för studenter på utbildningen mot sjuksköterskeexamen.</a:t>
            </a:r>
            <a:r>
              <a:rPr lang="sv-SE" dirty="0">
                <a:latin typeface="Garamond" panose="02020404030301010803" pitchFamily="18" charset="0"/>
                <a:ea typeface="Garamond" panose="02020404030301010803" pitchFamily="18" charset="0"/>
                <a:cs typeface="Times New Roman" panose="02020603050405020304" pitchFamily="18" charset="0"/>
              </a:rPr>
              <a:t> </a:t>
            </a:r>
          </a:p>
          <a:p>
            <a:pPr marL="201613" indent="-171450">
              <a:buFont typeface="Arial" panose="020B0604020202020204" pitchFamily="34" charset="0"/>
              <a:buChar char="•"/>
            </a:pPr>
            <a:r>
              <a:rPr lang="sv-SE" dirty="0"/>
              <a:t>Syftet med den särskilda satsningen är att öka incitamenten för samtliga regioner och kommuner att ta emot fler studenter under utbildning</a:t>
            </a:r>
          </a:p>
          <a:p>
            <a:pPr marL="201613" indent="-171450">
              <a:buFont typeface="Arial" panose="020B0604020202020204" pitchFamily="34" charset="0"/>
              <a:buChar char="•"/>
            </a:pPr>
            <a:r>
              <a:rPr lang="sv-SE" dirty="0"/>
              <a:t>Som ett första steg är den utformad för att stimulera utökningen </a:t>
            </a:r>
            <a:r>
              <a:rPr lang="sv-SE" u="none" dirty="0"/>
              <a:t>av varaktiga platser under den 3-åriga grundutbildningens </a:t>
            </a:r>
            <a:r>
              <a:rPr lang="sv-SE" dirty="0"/>
              <a:t>samtliga terminer.</a:t>
            </a:r>
          </a:p>
          <a:p>
            <a:pPr marL="201613" indent="-171450">
              <a:buFont typeface="Arial" panose="020B0604020202020204" pitchFamily="34" charset="0"/>
              <a:buChar char="•"/>
            </a:pPr>
            <a:endParaRPr lang="sv-SE" dirty="0"/>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dirty="0">
                <a:effectLst/>
                <a:latin typeface="Arial" panose="020B0604020202020204" pitchFamily="34" charset="0"/>
                <a:ea typeface="Garamond" panose="02020404030301010803" pitchFamily="18" charset="0"/>
                <a:cs typeface="Arial" panose="020B0604020202020204" pitchFamily="34" charset="0"/>
              </a:rPr>
              <a:t>Målsättning att bidra till att öka antalet studenter på sjuksköterskeutbildningen och säkerställa genomströmningen. Detta för att antalet legitimerade sjuksköterskor på sikt ska öka och därmed skapa en bredare bas för framtida rekrytering av sjuksköterskor och möjliggöra utbildning av fler specialistsjuksköterskor. </a:t>
            </a:r>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a:effectLst/>
              <a:latin typeface="Arial" panose="020B0604020202020204" pitchFamily="34" charset="0"/>
              <a:ea typeface="Garamond" panose="02020404030301010803" pitchFamily="18" charset="0"/>
              <a:cs typeface="Arial" panose="020B0604020202020204" pitchFamily="34" charset="0"/>
            </a:endParaRPr>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dirty="0"/>
              <a:t>Den här satsningen behöver utvecklas över tid. Det finns en svårighet att mäta </a:t>
            </a:r>
            <a:r>
              <a:rPr lang="sv-SE" dirty="0" err="1"/>
              <a:t>vfu</a:t>
            </a:r>
            <a:r>
              <a:rPr lang="sv-SE" dirty="0"/>
              <a:t>-ökningen ett år i taget. Regionernas och lärosätenas planeringshorisonten för </a:t>
            </a:r>
            <a:r>
              <a:rPr lang="sv-SE" dirty="0" err="1"/>
              <a:t>vfu</a:t>
            </a:r>
            <a:r>
              <a:rPr lang="sv-SE" dirty="0"/>
              <a:t> är betydligt längre, upp till 3 år. För att plasterna ska bli varaktiga är det viktigt att arbetet med att tillskapa nya </a:t>
            </a:r>
            <a:r>
              <a:rPr lang="sv-SE" dirty="0" err="1"/>
              <a:t>vfu</a:t>
            </a:r>
            <a:r>
              <a:rPr lang="sv-SE" dirty="0"/>
              <a:t>-platser utvecklas långsiktigt och med bibehållen kvalitet. </a:t>
            </a:r>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dirty="0">
                <a:latin typeface="Arial" panose="020B0604020202020204" pitchFamily="34" charset="0"/>
                <a:ea typeface="Calibri" panose="020F0502020204030204" pitchFamily="34" charset="0"/>
                <a:cs typeface="Arial" panose="020B0604020202020204" pitchFamily="34" charset="0"/>
              </a:rPr>
              <a:t>Också viktigt att kommuner omfattas av VFU. Allt mer hälso- och sjukvård bedrivs i kommunal regi (i dagsläget ungefär 25 %). </a:t>
            </a:r>
            <a:r>
              <a:rPr lang="sv-SE" sz="1200" dirty="0">
                <a:solidFill>
                  <a:srgbClr val="FF0000"/>
                </a:solidFill>
                <a:latin typeface="Arial" panose="020B0604020202020204" pitchFamily="34" charset="0"/>
                <a:ea typeface="Calibri" panose="020F0502020204030204" pitchFamily="34" charset="0"/>
                <a:cs typeface="Arial" panose="020B0604020202020204" pitchFamily="34" charset="0"/>
              </a:rPr>
              <a:t>En rimlig målsättning vore att samma andel </a:t>
            </a:r>
            <a:r>
              <a:rPr lang="sv-SE" sz="1200" dirty="0" err="1">
                <a:solidFill>
                  <a:srgbClr val="FF0000"/>
                </a:solidFill>
                <a:latin typeface="Arial" panose="020B0604020202020204" pitchFamily="34" charset="0"/>
                <a:ea typeface="Calibri" panose="020F0502020204030204" pitchFamily="34" charset="0"/>
                <a:cs typeface="Arial" panose="020B0604020202020204" pitchFamily="34" charset="0"/>
              </a:rPr>
              <a:t>vfu</a:t>
            </a:r>
            <a:r>
              <a:rPr lang="sv-SE" sz="1200" dirty="0">
                <a:solidFill>
                  <a:srgbClr val="FF0000"/>
                </a:solidFill>
                <a:latin typeface="Arial" panose="020B0604020202020204" pitchFamily="34" charset="0"/>
                <a:ea typeface="Calibri" panose="020F0502020204030204" pitchFamily="34" charset="0"/>
                <a:cs typeface="Arial" panose="020B0604020202020204" pitchFamily="34" charset="0"/>
              </a:rPr>
              <a:t> tillgängliggörs inom kommunernas verksamheter, som äldreomsorg och funktionshinderområdet. </a:t>
            </a:r>
            <a:r>
              <a:rPr lang="sv-SE" sz="1200" dirty="0">
                <a:latin typeface="Arial" panose="020B0604020202020204" pitchFamily="34" charset="0"/>
                <a:ea typeface="Calibri" panose="020F0502020204030204" pitchFamily="34" charset="0"/>
                <a:cs typeface="Arial" panose="020B0604020202020204" pitchFamily="34" charset="0"/>
              </a:rPr>
              <a:t>Lärandet behöver ske där arbetet ska utföras i framtiden. Man behöver ge studenterna bredd i sin utbildning och möjlighet för dem att se kommunen som en framtida arbetsgivare. </a:t>
            </a:r>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a:p>
          <a:p>
            <a:pPr marL="3016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a:effectLst/>
              <a:latin typeface="Garamond" panose="02020404030301010803" pitchFamily="18" charset="0"/>
              <a:ea typeface="Garamond" panose="02020404030301010803" pitchFamily="18" charset="0"/>
              <a:cs typeface="Times New Roman" panose="02020603050405020304" pitchFamily="18" charset="0"/>
            </a:endParaRPr>
          </a:p>
          <a:p>
            <a:pPr>
              <a:buFont typeface="Arial" panose="020B0604020202020204" pitchFamily="34" charset="0"/>
              <a:buNone/>
            </a:pPr>
            <a:endParaRPr lang="sv-SE" dirty="0">
              <a:effectLst/>
              <a:latin typeface="Arial" panose="020B0604020202020204" pitchFamily="34" charset="0"/>
              <a:ea typeface="Garamond" panose="02020404030301010803" pitchFamily="18" charset="0"/>
              <a:cs typeface="Arial" panose="020B0604020202020204" pitchFamily="34" charset="0"/>
            </a:endParaRPr>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3187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sv-SE" sz="1400" dirty="0">
                <a:ea typeface="Garamond" panose="02020404030301010803" pitchFamily="18" charset="0"/>
                <a:cs typeface="Times New Roman" panose="02020603050405020304" pitchFamily="18" charset="0"/>
              </a:rPr>
              <a:t>Behöver utvecklas över tid.</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sv-SE" sz="1400" dirty="0">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sv-SE" sz="1400" dirty="0">
                <a:ea typeface="Garamond" panose="02020404030301010803" pitchFamily="18" charset="0"/>
                <a:cs typeface="Times New Roman" panose="02020603050405020304" pitchFamily="18" charset="0"/>
              </a:rPr>
              <a:t>Kommunernas redovisningar får samordnas av de regionala samverkans- och stödstrukturerna (RSS). Antalet VFU-veckor och platser ska dock framgå på kommunnivå.</a:t>
            </a:r>
          </a:p>
          <a:p>
            <a:pPr marL="342900" lvl="0" indent="-342900">
              <a:lnSpc>
                <a:spcPct val="107000"/>
              </a:lnSpc>
              <a:buFont typeface="Symbol" panose="05050102010706020507" pitchFamily="18" charset="2"/>
              <a:buChar char=""/>
            </a:pP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sv-SE" sz="1400" dirty="0"/>
              <a:t>Om detta är ett bra sätt att öka incitamenten för regioner och kommuner att utöka VFU, och om det är ett bra sätta att mäta en utökning av VFU – det återstår att se. </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sv-SE" sz="1400" dirty="0"/>
              <a:t>I ÖK står därför också att ”Under förutsättning att riksdagen beslutar om medel för området nästkommande år, är avsikten att satsningen vidareutvecklas utifrån erfarenheterna från 2022”. </a:t>
            </a:r>
          </a:p>
          <a:p>
            <a:pPr>
              <a:lnSpc>
                <a:spcPct val="107000"/>
              </a:lnSpc>
              <a:defRPr/>
            </a:pPr>
            <a:r>
              <a:rPr lang="sv-SE" sz="1400" dirty="0">
                <a:effectLst/>
                <a:highlight>
                  <a:srgbClr val="FFFF00"/>
                </a:highlight>
                <a:latin typeface="Garamond" panose="02020404030301010803" pitchFamily="18" charset="0"/>
                <a:ea typeface="Garamond" panose="02020404030301010803" pitchFamily="18" charset="0"/>
                <a:cs typeface="Times New Roman" panose="02020603050405020304" pitchFamily="18" charset="0"/>
              </a:rPr>
              <a:t>Medlen kommer att fördelas utifrån hur stor del av den totala ökningen av antalet VFU-veckor som aktuell kommun/region står för.</a:t>
            </a:r>
            <a:endParaRPr lang="sv-SE" sz="1400" dirty="0">
              <a:effectLst/>
              <a:latin typeface="Garamond" panose="02020404030301010803" pitchFamily="18" charset="0"/>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sv-SE" sz="1600" dirty="0"/>
          </a:p>
          <a:p>
            <a:pPr marL="0" lvl="0" indent="0">
              <a:lnSpc>
                <a:spcPct val="107000"/>
              </a:lnSpc>
              <a:buFont typeface="Symbol" panose="05050102010706020507" pitchFamily="18" charset="2"/>
              <a:buNone/>
            </a:pP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331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Aft>
                <a:spcPts val="600"/>
              </a:spcAft>
            </a:pPr>
            <a:r>
              <a:rPr lang="sv-SE" sz="1400" dirty="0">
                <a:effectLst/>
                <a:latin typeface="Arial" panose="020B0604020202020204" pitchFamily="34" charset="0"/>
                <a:ea typeface="Times New Roman" panose="02020603050405020304" pitchFamily="18" charset="0"/>
                <a:cs typeface="Arial" panose="020B0604020202020204" pitchFamily="34" charset="0"/>
              </a:rPr>
              <a:t>Av regeringens totala satsning på utvecklingsområdet avsätts 400 miljoner kronor till regionerna och 100 miljoner kronor till kommunerna för att fler sjuksköterskor ska ges möjlighet att vidareutbilda sig till specialistsjuksköterska.</a:t>
            </a:r>
          </a:p>
          <a:p>
            <a:pPr marL="0" marR="0" lvl="0" indent="0" algn="l" defTabSz="914400" rtl="0" eaLnBrk="1" fontAlgn="auto" latinLnBrk="0" hangingPunct="1">
              <a:lnSpc>
                <a:spcPct val="100000"/>
              </a:lnSpc>
              <a:spcBef>
                <a:spcPts val="0"/>
              </a:spcBef>
              <a:spcAft>
                <a:spcPts val="600"/>
              </a:spcAft>
              <a:buClrTx/>
              <a:buSzTx/>
              <a:buFontTx/>
              <a:buNone/>
              <a:tabLst/>
              <a:defRPr/>
            </a:pPr>
            <a:r>
              <a:rPr lang="sv-SE" sz="1400" b="1" dirty="0">
                <a:effectLst/>
                <a:latin typeface="Arial" panose="020B0604020202020204" pitchFamily="34" charset="0"/>
                <a:ea typeface="Garamond" panose="02020404030301010803" pitchFamily="18" charset="0"/>
                <a:cs typeface="Arial" panose="020B0604020202020204" pitchFamily="34" charset="0"/>
              </a:rPr>
              <a:t>NYTT: Satsningen är permanent </a:t>
            </a:r>
            <a:r>
              <a:rPr lang="sv-SE" sz="1400" dirty="0">
                <a:effectLst/>
                <a:latin typeface="Arial" panose="020B0604020202020204" pitchFamily="34" charset="0"/>
                <a:ea typeface="Garamond" panose="02020404030301010803" pitchFamily="18" charset="0"/>
                <a:cs typeface="Arial" panose="020B0604020202020204" pitchFamily="34" charset="0"/>
              </a:rPr>
              <a:t>och omfattar 400 miljoner kronor per år. Satsningen har en tillfällig förstärkning om 100 miljoner kronor årligen mellan 2020–2023.</a:t>
            </a: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AB8FCB-282A-44BB-ADBE-1C6268D5FD18}"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30556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smtClean="0"/>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dirty="0" smtClean="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fld id="{7F33E1F7-1851-4CC3-BDB9-E59198E4C6F8}" type="datetime1">
              <a:rPr lang="sv-SE" smtClean="0"/>
              <a:t>2023-03-07</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294109838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66000" y="2746800"/>
            <a:ext cx="9608400" cy="1965600"/>
          </a:xfrm>
        </p:spPr>
        <p:txBody>
          <a:bodyPr anchor="t">
            <a:noAutofit/>
          </a:bodyPr>
          <a:lstStyle>
            <a:lvl1pPr algn="ctr">
              <a:defRPr sz="4400"/>
            </a:lvl1pPr>
          </a:lstStyle>
          <a:p>
            <a:r>
              <a:rPr lang="sv-SE"/>
              <a:t>Klicka här för att ändra format</a:t>
            </a:r>
            <a:endParaRPr lang="sv-SE" dirty="0"/>
          </a:p>
        </p:txBody>
      </p:sp>
      <p:sp>
        <p:nvSpPr>
          <p:cNvPr id="3" name="Underrubrik 2"/>
          <p:cNvSpPr>
            <a:spLocks noGrp="1"/>
          </p:cNvSpPr>
          <p:nvPr>
            <p:ph type="subTitle" idx="1"/>
          </p:nvPr>
        </p:nvSpPr>
        <p:spPr>
          <a:xfrm>
            <a:off x="666000" y="4809600"/>
            <a:ext cx="9608400" cy="1425600"/>
          </a:xfrm>
        </p:spPr>
        <p:txBody>
          <a:bodyPr>
            <a:no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93852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3361487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66000" y="2746800"/>
            <a:ext cx="9608400" cy="1965600"/>
          </a:xfrm>
        </p:spPr>
        <p:txBody>
          <a:bodyPr anchor="t">
            <a:noAutofit/>
          </a:bodyPr>
          <a:lstStyle>
            <a:lvl1pPr algn="ctr">
              <a:defRPr sz="5400">
                <a:solidFill>
                  <a:schemeClr val="tx1"/>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666000" y="4810125"/>
            <a:ext cx="9608400" cy="1427163"/>
          </a:xfrm>
        </p:spPr>
        <p:txBody>
          <a:bodyPr>
            <a:no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lvl1pPr>
              <a:defRPr>
                <a:solidFill>
                  <a:schemeClr val="tx1"/>
                </a:solidFill>
              </a:defRPr>
            </a:lvl1pPr>
          </a:lstStyle>
          <a:p>
            <a:fld id="{765C18DA-410A-4124-BB0F-DE8CA676B1E5}" type="datetimeFigureOut">
              <a:rPr lang="sv-SE" smtClean="0"/>
              <a:t>2023-03-07</a:t>
            </a:fld>
            <a:endParaRPr lang="sv-SE" dirty="0"/>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2DBAD975-63FF-4468-AC34-025F73E043F9}" type="slidenum">
              <a:rPr lang="sv-SE" smtClean="0"/>
              <a:t>‹#›</a:t>
            </a:fld>
            <a:endParaRPr lang="sv-SE" dirty="0"/>
          </a:p>
        </p:txBody>
      </p:sp>
    </p:spTree>
    <p:extLst>
      <p:ext uri="{BB962C8B-B14F-4D97-AF65-F5344CB8AC3E}">
        <p14:creationId xmlns:p14="http://schemas.microsoft.com/office/powerpoint/2010/main" val="2953239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5552325"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182938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Större höger">
    <p:spTree>
      <p:nvGrpSpPr>
        <p:cNvPr id="1" name=""/>
        <p:cNvGrpSpPr/>
        <p:nvPr/>
      </p:nvGrpSpPr>
      <p:grpSpPr>
        <a:xfrm>
          <a:off x="0" y="0"/>
          <a:ext cx="0" cy="0"/>
          <a:chOff x="0" y="0"/>
          <a:chExt cx="0" cy="0"/>
        </a:xfrm>
      </p:grpSpPr>
      <p:sp>
        <p:nvSpPr>
          <p:cNvPr id="2" name="Rubrik 1"/>
          <p:cNvSpPr>
            <a:spLocks noGrp="1"/>
          </p:cNvSpPr>
          <p:nvPr>
            <p:ph type="title"/>
          </p:nvPr>
        </p:nvSpPr>
        <p:spPr>
          <a:xfrm>
            <a:off x="664234" y="874602"/>
            <a:ext cx="5326992" cy="1228518"/>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5325226"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095999" y="874602"/>
            <a:ext cx="4172325" cy="536059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617904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66000" y="875015"/>
            <a:ext cx="9608400" cy="1228105"/>
          </a:xfrm>
        </p:spPr>
        <p:txBody>
          <a:bodyPr>
            <a:noAutofit/>
          </a:bodyPr>
          <a:lstStyle/>
          <a:p>
            <a:r>
              <a:rPr lang="sv-SE"/>
              <a:t>Klicka här för att ändra format</a:t>
            </a:r>
            <a:endParaRPr lang="sv-SE" dirty="0"/>
          </a:p>
        </p:txBody>
      </p:sp>
      <p:sp>
        <p:nvSpPr>
          <p:cNvPr id="3" name="Platshållare för text 2"/>
          <p:cNvSpPr>
            <a:spLocks noGrp="1"/>
          </p:cNvSpPr>
          <p:nvPr>
            <p:ph type="body" idx="1"/>
          </p:nvPr>
        </p:nvSpPr>
        <p:spPr>
          <a:xfrm>
            <a:off x="666001" y="2162175"/>
            <a:ext cx="47160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666000" y="2845950"/>
            <a:ext cx="4716000" cy="3391337"/>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5551200" y="2162175"/>
            <a:ext cx="47232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5551200" y="2847600"/>
            <a:ext cx="4716000" cy="3391200"/>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412997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3758766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343523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65C18DA-410A-4124-BB0F-DE8CA676B1E5}" type="datetimeFigureOut">
              <a:rPr lang="sv-SE" smtClean="0"/>
              <a:t>2023-03-07</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125914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086A1B9-3210-4479-A7C1-DB5BC29DD374}" type="datetime1">
              <a:rPr lang="sv-SE" smtClean="0"/>
              <a:t>2023-03-07</a:t>
            </a:fld>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18174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94074326-D47D-4C9F-9203-39F7D3306DC6}" type="datetime1">
              <a:rPr lang="sv-SE" smtClean="0"/>
              <a:t>2023-03-07</a:t>
            </a:fld>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523006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199"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397F059-73E1-4476-8871-5C6C00DBBC78}" type="datetime1">
              <a:rPr lang="sv-SE" smtClean="0"/>
              <a:t>2023-03-07</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8881583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3AB699D5-C594-4E1D-AD1B-06654E8E2D19}" type="datetime1">
              <a:rPr lang="sv-SE" smtClean="0"/>
              <a:t>2023-03-07</a:t>
            </a:fld>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9406484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smtClean="0"/>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56850998-BCD1-4C90-A2F2-23A4AAA0228E}" type="datetime1">
              <a:rPr lang="sv-SE" smtClean="0"/>
              <a:t>2023-03-07</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50957142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BCE255DF-6C9C-4C8F-B2EF-A51095794162}" type="datetime1">
              <a:rPr lang="sv-SE" smtClean="0"/>
              <a:t>2023-03-07</a:t>
            </a:fld>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7557006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A7B85AA2-1732-4AC4-A30A-DE579E19CE11}" type="datetime1">
              <a:rPr lang="sv-SE" smtClean="0"/>
              <a:t>2023-03-07</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93972656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smtClean="0"/>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8C9ACF1-EBDA-4CFC-A2D1-F380BB13E7BD}" type="datetime1">
              <a:rPr lang="sv-SE" smtClean="0"/>
              <a:t>2023-03-07</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017142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2.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9473F-97CC-4AF8-86F1-5FE8EB249FBD}" type="datetime1">
              <a:rPr lang="sv-SE" smtClean="0"/>
              <a:t>2023-03-07</a:t>
            </a:fld>
            <a:endParaRPr lang="sv-SE" dirty="0"/>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dirty="0"/>
          </a:p>
        </p:txBody>
      </p:sp>
    </p:spTree>
    <p:extLst>
      <p:ext uri="{BB962C8B-B14F-4D97-AF65-F5344CB8AC3E}">
        <p14:creationId xmlns:p14="http://schemas.microsoft.com/office/powerpoint/2010/main" val="1302550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Bildobjekt 10">
            <a:extLst>
              <a:ext uri="{FF2B5EF4-FFF2-40B4-BE49-F238E27FC236}">
                <a16:creationId xmlns:a16="http://schemas.microsoft.com/office/drawing/2014/main" id="{C376CDD0-9A3E-4D42-A72D-71F6AEC57F58}"/>
              </a:ext>
            </a:extLst>
          </p:cNvPr>
          <p:cNvPicPr>
            <a:picLocks noChangeAspect="1"/>
          </p:cNvPicPr>
          <p:nvPr userDrawn="1"/>
        </p:nvPicPr>
        <p:blipFill>
          <a:blip r:embed="rId11"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Platshållare för rubrik 1"/>
          <p:cNvSpPr>
            <a:spLocks noGrp="1"/>
          </p:cNvSpPr>
          <p:nvPr>
            <p:ph type="title"/>
          </p:nvPr>
        </p:nvSpPr>
        <p:spPr>
          <a:xfrm>
            <a:off x="664233" y="874602"/>
            <a:ext cx="9609825" cy="1231392"/>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64232" y="2495203"/>
            <a:ext cx="9609825" cy="3738598"/>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64232" y="6356350"/>
            <a:ext cx="1269343" cy="365125"/>
          </a:xfrm>
          <a:prstGeom prst="rect">
            <a:avLst/>
          </a:prstGeom>
        </p:spPr>
        <p:txBody>
          <a:bodyPr vert="horz" lIns="91440" tIns="45720" rIns="91440" bIns="45720" rtlCol="0" anchor="ctr"/>
          <a:lstStyle>
            <a:lvl1pPr algn="l">
              <a:defRPr sz="1200">
                <a:solidFill>
                  <a:schemeClr val="tx1"/>
                </a:solidFill>
              </a:defRPr>
            </a:lvl1pPr>
          </a:lstStyle>
          <a:p>
            <a:fld id="{765C18DA-410A-4124-BB0F-DE8CA676B1E5}" type="datetimeFigureOut">
              <a:rPr lang="sv-SE" smtClean="0"/>
              <a:t>2023-03-07</a:t>
            </a:fld>
            <a:endParaRPr lang="sv-SE" dirty="0"/>
          </a:p>
        </p:txBody>
      </p:sp>
      <p:sp>
        <p:nvSpPr>
          <p:cNvPr id="5" name="Platshållare för sidfot 4"/>
          <p:cNvSpPr>
            <a:spLocks noGrp="1"/>
          </p:cNvSpPr>
          <p:nvPr>
            <p:ph type="ftr" sz="quarter" idx="3"/>
          </p:nvPr>
        </p:nvSpPr>
        <p:spPr>
          <a:xfrm>
            <a:off x="2457449" y="6356350"/>
            <a:ext cx="6029326" cy="365125"/>
          </a:xfrm>
          <a:prstGeom prst="rect">
            <a:avLst/>
          </a:prstGeom>
        </p:spPr>
        <p:txBody>
          <a:bodyPr vert="horz" lIns="91440" tIns="45720" rIns="91440" bIns="45720" rtlCol="0" anchor="ctr"/>
          <a:lstStyle>
            <a:lvl1pPr algn="ctr">
              <a:defRPr sz="1200">
                <a:solidFill>
                  <a:schemeClr val="tx1"/>
                </a:solidFill>
              </a:defRPr>
            </a:lvl1pPr>
          </a:lstStyle>
          <a:p>
            <a:endParaRPr lang="sv-SE" dirty="0"/>
          </a:p>
        </p:txBody>
      </p:sp>
      <p:sp>
        <p:nvSpPr>
          <p:cNvPr id="6" name="Platshållare för bildnummer 5"/>
          <p:cNvSpPr>
            <a:spLocks noGrp="1"/>
          </p:cNvSpPr>
          <p:nvPr>
            <p:ph type="sldNum" sz="quarter" idx="4"/>
          </p:nvPr>
        </p:nvSpPr>
        <p:spPr>
          <a:xfrm>
            <a:off x="9009033" y="6356350"/>
            <a:ext cx="1270800" cy="365125"/>
          </a:xfrm>
          <a:prstGeom prst="rect">
            <a:avLst/>
          </a:prstGeom>
        </p:spPr>
        <p:txBody>
          <a:bodyPr vert="horz" lIns="91440" tIns="45720" rIns="91440" bIns="45720" rtlCol="0" anchor="ctr"/>
          <a:lstStyle>
            <a:lvl1pPr algn="r">
              <a:defRPr sz="1200">
                <a:solidFill>
                  <a:schemeClr val="tx1"/>
                </a:solidFill>
              </a:defRPr>
            </a:lvl1pPr>
          </a:lstStyle>
          <a:p>
            <a:fld id="{2DBAD975-63FF-4468-AC34-025F73E043F9}" type="slidenum">
              <a:rPr lang="sv-SE" smtClean="0"/>
              <a:t>‹#›</a:t>
            </a:fld>
            <a:endParaRPr lang="sv-SE" dirty="0"/>
          </a:p>
        </p:txBody>
      </p:sp>
    </p:spTree>
    <p:extLst>
      <p:ext uri="{BB962C8B-B14F-4D97-AF65-F5344CB8AC3E}">
        <p14:creationId xmlns:p14="http://schemas.microsoft.com/office/powerpoint/2010/main" val="209692919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txStyles>
    <p:titleStyle>
      <a:lvl1pPr algn="l" defTabSz="914400" rtl="0" eaLnBrk="1" latinLnBrk="0" hangingPunct="1">
        <a:lnSpc>
          <a:spcPct val="95000"/>
        </a:lnSpc>
        <a:spcBef>
          <a:spcPct val="0"/>
        </a:spcBef>
        <a:buNone/>
        <a:defRPr sz="4400" b="1" kern="1200">
          <a:solidFill>
            <a:schemeClr val="tx1"/>
          </a:solidFill>
          <a:latin typeface="+mj-lt"/>
          <a:ea typeface="+mj-ea"/>
          <a:cs typeface="+mj-cs"/>
        </a:defRPr>
      </a:lvl1pPr>
    </p:titleStyle>
    <p:body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840">
          <p15:clr>
            <a:srgbClr val="F26B43"/>
          </p15:clr>
        </p15:guide>
        <p15:guide id="10"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hyperlink" Target="https://skr.se/skr/tjanster/epostutskickprenumerera/periodiskautskicknyhetsbrev.1043.html" TargetMode="Externa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3">
            <a:extLst>
              <a:ext uri="{FF2B5EF4-FFF2-40B4-BE49-F238E27FC236}">
                <a16:creationId xmlns:a16="http://schemas.microsoft.com/office/drawing/2014/main" id="{9A09F75D-901A-4BDF-B59A-D1C22F7C1EE1}"/>
              </a:ext>
            </a:extLst>
          </p:cNvPr>
          <p:cNvSpPr txBox="1">
            <a:spLocks/>
          </p:cNvSpPr>
          <p:nvPr/>
        </p:nvSpPr>
        <p:spPr>
          <a:xfrm>
            <a:off x="490509" y="679797"/>
            <a:ext cx="7231091" cy="2161309"/>
          </a:xfrm>
          <a:prstGeom prst="rect">
            <a:avLst/>
          </a:prstGeom>
        </p:spPr>
        <p:txBody>
          <a:bodyPr vert="horz" lIns="91440" tIns="45720" rIns="91440" bIns="45720" rtlCol="0" anchor="t">
            <a:noAutofit/>
          </a:bodyPr>
          <a:lstStyle>
            <a:lvl1pPr algn="l" defTabSz="914400" rtl="0" eaLnBrk="1" latinLnBrk="0" hangingPunct="1">
              <a:lnSpc>
                <a:spcPct val="95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5000"/>
              </a:lnSpc>
              <a:spcBef>
                <a:spcPct val="0"/>
              </a:spcBef>
              <a:spcAft>
                <a:spcPts val="0"/>
              </a:spcAft>
              <a:buClrTx/>
              <a:buSzTx/>
              <a:buFontTx/>
              <a:buNone/>
              <a:tabLst/>
              <a:defRPr/>
            </a:pPr>
            <a:r>
              <a:rPr kumimoji="0" lang="sv-SE" sz="3200" b="0" i="0" u="none" strike="noStrike" kern="1200" cap="none" spc="0" normalizeH="0" baseline="0" noProof="0" dirty="0">
                <a:ln>
                  <a:noFill/>
                </a:ln>
                <a:solidFill>
                  <a:prstClr val="black"/>
                </a:solidFill>
                <a:effectLst/>
                <a:uLnTx/>
                <a:uFillTx/>
                <a:latin typeface="Arial"/>
                <a:ea typeface="+mj-ea"/>
                <a:cs typeface="+mj-cs"/>
              </a:rPr>
              <a:t>Överenskommelse</a:t>
            </a:r>
            <a:r>
              <a:rPr kumimoji="0" lang="sv-SE" sz="4400" b="0" i="0" u="none" strike="noStrike" kern="1200" cap="none" spc="0" normalizeH="0" baseline="0" noProof="0" dirty="0">
                <a:ln>
                  <a:noFill/>
                </a:ln>
                <a:solidFill>
                  <a:prstClr val="black"/>
                </a:solidFill>
                <a:effectLst/>
                <a:uLnTx/>
                <a:uFillTx/>
                <a:latin typeface="Arial"/>
                <a:ea typeface="+mj-ea"/>
                <a:cs typeface="+mj-cs"/>
              </a:rPr>
              <a:t>   </a:t>
            </a:r>
            <a:br>
              <a:rPr kumimoji="0" lang="sv-SE" sz="4400" b="0" i="0" u="none" strike="noStrike" kern="1200" cap="none" spc="0" normalizeH="0" baseline="0" noProof="0" dirty="0">
                <a:ln>
                  <a:noFill/>
                </a:ln>
                <a:solidFill>
                  <a:prstClr val="black"/>
                </a:solidFill>
                <a:effectLst/>
                <a:uLnTx/>
                <a:uFillTx/>
                <a:latin typeface="Arial"/>
                <a:ea typeface="+mj-ea"/>
                <a:cs typeface="+mj-cs"/>
              </a:rPr>
            </a:br>
            <a:r>
              <a:rPr kumimoji="0" lang="sv-SE" sz="4400" b="0" i="0" u="none" strike="noStrike" kern="1200" cap="none" spc="0" normalizeH="0" baseline="0" noProof="0" dirty="0">
                <a:ln>
                  <a:noFill/>
                </a:ln>
                <a:solidFill>
                  <a:prstClr val="black"/>
                </a:solidFill>
                <a:effectLst/>
                <a:uLnTx/>
                <a:uFillTx/>
                <a:latin typeface="Arial"/>
                <a:ea typeface="+mj-ea"/>
                <a:cs typeface="+mj-cs"/>
              </a:rPr>
              <a:t/>
            </a:r>
            <a:br>
              <a:rPr kumimoji="0" lang="sv-SE" sz="4400" b="0" i="0" u="none" strike="noStrike" kern="1200" cap="none" spc="0" normalizeH="0" baseline="0" noProof="0" dirty="0">
                <a:ln>
                  <a:noFill/>
                </a:ln>
                <a:solidFill>
                  <a:prstClr val="black"/>
                </a:solidFill>
                <a:effectLst/>
                <a:uLnTx/>
                <a:uFillTx/>
                <a:latin typeface="Arial"/>
                <a:ea typeface="+mj-ea"/>
                <a:cs typeface="+mj-cs"/>
              </a:rPr>
            </a:br>
            <a:r>
              <a:rPr kumimoji="0" lang="sv-SE" sz="4800" b="0" i="0" u="none" strike="noStrike" kern="1200" cap="none" spc="0" normalizeH="0" baseline="0" noProof="0" dirty="0">
                <a:ln>
                  <a:noFill/>
                </a:ln>
                <a:solidFill>
                  <a:prstClr val="black"/>
                </a:solidFill>
                <a:effectLst/>
                <a:uLnTx/>
                <a:uFillTx/>
                <a:latin typeface="Arial"/>
                <a:ea typeface="+mj-ea"/>
                <a:cs typeface="+mj-cs"/>
              </a:rPr>
              <a:t>God och nära vård 2023</a:t>
            </a:r>
            <a:br>
              <a:rPr kumimoji="0" lang="sv-SE" sz="4800" b="0" i="0" u="none" strike="noStrike" kern="1200" cap="none" spc="0" normalizeH="0" baseline="0" noProof="0" dirty="0">
                <a:ln>
                  <a:noFill/>
                </a:ln>
                <a:solidFill>
                  <a:prstClr val="black"/>
                </a:solidFill>
                <a:effectLst/>
                <a:uLnTx/>
                <a:uFillTx/>
                <a:latin typeface="Arial"/>
                <a:ea typeface="+mj-ea"/>
                <a:cs typeface="+mj-cs"/>
              </a:rPr>
            </a:br>
            <a:r>
              <a:rPr kumimoji="0" lang="sv-SE" sz="3200" b="0" i="0" u="none" strike="noStrike" kern="1200" cap="none" spc="0" normalizeH="0" baseline="0" noProof="0" dirty="0">
                <a:ln>
                  <a:noFill/>
                </a:ln>
                <a:solidFill>
                  <a:prstClr val="black"/>
                </a:solidFill>
                <a:effectLst/>
                <a:uLnTx/>
                <a:uFillTx/>
                <a:latin typeface="Arial"/>
                <a:ea typeface="+mj-ea"/>
                <a:cs typeface="+mj-cs"/>
              </a:rPr>
              <a:t>En omställning av hälso- och sjukvården med primärvården som nav</a:t>
            </a:r>
            <a:endParaRPr kumimoji="0" lang="sv-SE" sz="3200" b="1" i="0" u="none" strike="noStrike" kern="1200" cap="none" spc="0" normalizeH="0" baseline="0" noProof="0" dirty="0">
              <a:ln>
                <a:noFill/>
              </a:ln>
              <a:solidFill>
                <a:prstClr val="black"/>
              </a:solidFill>
              <a:effectLst/>
              <a:uLnTx/>
              <a:uFillTx/>
              <a:latin typeface="Arial"/>
              <a:ea typeface="+mj-ea"/>
              <a:cs typeface="+mj-cs"/>
            </a:endParaRPr>
          </a:p>
        </p:txBody>
      </p:sp>
      <p:pic>
        <p:nvPicPr>
          <p:cNvPr id="6" name="Platshållare för innehåll 6"/>
          <p:cNvPicPr>
            <a:picLocks noChangeAspect="1"/>
          </p:cNvPicPr>
          <p:nvPr/>
        </p:nvPicPr>
        <p:blipFill>
          <a:blip r:embed="rId2"/>
          <a:stretch>
            <a:fillRect/>
          </a:stretch>
        </p:blipFill>
        <p:spPr>
          <a:xfrm>
            <a:off x="7721600" y="1703482"/>
            <a:ext cx="4210787" cy="4262837"/>
          </a:xfrm>
          <a:prstGeom prst="rect">
            <a:avLst/>
          </a:prstGeom>
        </p:spPr>
      </p:pic>
    </p:spTree>
    <p:extLst>
      <p:ext uri="{BB962C8B-B14F-4D97-AF65-F5344CB8AC3E}">
        <p14:creationId xmlns:p14="http://schemas.microsoft.com/office/powerpoint/2010/main" val="2763158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02B5E4F8-21BC-4BF1-A520-1563EC9F0162}"/>
              </a:ext>
            </a:extLst>
          </p:cNvPr>
          <p:cNvSpPr>
            <a:spLocks noGrp="1"/>
          </p:cNvSpPr>
          <p:nvPr>
            <p:ph idx="1"/>
          </p:nvPr>
        </p:nvSpPr>
        <p:spPr>
          <a:xfrm>
            <a:off x="882315" y="710331"/>
            <a:ext cx="9897979" cy="3738598"/>
          </a:xfrm>
        </p:spPr>
        <p:txBody>
          <a:bodyPr/>
          <a:lstStyle/>
          <a:p>
            <a:pPr marL="30163" indent="0">
              <a:lnSpc>
                <a:spcPct val="115000"/>
              </a:lnSpc>
              <a:spcAft>
                <a:spcPts val="1400"/>
              </a:spcAft>
              <a:buNone/>
            </a:pPr>
            <a:r>
              <a:rPr lang="sv-SE" sz="3200" b="1" dirty="0">
                <a:effectLst/>
                <a:ea typeface="Garamond" panose="02020404030301010803" pitchFamily="18" charset="0"/>
                <a:cs typeface="Times New Roman" panose="02020603050405020304" pitchFamily="18" charset="0"/>
              </a:rPr>
              <a:t>VFU satsning</a:t>
            </a:r>
            <a:r>
              <a:rPr lang="sv-SE" sz="3200" b="1" dirty="0">
                <a:ea typeface="Garamond" panose="02020404030301010803" pitchFamily="18" charset="0"/>
                <a:cs typeface="Times New Roman" panose="02020603050405020304" pitchFamily="18" charset="0"/>
              </a:rPr>
              <a:t> 2023</a:t>
            </a:r>
            <a:endParaRPr lang="sv-SE" sz="3200" b="1" dirty="0">
              <a:effectLst/>
              <a:ea typeface="Garamond" panose="02020404030301010803" pitchFamily="18" charset="0"/>
              <a:cs typeface="Times New Roman" panose="02020603050405020304" pitchFamily="18" charset="0"/>
            </a:endParaRPr>
          </a:p>
          <a:p>
            <a:pPr marL="30163" indent="0">
              <a:lnSpc>
                <a:spcPct val="115000"/>
              </a:lnSpc>
              <a:spcAft>
                <a:spcPts val="1400"/>
              </a:spcAft>
              <a:buNone/>
            </a:pPr>
            <a:r>
              <a:rPr lang="sv-SE" sz="2500" dirty="0">
                <a:ea typeface="Garamond" panose="02020404030301010803" pitchFamily="18" charset="0"/>
                <a:cs typeface="Times New Roman" panose="02020603050405020304" pitchFamily="18" charset="0"/>
              </a:rPr>
              <a:t>Redovisning till Socialstyrelsen senast den </a:t>
            </a:r>
            <a:r>
              <a:rPr lang="sv-SE" sz="2500" b="1" dirty="0">
                <a:ea typeface="Garamond" panose="02020404030301010803" pitchFamily="18" charset="0"/>
                <a:cs typeface="Times New Roman" panose="02020603050405020304" pitchFamily="18" charset="0"/>
              </a:rPr>
              <a:t>31 mars 2023 </a:t>
            </a:r>
            <a:r>
              <a:rPr lang="sv-SE" sz="2500" dirty="0">
                <a:ea typeface="Garamond" panose="02020404030301010803" pitchFamily="18" charset="0"/>
                <a:cs typeface="Times New Roman" panose="02020603050405020304" pitchFamily="18" charset="0"/>
              </a:rPr>
              <a:t>ska innefatta: </a:t>
            </a:r>
          </a:p>
          <a:p>
            <a:pPr marL="442913" indent="-412750">
              <a:lnSpc>
                <a:spcPct val="115000"/>
              </a:lnSpc>
              <a:spcAft>
                <a:spcPts val="1400"/>
              </a:spcAft>
              <a:buFont typeface="Arial" panose="020B0604020202020204" pitchFamily="34" charset="0"/>
              <a:buChar char="•"/>
            </a:pPr>
            <a:r>
              <a:rPr lang="sv-SE" sz="2000" dirty="0">
                <a:ea typeface="Garamond" panose="02020404030301010803" pitchFamily="18" charset="0"/>
                <a:cs typeface="Times New Roman" panose="02020603050405020304" pitchFamily="18" charset="0"/>
              </a:rPr>
              <a:t>Antalet VFU-veckor och platser som genomförts i regionens/kommunens regi för sjuksköterskeutbildningen under </a:t>
            </a:r>
            <a:r>
              <a:rPr lang="sv-SE" sz="2000" b="1" dirty="0">
                <a:ea typeface="Garamond" panose="02020404030301010803" pitchFamily="18" charset="0"/>
                <a:cs typeface="Times New Roman" panose="02020603050405020304" pitchFamily="18" charset="0"/>
              </a:rPr>
              <a:t>vårterminen 2022</a:t>
            </a:r>
          </a:p>
          <a:p>
            <a:pPr marL="442913" indent="-412750">
              <a:lnSpc>
                <a:spcPct val="115000"/>
              </a:lnSpc>
              <a:spcAft>
                <a:spcPts val="1400"/>
              </a:spcAft>
              <a:buFont typeface="Arial" panose="020B0604020202020204" pitchFamily="34" charset="0"/>
              <a:buChar char="•"/>
            </a:pPr>
            <a:r>
              <a:rPr lang="sv-SE" sz="2000" dirty="0">
                <a:effectLst/>
                <a:ea typeface="Garamond" panose="02020404030301010803" pitchFamily="18" charset="0"/>
                <a:cs typeface="Times New Roman" panose="02020603050405020304" pitchFamily="18" charset="0"/>
              </a:rPr>
              <a:t>En uppskattning av antalet VFU-veckor och platser som kommer att kunna genomföras i regionen/kommunen regi </a:t>
            </a:r>
            <a:r>
              <a:rPr lang="sv-SE" sz="2000" b="1" dirty="0">
                <a:effectLst/>
                <a:ea typeface="Garamond" panose="02020404030301010803" pitchFamily="18" charset="0"/>
                <a:cs typeface="Times New Roman" panose="02020603050405020304" pitchFamily="18" charset="0"/>
              </a:rPr>
              <a:t>vårterminen 2023 </a:t>
            </a:r>
            <a:endParaRPr lang="sv-SE" sz="2000" b="1" dirty="0">
              <a:ea typeface="Garamond" panose="02020404030301010803" pitchFamily="18" charset="0"/>
              <a:cs typeface="Times New Roman" panose="02020603050405020304" pitchFamily="18" charset="0"/>
            </a:endParaRPr>
          </a:p>
          <a:p>
            <a:pPr marL="30163" indent="0">
              <a:lnSpc>
                <a:spcPct val="115000"/>
              </a:lnSpc>
              <a:spcAft>
                <a:spcPts val="1400"/>
              </a:spcAft>
              <a:buNone/>
            </a:pPr>
            <a:r>
              <a:rPr lang="sv-SE" sz="2500" dirty="0">
                <a:ea typeface="Garamond" panose="02020404030301010803" pitchFamily="18" charset="0"/>
                <a:cs typeface="Times New Roman" panose="02020603050405020304" pitchFamily="18" charset="0"/>
              </a:rPr>
              <a:t>Medel fördelas utifrån hur stor del av den totala ökningen av antalet VFU-veckor som aktuell kommun/region står för. </a:t>
            </a:r>
          </a:p>
          <a:p>
            <a:pPr marL="30163" indent="0">
              <a:lnSpc>
                <a:spcPct val="115000"/>
              </a:lnSpc>
              <a:spcAft>
                <a:spcPts val="1400"/>
              </a:spcAft>
              <a:buNone/>
            </a:pPr>
            <a:r>
              <a:rPr lang="sv-SE" sz="2500" dirty="0">
                <a:ea typeface="Garamond" panose="02020404030301010803" pitchFamily="18" charset="0"/>
                <a:cs typeface="Times New Roman" panose="02020603050405020304" pitchFamily="18" charset="0"/>
              </a:rPr>
              <a:t>Utbetalning av medel sker i april 2023. </a:t>
            </a:r>
          </a:p>
          <a:p>
            <a:pPr marL="442913" indent="-412750">
              <a:lnSpc>
                <a:spcPct val="115000"/>
              </a:lnSpc>
              <a:spcAft>
                <a:spcPts val="1400"/>
              </a:spcAft>
              <a:buFont typeface="Arial" panose="020B0604020202020204" pitchFamily="34" charset="0"/>
              <a:buChar char="•"/>
            </a:pPr>
            <a:endParaRPr lang="sv-SE" sz="2500" dirty="0">
              <a:ea typeface="Garamond" panose="02020404030301010803" pitchFamily="18" charset="0"/>
              <a:cs typeface="Times New Roman" panose="02020603050405020304" pitchFamily="18" charset="0"/>
            </a:endParaRPr>
          </a:p>
          <a:p>
            <a:pPr marL="30163" indent="0">
              <a:lnSpc>
                <a:spcPct val="115000"/>
              </a:lnSpc>
              <a:spcAft>
                <a:spcPts val="1400"/>
              </a:spcAft>
              <a:buNone/>
            </a:pPr>
            <a:endParaRPr lang="sv-SE" sz="2500" dirty="0">
              <a:ea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54972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664231" y="1818928"/>
            <a:ext cx="9609825" cy="3738598"/>
          </a:xfrm>
        </p:spPr>
        <p:txBody>
          <a:bodyPr/>
          <a:lstStyle/>
          <a:p>
            <a:pPr marL="30163" indent="0">
              <a:buNone/>
            </a:pPr>
            <a:r>
              <a:rPr lang="sv-SE" dirty="0"/>
              <a:t>400 miljoner kronor avsätts till regionerna och 100 miljoner till kommunerna. </a:t>
            </a:r>
          </a:p>
          <a:p>
            <a:pPr marL="442913" indent="-412750">
              <a:buFont typeface="Arial" panose="020B0604020202020204" pitchFamily="34" charset="0"/>
              <a:buChar char="•"/>
            </a:pPr>
            <a:r>
              <a:rPr lang="sv-SE" dirty="0"/>
              <a:t>Medel till insatser som syftar till att stimulera sjuksköterskor att vidareutbilda sig till specialistsjuksköterska.</a:t>
            </a:r>
          </a:p>
          <a:p>
            <a:pPr marL="442913" indent="-412750">
              <a:buFont typeface="Arial" panose="020B0604020202020204" pitchFamily="34" charset="0"/>
              <a:buChar char="•"/>
            </a:pPr>
            <a:r>
              <a:rPr lang="sv-SE" dirty="0"/>
              <a:t>Ska användas på ett sätt som syftar till att fler sjuksköterskor kombinerar studier med arbete. </a:t>
            </a:r>
          </a:p>
          <a:p>
            <a:pPr marL="442913" indent="-412750">
              <a:buFont typeface="Arial" panose="020B0604020202020204" pitchFamily="34" charset="0"/>
              <a:buChar char="•"/>
            </a:pPr>
            <a:r>
              <a:rPr lang="sv-SE" sz="2400" dirty="0"/>
              <a:t>Permanent satsning 400 </a:t>
            </a:r>
            <a:r>
              <a:rPr lang="sv-SE" sz="2400" dirty="0" err="1"/>
              <a:t>milj</a:t>
            </a:r>
            <a:r>
              <a:rPr lang="sv-SE" sz="2400" dirty="0"/>
              <a:t> kronor per år. </a:t>
            </a:r>
            <a:br>
              <a:rPr lang="sv-SE" sz="2400" dirty="0"/>
            </a:br>
            <a:r>
              <a:rPr lang="sv-SE" sz="2400" dirty="0"/>
              <a:t>Under 2020-2023 förstärkt med ytterligare 100 </a:t>
            </a:r>
            <a:r>
              <a:rPr lang="sv-SE" sz="2400" dirty="0" err="1"/>
              <a:t>milj</a:t>
            </a:r>
            <a:r>
              <a:rPr lang="sv-SE" sz="2400" dirty="0"/>
              <a:t> kr per år.</a:t>
            </a:r>
            <a:endParaRPr lang="sv-SE" dirty="0"/>
          </a:p>
        </p:txBody>
      </p:sp>
      <p:sp>
        <p:nvSpPr>
          <p:cNvPr id="2" name="Rubrik 1"/>
          <p:cNvSpPr>
            <a:spLocks noGrp="1"/>
          </p:cNvSpPr>
          <p:nvPr>
            <p:ph type="title"/>
          </p:nvPr>
        </p:nvSpPr>
        <p:spPr>
          <a:xfrm>
            <a:off x="664232" y="407877"/>
            <a:ext cx="9609825" cy="1231392"/>
          </a:xfrm>
        </p:spPr>
        <p:txBody>
          <a:bodyPr/>
          <a:lstStyle/>
          <a:p>
            <a:r>
              <a:rPr lang="sv-SE" sz="3600" dirty="0"/>
              <a:t>Vidareutbildning för sjuksköterskor</a:t>
            </a:r>
          </a:p>
        </p:txBody>
      </p:sp>
    </p:spTree>
    <p:extLst>
      <p:ext uri="{BB962C8B-B14F-4D97-AF65-F5344CB8AC3E}">
        <p14:creationId xmlns:p14="http://schemas.microsoft.com/office/powerpoint/2010/main" val="3046440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a:spLocks noGrp="1"/>
          </p:cNvSpPr>
          <p:nvPr>
            <p:ph type="title"/>
          </p:nvPr>
        </p:nvSpPr>
        <p:spPr>
          <a:xfrm>
            <a:off x="664239" y="151568"/>
            <a:ext cx="9609825" cy="1231392"/>
          </a:xfrm>
        </p:spPr>
        <p:txBody>
          <a:bodyPr/>
          <a:lstStyle/>
          <a:p>
            <a:r>
              <a:rPr lang="sv-SE" sz="3600" dirty="0"/>
              <a:t>Utvecklingen av den nära vården med primärvården som nav</a:t>
            </a:r>
            <a:r>
              <a:rPr lang="sv-SE" dirty="0"/>
              <a:t/>
            </a:r>
            <a:br>
              <a:rPr lang="sv-SE" dirty="0"/>
            </a:br>
            <a:endParaRPr lang="sv-SE" dirty="0"/>
          </a:p>
        </p:txBody>
      </p:sp>
      <p:sp>
        <p:nvSpPr>
          <p:cNvPr id="5" name="Platshållare för innehåll 2"/>
          <p:cNvSpPr>
            <a:spLocks noGrp="1"/>
          </p:cNvSpPr>
          <p:nvPr>
            <p:ph idx="1"/>
          </p:nvPr>
        </p:nvSpPr>
        <p:spPr>
          <a:xfrm>
            <a:off x="664239" y="1382959"/>
            <a:ext cx="11604624" cy="4914473"/>
          </a:xfrm>
        </p:spPr>
        <p:txBody>
          <a:bodyPr/>
          <a:lstStyle/>
          <a:p>
            <a:pPr marL="30163" indent="0">
              <a:buNone/>
            </a:pPr>
            <a:r>
              <a:rPr lang="sv-SE" dirty="0"/>
              <a:t>Totalt 3 139 miljoner kronor  </a:t>
            </a:r>
          </a:p>
          <a:p>
            <a:pPr marL="30163" indent="0">
              <a:buNone/>
            </a:pPr>
            <a:r>
              <a:rPr lang="sv-SE" dirty="0"/>
              <a:t>2 389 miljoner kr till regionerna, varav 300 miljoner kr för primärvård på landsbygd</a:t>
            </a:r>
          </a:p>
          <a:p>
            <a:pPr marL="30163" indent="0">
              <a:buNone/>
            </a:pPr>
            <a:r>
              <a:rPr lang="sv-SE" dirty="0"/>
              <a:t>750 miljoner kr till kommunerna </a:t>
            </a:r>
          </a:p>
          <a:p>
            <a:pPr marL="30163" indent="0">
              <a:buNone/>
            </a:pPr>
            <a:r>
              <a:rPr lang="sv-SE" dirty="0"/>
              <a:t>Inom fem områden:</a:t>
            </a:r>
          </a:p>
          <a:p>
            <a:r>
              <a:rPr lang="sv-SE" b="1" dirty="0"/>
              <a:t>Insatser för att stödja omställningen till en Nära vård</a:t>
            </a:r>
          </a:p>
          <a:p>
            <a:r>
              <a:rPr lang="sv-SE" b="1" dirty="0"/>
              <a:t>Insatser för att förbättra tillgängligheten i primärvården</a:t>
            </a:r>
          </a:p>
          <a:p>
            <a:r>
              <a:rPr lang="sv-SE" b="1" dirty="0"/>
              <a:t>Insatser för att öka kontinuiteten och relationsskapande i hälso- och sjukvården</a:t>
            </a:r>
          </a:p>
          <a:p>
            <a:r>
              <a:rPr lang="sv-SE" b="1" dirty="0"/>
              <a:t>Insatser för att öka delaktighet och medskapande i hälso- och sjukvården</a:t>
            </a:r>
          </a:p>
          <a:p>
            <a:r>
              <a:rPr lang="sv-SE" b="1" dirty="0"/>
              <a:t>Insatser för att utveckla primärvården i landsbygd  </a:t>
            </a:r>
          </a:p>
        </p:txBody>
      </p:sp>
    </p:spTree>
    <p:extLst>
      <p:ext uri="{BB962C8B-B14F-4D97-AF65-F5344CB8AC3E}">
        <p14:creationId xmlns:p14="http://schemas.microsoft.com/office/powerpoint/2010/main" val="2582571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7E714B-E97A-4D1D-9E87-82614431EECB}"/>
              </a:ext>
            </a:extLst>
          </p:cNvPr>
          <p:cNvSpPr>
            <a:spLocks noGrp="1"/>
          </p:cNvSpPr>
          <p:nvPr>
            <p:ph type="title"/>
          </p:nvPr>
        </p:nvSpPr>
        <p:spPr>
          <a:xfrm>
            <a:off x="673756" y="159934"/>
            <a:ext cx="9609825" cy="1231392"/>
          </a:xfrm>
        </p:spPr>
        <p:txBody>
          <a:bodyPr/>
          <a:lstStyle/>
          <a:p>
            <a:r>
              <a:rPr lang="sv-SE" sz="3600" dirty="0"/>
              <a:t>Särskilda insatsområden</a:t>
            </a:r>
            <a:br>
              <a:rPr lang="sv-SE" sz="3600" dirty="0"/>
            </a:br>
            <a:r>
              <a:rPr lang="sv-SE" sz="2400" dirty="0"/>
              <a:t>Utveckling av den nära vården med primärvården som nav</a:t>
            </a:r>
          </a:p>
        </p:txBody>
      </p:sp>
      <p:sp>
        <p:nvSpPr>
          <p:cNvPr id="3" name="Platshållare för innehåll 2">
            <a:extLst>
              <a:ext uri="{FF2B5EF4-FFF2-40B4-BE49-F238E27FC236}">
                <a16:creationId xmlns:a16="http://schemas.microsoft.com/office/drawing/2014/main" id="{AAC4DA06-AACD-4FA6-86B5-8F56F59037CC}"/>
              </a:ext>
            </a:extLst>
          </p:cNvPr>
          <p:cNvSpPr>
            <a:spLocks noGrp="1"/>
          </p:cNvSpPr>
          <p:nvPr>
            <p:ph idx="1"/>
          </p:nvPr>
        </p:nvSpPr>
        <p:spPr>
          <a:xfrm>
            <a:off x="673756" y="1451113"/>
            <a:ext cx="10346670" cy="5406887"/>
          </a:xfrm>
        </p:spPr>
        <p:txBody>
          <a:bodyPr/>
          <a:lstStyle/>
          <a:p>
            <a:pPr marL="30163" indent="0">
              <a:buNone/>
            </a:pPr>
            <a:r>
              <a:rPr lang="sv-SE" sz="2000" b="1" dirty="0"/>
              <a:t>Samverkan mellan regioner och kommuner</a:t>
            </a:r>
          </a:p>
          <a:p>
            <a:pPr marL="30163" indent="0">
              <a:buNone/>
            </a:pPr>
            <a:r>
              <a:rPr lang="sv-SE" sz="2000" b="1" dirty="0"/>
              <a:t>NYTT:</a:t>
            </a:r>
          </a:p>
          <a:p>
            <a:r>
              <a:rPr lang="sv-SE" sz="2000" dirty="0"/>
              <a:t>En central del för att kunna tillhandahålla en sammanhängande primärvård är att huvudmännen har en </a:t>
            </a:r>
            <a:r>
              <a:rPr lang="sv-SE" sz="2000" b="1" u="sng" dirty="0"/>
              <a:t>gemensam struktur för planering av primärvården</a:t>
            </a:r>
            <a:r>
              <a:rPr lang="sv-SE" sz="2000" dirty="0"/>
              <a:t>, hur den ska utformas och utvecklas</a:t>
            </a:r>
            <a:endParaRPr lang="sv-SE" sz="2000" u="sng" dirty="0"/>
          </a:p>
          <a:p>
            <a:r>
              <a:rPr lang="sv-SE" sz="2000" dirty="0"/>
              <a:t>Andra centrala aspekter del i den samverkan är att regionen och kommunerna i länet har en gemensam målbild för omställningen, en </a:t>
            </a:r>
            <a:r>
              <a:rPr lang="sv-SE" sz="2000" b="1" u="sng" dirty="0"/>
              <a:t>gemensam systemledning </a:t>
            </a:r>
            <a:r>
              <a:rPr lang="sv-SE" sz="2000" dirty="0"/>
              <a:t>samt en struktur för hur omställningen ska utvecklas och följas upp</a:t>
            </a:r>
          </a:p>
          <a:p>
            <a:pPr marL="30163" indent="0">
              <a:buNone/>
            </a:pPr>
            <a:endParaRPr lang="sv-SE" sz="2000" dirty="0"/>
          </a:p>
          <a:p>
            <a:pPr marL="30163" indent="0">
              <a:buNone/>
            </a:pPr>
            <a:endParaRPr lang="sv-SE" sz="2000" b="1" dirty="0"/>
          </a:p>
        </p:txBody>
      </p:sp>
    </p:spTree>
    <p:extLst>
      <p:ext uri="{BB962C8B-B14F-4D97-AF65-F5344CB8AC3E}">
        <p14:creationId xmlns:p14="http://schemas.microsoft.com/office/powerpoint/2010/main" val="3560164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57E32D-FD81-90F3-2CF5-38FD5B425686}"/>
              </a:ext>
            </a:extLst>
          </p:cNvPr>
          <p:cNvSpPr>
            <a:spLocks noGrp="1"/>
          </p:cNvSpPr>
          <p:nvPr>
            <p:ph type="title"/>
          </p:nvPr>
        </p:nvSpPr>
        <p:spPr>
          <a:xfrm>
            <a:off x="664233" y="533400"/>
            <a:ext cx="10613367" cy="1572594"/>
          </a:xfrm>
        </p:spPr>
        <p:txBody>
          <a:bodyPr/>
          <a:lstStyle/>
          <a:p>
            <a:r>
              <a:rPr lang="sv-SE" dirty="0"/>
              <a:t>Ingen ök 2023 om välfärdsteknik MEN</a:t>
            </a:r>
          </a:p>
        </p:txBody>
      </p:sp>
      <p:sp>
        <p:nvSpPr>
          <p:cNvPr id="3" name="Platshållare för innehåll 2">
            <a:extLst>
              <a:ext uri="{FF2B5EF4-FFF2-40B4-BE49-F238E27FC236}">
                <a16:creationId xmlns:a16="http://schemas.microsoft.com/office/drawing/2014/main" id="{DC5BA8AA-5346-0049-253D-9FAB1B13EEE0}"/>
              </a:ext>
            </a:extLst>
          </p:cNvPr>
          <p:cNvSpPr>
            <a:spLocks noGrp="1"/>
          </p:cNvSpPr>
          <p:nvPr>
            <p:ph idx="1"/>
          </p:nvPr>
        </p:nvSpPr>
        <p:spPr>
          <a:xfrm>
            <a:off x="664232" y="1571625"/>
            <a:ext cx="9609825" cy="4662176"/>
          </a:xfrm>
        </p:spPr>
        <p:txBody>
          <a:bodyPr/>
          <a:lstStyle/>
          <a:p>
            <a:pPr algn="l"/>
            <a:r>
              <a:rPr lang="sv-SE" sz="2800" dirty="0">
                <a:latin typeface="Calibri" panose="020F0502020204030204" pitchFamily="34" charset="0"/>
              </a:rPr>
              <a:t>SKR får fortsatt förtroende av regeringen att driva Kompetenscenter välfärdsteknik. För 2023 avsätts därför 14,5 miljoner för arbetet att genom digitalisering och välfärdsteknik utveckla äldreomsorgen.</a:t>
            </a:r>
          </a:p>
          <a:p>
            <a:pPr algn="l"/>
            <a:r>
              <a:rPr lang="sv-SE" sz="2800" dirty="0">
                <a:latin typeface="Calibri" panose="020F0502020204030204" pitchFamily="34" charset="0"/>
              </a:rPr>
              <a:t>SKR Kompetenscenter välfärdsteknik fortsätter under 2023 att erbjuda alla kommuner som står inför att införa digitala lösningar stöd och coachning i en rad frågor. Stödet kan ges digitalt som tidigare men även med personliga besök i er kommun.</a:t>
            </a:r>
          </a:p>
          <a:p>
            <a:pPr algn="l"/>
            <a:r>
              <a:rPr lang="sv-SE" sz="2800" dirty="0">
                <a:latin typeface="Calibri" panose="020F0502020204030204" pitchFamily="34" charset="0"/>
              </a:rPr>
              <a:t>Prenumerera på nyhetsbrevet! </a:t>
            </a:r>
            <a:r>
              <a:rPr lang="sv-SE" sz="2000" dirty="0">
                <a:hlinkClick r:id="rId2"/>
              </a:rPr>
              <a:t>Periodiska utskick, nyhetsbrev | SKR</a:t>
            </a:r>
            <a:endParaRPr lang="sv-SE" sz="2800" dirty="0">
              <a:latin typeface="Calibri" panose="020F0502020204030204" pitchFamily="34" charset="0"/>
            </a:endParaRPr>
          </a:p>
          <a:p>
            <a:endParaRPr lang="sv-SE" dirty="0"/>
          </a:p>
        </p:txBody>
      </p:sp>
    </p:spTree>
    <p:extLst>
      <p:ext uri="{BB962C8B-B14F-4D97-AF65-F5344CB8AC3E}">
        <p14:creationId xmlns:p14="http://schemas.microsoft.com/office/powerpoint/2010/main" val="305815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sv-SE" sz="2400" dirty="0" smtClean="0"/>
              <a:t/>
            </a:r>
            <a:br>
              <a:rPr lang="sv-SE" sz="2400" dirty="0" smtClean="0"/>
            </a:br>
            <a:r>
              <a:rPr lang="sv-SE" sz="2400" dirty="0" smtClean="0"/>
              <a:t>Förslag </a:t>
            </a:r>
            <a:r>
              <a:rPr lang="sv-SE" sz="2400" dirty="0"/>
              <a:t>användning kommunernas medel ÖK God och nära vård </a:t>
            </a:r>
            <a:r>
              <a:rPr lang="sv-SE" sz="2400" dirty="0" smtClean="0"/>
              <a:t>2023 </a:t>
            </a:r>
            <a:br>
              <a:rPr lang="sv-SE" sz="2400" dirty="0" smtClean="0"/>
            </a:br>
            <a:r>
              <a:rPr lang="sv-SE" sz="2400" dirty="0" smtClean="0"/>
              <a:t>34 </a:t>
            </a:r>
            <a:r>
              <a:rPr lang="sv-SE" sz="2400" dirty="0"/>
              <a:t>999 </a:t>
            </a:r>
            <a:r>
              <a:rPr lang="sv-SE" sz="2400" dirty="0" smtClean="0"/>
              <a:t>324 kr</a:t>
            </a:r>
            <a:r>
              <a:rPr lang="sv-SE" sz="2400" dirty="0"/>
              <a:t/>
            </a:r>
            <a:br>
              <a:rPr lang="sv-SE" sz="2400" dirty="0"/>
            </a:br>
            <a:endParaRPr lang="sv-SE" sz="2400" dirty="0"/>
          </a:p>
        </p:txBody>
      </p:sp>
      <p:graphicFrame>
        <p:nvGraphicFramePr>
          <p:cNvPr id="4" name="Tabell 3"/>
          <p:cNvGraphicFramePr>
            <a:graphicFrameLocks noGrp="1"/>
          </p:cNvGraphicFramePr>
          <p:nvPr>
            <p:extLst>
              <p:ext uri="{D42A27DB-BD31-4B8C-83A1-F6EECF244321}">
                <p14:modId xmlns:p14="http://schemas.microsoft.com/office/powerpoint/2010/main" val="1438362814"/>
              </p:ext>
            </p:extLst>
          </p:nvPr>
        </p:nvGraphicFramePr>
        <p:xfrm>
          <a:off x="410548" y="1695267"/>
          <a:ext cx="9035376" cy="1645920"/>
        </p:xfrm>
        <a:graphic>
          <a:graphicData uri="http://schemas.openxmlformats.org/drawingml/2006/table">
            <a:tbl>
              <a:tblPr firstRow="1" bandRow="1">
                <a:tableStyleId>{21E4AEA4-8DFA-4A89-87EB-49C32662AFE0}</a:tableStyleId>
              </a:tblPr>
              <a:tblGrid>
                <a:gridCol w="1807075">
                  <a:extLst>
                    <a:ext uri="{9D8B030D-6E8A-4147-A177-3AD203B41FA5}">
                      <a16:colId xmlns:a16="http://schemas.microsoft.com/office/drawing/2014/main" val="3781961238"/>
                    </a:ext>
                  </a:extLst>
                </a:gridCol>
                <a:gridCol w="1807075">
                  <a:extLst>
                    <a:ext uri="{9D8B030D-6E8A-4147-A177-3AD203B41FA5}">
                      <a16:colId xmlns:a16="http://schemas.microsoft.com/office/drawing/2014/main" val="2322448659"/>
                    </a:ext>
                  </a:extLst>
                </a:gridCol>
                <a:gridCol w="1807075">
                  <a:extLst>
                    <a:ext uri="{9D8B030D-6E8A-4147-A177-3AD203B41FA5}">
                      <a16:colId xmlns:a16="http://schemas.microsoft.com/office/drawing/2014/main" val="2614327105"/>
                    </a:ext>
                  </a:extLst>
                </a:gridCol>
                <a:gridCol w="1966551">
                  <a:extLst>
                    <a:ext uri="{9D8B030D-6E8A-4147-A177-3AD203B41FA5}">
                      <a16:colId xmlns:a16="http://schemas.microsoft.com/office/drawing/2014/main" val="1655964624"/>
                    </a:ext>
                  </a:extLst>
                </a:gridCol>
                <a:gridCol w="1647600">
                  <a:extLst>
                    <a:ext uri="{9D8B030D-6E8A-4147-A177-3AD203B41FA5}">
                      <a16:colId xmlns:a16="http://schemas.microsoft.com/office/drawing/2014/main" val="578373219"/>
                    </a:ext>
                  </a:extLst>
                </a:gridCol>
              </a:tblGrid>
              <a:tr h="370840">
                <a:tc>
                  <a:txBody>
                    <a:bodyPr/>
                    <a:lstStyle/>
                    <a:p>
                      <a:r>
                        <a:rPr lang="sv-SE" sz="1600" dirty="0" smtClean="0"/>
                        <a:t>Nära vård </a:t>
                      </a:r>
                      <a:endParaRPr lang="sv-SE" sz="1600" dirty="0"/>
                    </a:p>
                  </a:txBody>
                  <a:tcPr/>
                </a:tc>
                <a:tc>
                  <a:txBody>
                    <a:bodyPr/>
                    <a:lstStyle/>
                    <a:p>
                      <a:r>
                        <a:rPr lang="sv-SE" sz="1600" dirty="0" smtClean="0"/>
                        <a:t>Vårdens </a:t>
                      </a:r>
                    </a:p>
                    <a:p>
                      <a:r>
                        <a:rPr lang="sv-SE" sz="1600" dirty="0" smtClean="0"/>
                        <a:t>medarbetare</a:t>
                      </a:r>
                    </a:p>
                    <a:p>
                      <a:endParaRPr lang="sv-SE" sz="1600" dirty="0"/>
                    </a:p>
                  </a:txBody>
                  <a:tcPr/>
                </a:tc>
                <a:tc>
                  <a:txBody>
                    <a:bodyPr/>
                    <a:lstStyle/>
                    <a:p>
                      <a:r>
                        <a:rPr lang="sv-SE" sz="1600" dirty="0" smtClean="0"/>
                        <a:t>Vidareutbildning </a:t>
                      </a:r>
                      <a:endParaRPr lang="sv-SE" sz="1600" dirty="0"/>
                    </a:p>
                  </a:txBody>
                  <a:tcPr/>
                </a:tc>
                <a:tc>
                  <a:txBody>
                    <a:bodyPr/>
                    <a:lstStyle/>
                    <a:p>
                      <a:r>
                        <a:rPr lang="sv-SE" sz="1600" dirty="0" smtClean="0"/>
                        <a:t>Gemensamma insatser</a:t>
                      </a:r>
                      <a:endParaRPr lang="sv-SE" sz="1600" dirty="0"/>
                    </a:p>
                  </a:txBody>
                  <a:tcPr/>
                </a:tc>
                <a:tc>
                  <a:txBody>
                    <a:bodyPr/>
                    <a:lstStyle/>
                    <a:p>
                      <a:r>
                        <a:rPr lang="sv-SE" sz="1600" dirty="0" smtClean="0"/>
                        <a:t>Totalt att fördela till kommunerna</a:t>
                      </a:r>
                      <a:endParaRPr lang="sv-SE" sz="1600" dirty="0"/>
                    </a:p>
                  </a:txBody>
                  <a:tcPr/>
                </a:tc>
                <a:extLst>
                  <a:ext uri="{0D108BD9-81ED-4DB2-BD59-A6C34878D82A}">
                    <a16:rowId xmlns:a16="http://schemas.microsoft.com/office/drawing/2014/main" val="837118735"/>
                  </a:ext>
                </a:extLst>
              </a:tr>
              <a:tr h="370840">
                <a:tc>
                  <a:txBody>
                    <a:bodyPr/>
                    <a:lstStyle/>
                    <a:p>
                      <a:r>
                        <a:rPr lang="sv-SE" sz="1600" b="1" dirty="0" smtClean="0"/>
                        <a:t>24 999 517</a:t>
                      </a:r>
                      <a:endParaRPr lang="sv-SE" sz="1600" b="1" dirty="0"/>
                    </a:p>
                  </a:txBody>
                  <a:tcPr/>
                </a:tc>
                <a:tc>
                  <a:txBody>
                    <a:bodyPr/>
                    <a:lstStyle/>
                    <a:p>
                      <a:r>
                        <a:rPr lang="sv-SE" sz="1600" b="1" dirty="0" smtClean="0"/>
                        <a:t>6 666 538 </a:t>
                      </a:r>
                      <a:endParaRPr lang="sv-SE" sz="1600" b="1" dirty="0"/>
                    </a:p>
                  </a:txBody>
                  <a:tcPr/>
                </a:tc>
                <a:tc>
                  <a:txBody>
                    <a:bodyPr/>
                    <a:lstStyle/>
                    <a:p>
                      <a:r>
                        <a:rPr lang="sv-SE" sz="1600" b="1" dirty="0" smtClean="0"/>
                        <a:t>3 333 269 </a:t>
                      </a:r>
                      <a:endParaRPr lang="sv-SE" sz="16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b="1" dirty="0" smtClean="0">
                          <a:solidFill>
                            <a:prstClr val="black"/>
                          </a:solidFill>
                          <a:latin typeface="+mn-lt"/>
                        </a:rPr>
                        <a:t>1 225 000 kr</a:t>
                      </a:r>
                      <a:endParaRPr kumimoji="0" lang="sv-SE" sz="1600" b="1" i="0" u="none" strike="noStrike" kern="1200" cap="none" spc="0" normalizeH="0" baseline="0" noProof="0" dirty="0" smtClean="0">
                        <a:ln>
                          <a:noFill/>
                        </a:ln>
                        <a:solidFill>
                          <a:prstClr val="black"/>
                        </a:solidFill>
                        <a:effectLst/>
                        <a:uLnTx/>
                        <a:uFillTx/>
                        <a:latin typeface="+mn-lt"/>
                      </a:endParaRPr>
                    </a:p>
                    <a:p>
                      <a:endParaRPr lang="sv-SE" sz="1600" dirty="0"/>
                    </a:p>
                  </a:txBody>
                  <a:tcPr/>
                </a:tc>
                <a:tc>
                  <a:txBody>
                    <a:bodyPr/>
                    <a:lstStyle/>
                    <a:p>
                      <a:r>
                        <a:rPr lang="sv-SE" sz="1600" b="1" dirty="0" smtClean="0"/>
                        <a:t>33 774 324 kr </a:t>
                      </a:r>
                      <a:r>
                        <a:rPr lang="sv-SE" sz="1600" b="0" dirty="0" smtClean="0"/>
                        <a:t>(+1.9 mkr </a:t>
                      </a:r>
                      <a:r>
                        <a:rPr lang="sv-SE" sz="1600" b="0" dirty="0" err="1" smtClean="0"/>
                        <a:t>jmfrt</a:t>
                      </a:r>
                      <a:r>
                        <a:rPr lang="sv-SE" sz="1600" b="0" dirty="0" smtClean="0"/>
                        <a:t> 2022)</a:t>
                      </a:r>
                      <a:endParaRPr lang="sv-SE" sz="1600" b="0" dirty="0"/>
                    </a:p>
                  </a:txBody>
                  <a:tcPr/>
                </a:tc>
                <a:extLst>
                  <a:ext uri="{0D108BD9-81ED-4DB2-BD59-A6C34878D82A}">
                    <a16:rowId xmlns:a16="http://schemas.microsoft.com/office/drawing/2014/main" val="1829012755"/>
                  </a:ext>
                </a:extLst>
              </a:tr>
            </a:tbl>
          </a:graphicData>
        </a:graphic>
      </p:graphicFrame>
      <p:sp>
        <p:nvSpPr>
          <p:cNvPr id="5" name="Nedåtpil 4"/>
          <p:cNvSpPr/>
          <p:nvPr/>
        </p:nvSpPr>
        <p:spPr>
          <a:xfrm>
            <a:off x="278664" y="3222268"/>
            <a:ext cx="484632" cy="978408"/>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graphicFrame>
        <p:nvGraphicFramePr>
          <p:cNvPr id="7" name="Tabell 6"/>
          <p:cNvGraphicFramePr>
            <a:graphicFrameLocks noGrp="1"/>
          </p:cNvGraphicFramePr>
          <p:nvPr>
            <p:extLst>
              <p:ext uri="{D42A27DB-BD31-4B8C-83A1-F6EECF244321}">
                <p14:modId xmlns:p14="http://schemas.microsoft.com/office/powerpoint/2010/main" val="1730255147"/>
              </p:ext>
            </p:extLst>
          </p:nvPr>
        </p:nvGraphicFramePr>
        <p:xfrm>
          <a:off x="5381924" y="3711472"/>
          <a:ext cx="4064000" cy="2143760"/>
        </p:xfrm>
        <a:graphic>
          <a:graphicData uri="http://schemas.openxmlformats.org/drawingml/2006/table">
            <a:tbl>
              <a:tblPr firstRow="1" bandRow="1">
                <a:tableStyleId>{7DF18680-E054-41AD-8BC1-D1AEF772440D}</a:tableStyleId>
              </a:tblPr>
              <a:tblGrid>
                <a:gridCol w="4064000">
                  <a:extLst>
                    <a:ext uri="{9D8B030D-6E8A-4147-A177-3AD203B41FA5}">
                      <a16:colId xmlns:a16="http://schemas.microsoft.com/office/drawing/2014/main" val="198490997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smtClean="0"/>
                        <a:t>Gemensamma insatser via RSS</a:t>
                      </a:r>
                    </a:p>
                    <a:p>
                      <a:endParaRPr lang="sv-SE" sz="1600" dirty="0"/>
                    </a:p>
                  </a:txBody>
                  <a:tcPr/>
                </a:tc>
                <a:extLst>
                  <a:ext uri="{0D108BD9-81ED-4DB2-BD59-A6C34878D82A}">
                    <a16:rowId xmlns:a16="http://schemas.microsoft.com/office/drawing/2014/main" val="12422052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smtClean="0">
                          <a:ln>
                            <a:noFill/>
                          </a:ln>
                          <a:effectLst/>
                          <a:uLnTx/>
                          <a:uFillTx/>
                        </a:rPr>
                        <a:t>Utvecklingsledare GNV+ OH</a:t>
                      </a:r>
                      <a:r>
                        <a:rPr kumimoji="0" lang="sv-SE" sz="1600" u="none" strike="noStrike" kern="1200" cap="none" spc="0" normalizeH="0" noProof="0" dirty="0" smtClean="0">
                          <a:ln>
                            <a:noFill/>
                          </a:ln>
                          <a:effectLst/>
                          <a:uLnTx/>
                          <a:uFillTx/>
                        </a:rPr>
                        <a:t> m.m.</a:t>
                      </a:r>
                      <a:r>
                        <a:rPr kumimoji="0" lang="sv-SE" sz="1600" u="none" strike="noStrike" kern="1200" cap="none" spc="0" normalizeH="0" baseline="0" noProof="0" dirty="0" smtClean="0">
                          <a:ln>
                            <a:noFill/>
                          </a:ln>
                          <a:effectLst/>
                          <a:uLnTx/>
                          <a:uFillTx/>
                        </a:rPr>
                        <a:t> 800 tkr</a:t>
                      </a:r>
                      <a:endParaRPr lang="sv-SE" sz="1600" dirty="0"/>
                    </a:p>
                  </a:txBody>
                  <a:tcPr/>
                </a:tc>
                <a:extLst>
                  <a:ext uri="{0D108BD9-81ED-4DB2-BD59-A6C34878D82A}">
                    <a16:rowId xmlns:a16="http://schemas.microsoft.com/office/drawing/2014/main" val="176767189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smtClean="0">
                          <a:ln>
                            <a:noFill/>
                          </a:ln>
                          <a:effectLst/>
                          <a:uLnTx/>
                          <a:uFillTx/>
                        </a:rPr>
                        <a:t>Gemensamma insatser m RD regionalt stöd kommunikation</a:t>
                      </a:r>
                      <a:r>
                        <a:rPr kumimoji="0" lang="sv-SE" sz="1600" u="none" strike="noStrike" kern="1200" cap="none" spc="0" normalizeH="0" noProof="0" dirty="0" smtClean="0">
                          <a:ln>
                            <a:noFill/>
                          </a:ln>
                          <a:effectLst/>
                          <a:uLnTx/>
                          <a:uFillTx/>
                        </a:rPr>
                        <a:t> </a:t>
                      </a:r>
                      <a:r>
                        <a:rPr kumimoji="0" lang="sv-SE" sz="1600" u="none" strike="noStrike" kern="1200" cap="none" spc="0" normalizeH="0" baseline="0" noProof="0" dirty="0" smtClean="0">
                          <a:ln>
                            <a:noFill/>
                          </a:ln>
                          <a:effectLst/>
                          <a:uLnTx/>
                          <a:uFillTx/>
                        </a:rPr>
                        <a:t> 375 tkr</a:t>
                      </a:r>
                    </a:p>
                    <a:p>
                      <a:endParaRPr lang="sv-SE" sz="1600" dirty="0"/>
                    </a:p>
                  </a:txBody>
                  <a:tcPr/>
                </a:tc>
                <a:extLst>
                  <a:ext uri="{0D108BD9-81ED-4DB2-BD59-A6C34878D82A}">
                    <a16:rowId xmlns:a16="http://schemas.microsoft.com/office/drawing/2014/main" val="285989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smtClean="0"/>
                        <a:t>Ersättning till RD för administration 50 tkr </a:t>
                      </a:r>
                      <a:endParaRPr lang="sv-SE" sz="1600" dirty="0"/>
                    </a:p>
                  </a:txBody>
                  <a:tcPr/>
                </a:tc>
                <a:extLst>
                  <a:ext uri="{0D108BD9-81ED-4DB2-BD59-A6C34878D82A}">
                    <a16:rowId xmlns:a16="http://schemas.microsoft.com/office/drawing/2014/main" val="2757218954"/>
                  </a:ext>
                </a:extLst>
              </a:tr>
            </a:tbl>
          </a:graphicData>
        </a:graphic>
      </p:graphicFrame>
      <p:sp>
        <p:nvSpPr>
          <p:cNvPr id="8" name="textruta 7"/>
          <p:cNvSpPr txBox="1"/>
          <p:nvPr/>
        </p:nvSpPr>
        <p:spPr>
          <a:xfrm>
            <a:off x="278664" y="4239850"/>
            <a:ext cx="3967753"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pPr marL="342900" indent="-342900">
              <a:buFont typeface="+mj-lt"/>
              <a:buAutoNum type="arabicPeriod"/>
            </a:pPr>
            <a:r>
              <a:rPr lang="sv-SE" dirty="0" smtClean="0"/>
              <a:t>Gemensamma insatser via RSS</a:t>
            </a:r>
          </a:p>
          <a:p>
            <a:pPr marL="342900" indent="-342900">
              <a:buFont typeface="+mj-lt"/>
              <a:buAutoNum type="arabicPeriod"/>
            </a:pPr>
            <a:endParaRPr lang="sv-SE" dirty="0" smtClean="0"/>
          </a:p>
          <a:p>
            <a:pPr marL="342900" indent="-342900">
              <a:buFont typeface="+mj-lt"/>
              <a:buAutoNum type="arabicPeriod"/>
            </a:pPr>
            <a:r>
              <a:rPr lang="sv-SE" dirty="0" smtClean="0"/>
              <a:t>Fördelning till respektive kommun</a:t>
            </a:r>
            <a:endParaRPr lang="sv-SE" dirty="0"/>
          </a:p>
        </p:txBody>
      </p:sp>
      <p:sp>
        <p:nvSpPr>
          <p:cNvPr id="9" name="Högerpil 8"/>
          <p:cNvSpPr/>
          <p:nvPr/>
        </p:nvSpPr>
        <p:spPr>
          <a:xfrm>
            <a:off x="4250623" y="4239850"/>
            <a:ext cx="1131301" cy="485377"/>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439881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Medel till Dalarnas kommuner 2023</a:t>
            </a:r>
            <a:endParaRPr lang="sv-SE" dirty="0"/>
          </a:p>
        </p:txBody>
      </p:sp>
      <p:graphicFrame>
        <p:nvGraphicFramePr>
          <p:cNvPr id="4" name="Tabell 3"/>
          <p:cNvGraphicFramePr>
            <a:graphicFrameLocks noGrp="1"/>
          </p:cNvGraphicFramePr>
          <p:nvPr>
            <p:extLst>
              <p:ext uri="{D42A27DB-BD31-4B8C-83A1-F6EECF244321}">
                <p14:modId xmlns:p14="http://schemas.microsoft.com/office/powerpoint/2010/main" val="1850266552"/>
              </p:ext>
            </p:extLst>
          </p:nvPr>
        </p:nvGraphicFramePr>
        <p:xfrm>
          <a:off x="531002" y="2007028"/>
          <a:ext cx="8128000" cy="18288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3781961238"/>
                    </a:ext>
                  </a:extLst>
                </a:gridCol>
                <a:gridCol w="2032000">
                  <a:extLst>
                    <a:ext uri="{9D8B030D-6E8A-4147-A177-3AD203B41FA5}">
                      <a16:colId xmlns:a16="http://schemas.microsoft.com/office/drawing/2014/main" val="2322448659"/>
                    </a:ext>
                  </a:extLst>
                </a:gridCol>
                <a:gridCol w="2032000">
                  <a:extLst>
                    <a:ext uri="{9D8B030D-6E8A-4147-A177-3AD203B41FA5}">
                      <a16:colId xmlns:a16="http://schemas.microsoft.com/office/drawing/2014/main" val="2614327105"/>
                    </a:ext>
                  </a:extLst>
                </a:gridCol>
                <a:gridCol w="2032000">
                  <a:extLst>
                    <a:ext uri="{9D8B030D-6E8A-4147-A177-3AD203B41FA5}">
                      <a16:colId xmlns:a16="http://schemas.microsoft.com/office/drawing/2014/main" val="1655964624"/>
                    </a:ext>
                  </a:extLst>
                </a:gridCol>
              </a:tblGrid>
              <a:tr h="370840">
                <a:tc>
                  <a:txBody>
                    <a:bodyPr/>
                    <a:lstStyle/>
                    <a:p>
                      <a:r>
                        <a:rPr lang="sv-SE" dirty="0" smtClean="0"/>
                        <a:t>Nära vård </a:t>
                      </a:r>
                      <a:endParaRPr lang="sv-SE" dirty="0"/>
                    </a:p>
                  </a:txBody>
                  <a:tcPr/>
                </a:tc>
                <a:tc>
                  <a:txBody>
                    <a:bodyPr/>
                    <a:lstStyle/>
                    <a:p>
                      <a:r>
                        <a:rPr lang="sv-SE" dirty="0" smtClean="0"/>
                        <a:t>Vårdens </a:t>
                      </a:r>
                    </a:p>
                    <a:p>
                      <a:r>
                        <a:rPr lang="sv-SE" dirty="0" smtClean="0"/>
                        <a:t>medarbetare</a:t>
                      </a:r>
                    </a:p>
                    <a:p>
                      <a:endParaRPr lang="sv-SE" dirty="0"/>
                    </a:p>
                  </a:txBody>
                  <a:tcPr/>
                </a:tc>
                <a:tc>
                  <a:txBody>
                    <a:bodyPr/>
                    <a:lstStyle/>
                    <a:p>
                      <a:r>
                        <a:rPr lang="sv-SE" dirty="0" smtClean="0"/>
                        <a:t>Vidareutbildning </a:t>
                      </a:r>
                      <a:endParaRPr lang="sv-SE" dirty="0"/>
                    </a:p>
                  </a:txBody>
                  <a:tcPr/>
                </a:tc>
                <a:tc>
                  <a:txBody>
                    <a:bodyPr/>
                    <a:lstStyle/>
                    <a:p>
                      <a:r>
                        <a:rPr lang="sv-SE" dirty="0" smtClean="0"/>
                        <a:t>Totalt</a:t>
                      </a:r>
                      <a:endParaRPr lang="sv-SE" dirty="0"/>
                    </a:p>
                  </a:txBody>
                  <a:tcPr/>
                </a:tc>
                <a:extLst>
                  <a:ext uri="{0D108BD9-81ED-4DB2-BD59-A6C34878D82A}">
                    <a16:rowId xmlns:a16="http://schemas.microsoft.com/office/drawing/2014/main" val="837118735"/>
                  </a:ext>
                </a:extLst>
              </a:tr>
              <a:tr h="370840">
                <a:tc>
                  <a:txBody>
                    <a:bodyPr/>
                    <a:lstStyle/>
                    <a:p>
                      <a:r>
                        <a:rPr lang="sv-SE" b="1" dirty="0" smtClean="0"/>
                        <a:t>24 999 517</a:t>
                      </a:r>
                      <a:endParaRPr lang="sv-SE" b="1" dirty="0"/>
                    </a:p>
                  </a:txBody>
                  <a:tcPr/>
                </a:tc>
                <a:tc>
                  <a:txBody>
                    <a:bodyPr/>
                    <a:lstStyle/>
                    <a:p>
                      <a:r>
                        <a:rPr lang="sv-SE" b="1" dirty="0" smtClean="0"/>
                        <a:t>6 666 538 </a:t>
                      </a:r>
                      <a:endParaRPr lang="sv-SE" b="1" dirty="0"/>
                    </a:p>
                  </a:txBody>
                  <a:tcPr/>
                </a:tc>
                <a:tc>
                  <a:txBody>
                    <a:bodyPr/>
                    <a:lstStyle/>
                    <a:p>
                      <a:r>
                        <a:rPr lang="sv-SE" b="1" dirty="0" smtClean="0"/>
                        <a:t>3 333 269 </a:t>
                      </a:r>
                      <a:endParaRPr lang="sv-SE" b="1" dirty="0"/>
                    </a:p>
                  </a:txBody>
                  <a:tcPr/>
                </a:tc>
                <a:tc>
                  <a:txBody>
                    <a:bodyPr/>
                    <a:lstStyle/>
                    <a:p>
                      <a:r>
                        <a:rPr lang="sv-SE" b="1" dirty="0" smtClean="0"/>
                        <a:t>34 999 324 </a:t>
                      </a:r>
                    </a:p>
                    <a:p>
                      <a:r>
                        <a:rPr lang="sv-SE" b="0" dirty="0" smtClean="0"/>
                        <a:t>(</a:t>
                      </a:r>
                      <a:r>
                        <a:rPr lang="sv-SE" sz="1800" b="0" i="0" u="none" strike="noStrike" kern="1200" baseline="0" dirty="0" smtClean="0">
                          <a:solidFill>
                            <a:schemeClr val="dk1"/>
                          </a:solidFill>
                          <a:latin typeface="+mn-lt"/>
                          <a:ea typeface="+mn-ea"/>
                          <a:cs typeface="+mn-cs"/>
                        </a:rPr>
                        <a:t>32 850 177)</a:t>
                      </a:r>
                      <a:endParaRPr lang="sv-SE" b="0" dirty="0" smtClean="0"/>
                    </a:p>
                    <a:p>
                      <a:endParaRPr lang="sv-SE" dirty="0"/>
                    </a:p>
                  </a:txBody>
                  <a:tcPr/>
                </a:tc>
                <a:extLst>
                  <a:ext uri="{0D108BD9-81ED-4DB2-BD59-A6C34878D82A}">
                    <a16:rowId xmlns:a16="http://schemas.microsoft.com/office/drawing/2014/main" val="1829012755"/>
                  </a:ext>
                </a:extLst>
              </a:tr>
            </a:tbl>
          </a:graphicData>
        </a:graphic>
      </p:graphicFrame>
    </p:spTree>
    <p:extLst>
      <p:ext uri="{BB962C8B-B14F-4D97-AF65-F5344CB8AC3E}">
        <p14:creationId xmlns:p14="http://schemas.microsoft.com/office/powerpoint/2010/main" val="1742666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a:spLocks noGrp="1"/>
          </p:cNvSpPr>
          <p:nvPr>
            <p:ph type="title"/>
          </p:nvPr>
        </p:nvSpPr>
        <p:spPr>
          <a:xfrm>
            <a:off x="664241" y="874602"/>
            <a:ext cx="9609825" cy="1231392"/>
          </a:xfrm>
        </p:spPr>
        <p:txBody>
          <a:bodyPr/>
          <a:lstStyle/>
          <a:p>
            <a:r>
              <a:rPr lang="sv-SE" sz="3600" dirty="0"/>
              <a:t>Överenskommelsens utvecklingsområden </a:t>
            </a:r>
            <a:br>
              <a:rPr lang="sv-SE" sz="3600" dirty="0"/>
            </a:br>
            <a:r>
              <a:rPr lang="sv-SE" sz="3600" dirty="0"/>
              <a:t> </a:t>
            </a:r>
          </a:p>
        </p:txBody>
      </p:sp>
      <p:sp>
        <p:nvSpPr>
          <p:cNvPr id="5" name="Platshållare för innehåll 2"/>
          <p:cNvSpPr>
            <a:spLocks noGrp="1"/>
          </p:cNvSpPr>
          <p:nvPr>
            <p:ph idx="1"/>
          </p:nvPr>
        </p:nvSpPr>
        <p:spPr>
          <a:xfrm>
            <a:off x="664240" y="2105994"/>
            <a:ext cx="9609825" cy="3738598"/>
          </a:xfrm>
        </p:spPr>
        <p:txBody>
          <a:bodyPr/>
          <a:lstStyle/>
          <a:p>
            <a:r>
              <a:rPr lang="sv-SE" b="1" dirty="0"/>
              <a:t>Utvecklingen av den nära vården med primärvården som nav</a:t>
            </a:r>
          </a:p>
          <a:p>
            <a:pPr marL="30163" indent="0">
              <a:buNone/>
            </a:pPr>
            <a:endParaRPr lang="sv-SE" dirty="0"/>
          </a:p>
          <a:p>
            <a:r>
              <a:rPr lang="sv-SE" b="1" dirty="0"/>
              <a:t>Goda förutsättningar för vårdens medarbetare</a:t>
            </a:r>
          </a:p>
          <a:p>
            <a:pPr marL="30163" indent="0">
              <a:buNone/>
            </a:pPr>
            <a:endParaRPr lang="sv-SE" dirty="0"/>
          </a:p>
          <a:p>
            <a:r>
              <a:rPr lang="sv-SE" dirty="0"/>
              <a:t>Insatser inom ramen för Vision e-hälsa 2025</a:t>
            </a:r>
          </a:p>
          <a:p>
            <a:endParaRPr lang="sv-SE" dirty="0"/>
          </a:p>
          <a:p>
            <a:r>
              <a:rPr lang="sv-SE" dirty="0"/>
              <a:t>Förstärkning av ambulanssjukvården </a:t>
            </a:r>
          </a:p>
        </p:txBody>
      </p:sp>
    </p:spTree>
    <p:extLst>
      <p:ext uri="{BB962C8B-B14F-4D97-AF65-F5344CB8AC3E}">
        <p14:creationId xmlns:p14="http://schemas.microsoft.com/office/powerpoint/2010/main" val="1272209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5500699F-03B5-4050-8806-359B6EB912F9}"/>
              </a:ext>
            </a:extLst>
          </p:cNvPr>
          <p:cNvSpPr>
            <a:spLocks noGrp="1"/>
          </p:cNvSpPr>
          <p:nvPr>
            <p:ph idx="1"/>
          </p:nvPr>
        </p:nvSpPr>
        <p:spPr>
          <a:xfrm>
            <a:off x="664233" y="2043856"/>
            <a:ext cx="10170023" cy="3738598"/>
          </a:xfrm>
        </p:spPr>
        <p:txBody>
          <a:bodyPr/>
          <a:lstStyle/>
          <a:p>
            <a:pPr marL="30163" indent="0">
              <a:buNone/>
            </a:pPr>
            <a:r>
              <a:rPr lang="sv-SE" sz="2000" dirty="0">
                <a:latin typeface="+mj-lt"/>
                <a:ea typeface="Times New Roman" panose="02020603050405020304" pitchFamily="18" charset="0"/>
                <a:cs typeface="Times New Roman" panose="02020603050405020304" pitchFamily="18" charset="0"/>
              </a:rPr>
              <a:t>Totalt 3</a:t>
            </a:r>
            <a:r>
              <a:rPr lang="sv-SE" sz="2000" dirty="0">
                <a:latin typeface="+mj-lt"/>
                <a:cs typeface="Times New Roman" panose="02020603050405020304" pitchFamily="18" charset="0"/>
              </a:rPr>
              <a:t> 049 miljoner kronor. </a:t>
            </a:r>
          </a:p>
          <a:p>
            <a:pPr marL="30163" indent="0">
              <a:buNone/>
            </a:pPr>
            <a:r>
              <a:rPr lang="sv-SE" sz="2000" dirty="0">
                <a:latin typeface="+mj-lt"/>
                <a:cs typeface="Times New Roman" panose="02020603050405020304" pitchFamily="18" charset="0"/>
              </a:rPr>
              <a:t>År 2023 fördelas</a:t>
            </a:r>
            <a:r>
              <a:rPr lang="sv-SE" sz="2000" dirty="0">
                <a:effectLst/>
                <a:latin typeface="+mj-lt"/>
                <a:ea typeface="Times New Roman" panose="02020603050405020304" pitchFamily="18" charset="0"/>
                <a:cs typeface="Times New Roman" panose="02020603050405020304" pitchFamily="18" charset="0"/>
              </a:rPr>
              <a:t> </a:t>
            </a:r>
            <a:r>
              <a:rPr lang="sv-SE" sz="2000" dirty="0">
                <a:latin typeface="+mj-lt"/>
                <a:cs typeface="Times New Roman" panose="02020603050405020304" pitchFamily="18" charset="0"/>
              </a:rPr>
              <a:t>1 999 miljoner kronor till regionerna</a:t>
            </a:r>
            <a:r>
              <a:rPr lang="sv-SE" sz="2000" dirty="0">
                <a:effectLst/>
                <a:latin typeface="+mj-lt"/>
                <a:ea typeface="Times New Roman" panose="02020603050405020304" pitchFamily="18" charset="0"/>
                <a:cs typeface="Times New Roman" panose="02020603050405020304" pitchFamily="18" charset="0"/>
              </a:rPr>
              <a:t> och </a:t>
            </a:r>
            <a:r>
              <a:rPr lang="sv-SE" sz="2000" dirty="0">
                <a:latin typeface="+mj-lt"/>
                <a:ea typeface="Times New Roman" panose="02020603050405020304" pitchFamily="18" charset="0"/>
                <a:cs typeface="Times New Roman" panose="02020603050405020304" pitchFamily="18" charset="0"/>
              </a:rPr>
              <a:t>20</a:t>
            </a:r>
            <a:r>
              <a:rPr lang="sv-SE" sz="2000" dirty="0">
                <a:effectLst/>
                <a:latin typeface="+mj-lt"/>
                <a:ea typeface="Times New Roman" panose="02020603050405020304" pitchFamily="18" charset="0"/>
                <a:cs typeface="Times New Roman" panose="02020603050405020304" pitchFamily="18" charset="0"/>
              </a:rPr>
              <a:t>0 miljoner kronor till kommunerna.</a:t>
            </a:r>
          </a:p>
          <a:p>
            <a:pPr marL="30163" indent="0">
              <a:spcAft>
                <a:spcPts val="600"/>
              </a:spcAft>
              <a:buNone/>
            </a:pPr>
            <a:r>
              <a:rPr lang="sv-SE" sz="2000" dirty="0">
                <a:effectLst/>
                <a:latin typeface="+mj-lt"/>
                <a:ea typeface="Times New Roman" panose="02020603050405020304" pitchFamily="18" charset="0"/>
                <a:cs typeface="Times New Roman" panose="02020603050405020304" pitchFamily="18" charset="0"/>
              </a:rPr>
              <a:t>Medlen får användas för följande områden:</a:t>
            </a:r>
          </a:p>
          <a:p>
            <a:pPr marL="720725" indent="-360363">
              <a:spcAft>
                <a:spcPts val="600"/>
              </a:spcAft>
              <a:buFont typeface="Arial" panose="020B0604020202020204" pitchFamily="34" charset="0"/>
              <a:buChar char="•"/>
            </a:pPr>
            <a:r>
              <a:rPr lang="sv-SE" sz="2000" b="1" dirty="0">
                <a:latin typeface="+mj-lt"/>
                <a:ea typeface="Times New Roman" panose="02020603050405020304" pitchFamily="18" charset="0"/>
                <a:cs typeface="Times New Roman" panose="02020603050405020304" pitchFamily="18" charset="0"/>
              </a:rPr>
              <a:t>E</a:t>
            </a:r>
            <a:r>
              <a:rPr lang="sv-SE" sz="2000" b="1" dirty="0">
                <a:effectLst/>
                <a:latin typeface="+mj-lt"/>
                <a:ea typeface="Times New Roman" panose="02020603050405020304" pitchFamily="18" charset="0"/>
                <a:cs typeface="Times New Roman" panose="02020603050405020304" pitchFamily="18" charset="0"/>
              </a:rPr>
              <a:t>n ändamålsenlig kompetensförsörjning för omställning till en nära vård</a:t>
            </a:r>
          </a:p>
          <a:p>
            <a:pPr marL="720725" indent="-360363">
              <a:spcAft>
                <a:spcPts val="600"/>
              </a:spcAft>
              <a:buFont typeface="Arial" panose="020B0604020202020204" pitchFamily="34" charset="0"/>
              <a:buChar char="•"/>
            </a:pPr>
            <a:r>
              <a:rPr lang="sv-SE" sz="2000" b="1" dirty="0">
                <a:latin typeface="+mj-lt"/>
                <a:ea typeface="Times New Roman" panose="02020603050405020304" pitchFamily="18" charset="0"/>
                <a:cs typeface="Times New Roman" panose="02020603050405020304" pitchFamily="18" charset="0"/>
              </a:rPr>
              <a:t>U</a:t>
            </a:r>
            <a:r>
              <a:rPr lang="sv-SE" sz="2000" b="1" dirty="0">
                <a:effectLst/>
                <a:latin typeface="+mj-lt"/>
                <a:ea typeface="Times New Roman" panose="02020603050405020304" pitchFamily="18" charset="0"/>
                <a:cs typeface="Times New Roman" panose="02020603050405020304" pitchFamily="18" charset="0"/>
              </a:rPr>
              <a:t>tveckla förutsättningarna på arbetsplatsen</a:t>
            </a:r>
          </a:p>
          <a:p>
            <a:pPr marL="720725" indent="-360363">
              <a:spcAft>
                <a:spcPts val="600"/>
              </a:spcAft>
              <a:buFont typeface="Arial" panose="020B0604020202020204" pitchFamily="34" charset="0"/>
              <a:buChar char="•"/>
            </a:pPr>
            <a:r>
              <a:rPr lang="sv-SE" sz="2000" b="1" dirty="0">
                <a:latin typeface="+mj-lt"/>
                <a:ea typeface="Times New Roman" panose="02020603050405020304" pitchFamily="18" charset="0"/>
                <a:cs typeface="Times New Roman" panose="02020603050405020304" pitchFamily="18" charset="0"/>
              </a:rPr>
              <a:t>U</a:t>
            </a:r>
            <a:r>
              <a:rPr lang="sv-SE" sz="2000" b="1" dirty="0">
                <a:effectLst/>
                <a:latin typeface="+mj-lt"/>
                <a:ea typeface="Times New Roman" panose="02020603050405020304" pitchFamily="18" charset="0"/>
                <a:cs typeface="Times New Roman" panose="02020603050405020304" pitchFamily="18" charset="0"/>
              </a:rPr>
              <a:t>tbilda vårdens framtida medarbetare</a:t>
            </a:r>
          </a:p>
          <a:p>
            <a:pPr marL="30163" indent="0">
              <a:spcAft>
                <a:spcPts val="600"/>
              </a:spcAft>
              <a:buNone/>
            </a:pPr>
            <a:endParaRPr lang="sv-SE" sz="2000" dirty="0">
              <a:effectLst/>
              <a:latin typeface="+mj-lt"/>
              <a:ea typeface="Times New Roman" panose="02020603050405020304" pitchFamily="18" charset="0"/>
              <a:cs typeface="Times New Roman" panose="02020603050405020304" pitchFamily="18" charset="0"/>
            </a:endParaRPr>
          </a:p>
          <a:p>
            <a:pPr>
              <a:spcAft>
                <a:spcPts val="600"/>
              </a:spcAft>
              <a:buFont typeface="Arial" panose="020B0604020202020204" pitchFamily="34" charset="0"/>
              <a:buChar char="•"/>
            </a:pPr>
            <a:endParaRPr lang="sv-SE" sz="2000" dirty="0">
              <a:latin typeface="+mj-lt"/>
            </a:endParaRPr>
          </a:p>
          <a:p>
            <a:endParaRPr lang="sv-SE" sz="2000" dirty="0"/>
          </a:p>
        </p:txBody>
      </p:sp>
      <p:sp>
        <p:nvSpPr>
          <p:cNvPr id="3" name="Rubrik 2">
            <a:extLst>
              <a:ext uri="{FF2B5EF4-FFF2-40B4-BE49-F238E27FC236}">
                <a16:creationId xmlns:a16="http://schemas.microsoft.com/office/drawing/2014/main" id="{2EC4F001-E7F6-4E41-A0F4-1A7B6B82C332}"/>
              </a:ext>
            </a:extLst>
          </p:cNvPr>
          <p:cNvSpPr>
            <a:spLocks noGrp="1"/>
          </p:cNvSpPr>
          <p:nvPr>
            <p:ph type="title"/>
          </p:nvPr>
        </p:nvSpPr>
        <p:spPr>
          <a:xfrm>
            <a:off x="664233" y="430265"/>
            <a:ext cx="9609825" cy="1231392"/>
          </a:xfrm>
        </p:spPr>
        <p:txBody>
          <a:bodyPr/>
          <a:lstStyle/>
          <a:p>
            <a:pPr marL="30162">
              <a:spcBef>
                <a:spcPts val="600"/>
              </a:spcBef>
              <a:spcAft>
                <a:spcPts val="600"/>
              </a:spcAft>
            </a:pPr>
            <a:r>
              <a:rPr lang="sv-SE" sz="3600" dirty="0"/>
              <a:t>Goda förutsättningar för vårdens medarbetare</a:t>
            </a:r>
          </a:p>
        </p:txBody>
      </p:sp>
      <p:sp>
        <p:nvSpPr>
          <p:cNvPr id="4" name="Platshållare för innehåll 2">
            <a:extLst>
              <a:ext uri="{FF2B5EF4-FFF2-40B4-BE49-F238E27FC236}">
                <a16:creationId xmlns:a16="http://schemas.microsoft.com/office/drawing/2014/main" id="{37BC42FB-827E-45E7-9588-6121AA2A8E3E}"/>
              </a:ext>
            </a:extLst>
          </p:cNvPr>
          <p:cNvSpPr txBox="1">
            <a:spLocks/>
          </p:cNvSpPr>
          <p:nvPr/>
        </p:nvSpPr>
        <p:spPr>
          <a:xfrm>
            <a:off x="-1483119" y="4465605"/>
            <a:ext cx="9609825" cy="3738598"/>
          </a:xfrm>
          <a:prstGeom prst="rect">
            <a:avLst/>
          </a:prstGeom>
        </p:spPr>
        <p:txBody>
          <a:bodyPr vert="horz" lIns="91440" tIns="45720" rIns="91440" bIns="45720" rtlCol="0">
            <a:no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8763" marR="0" lvl="0" indent="-228600" algn="l" defTabSz="914400" rtl="0" eaLnBrk="1" fontAlgn="auto" latinLnBrk="0" hangingPunct="1">
              <a:lnSpc>
                <a:spcPct val="100000"/>
              </a:lnSpc>
              <a:spcBef>
                <a:spcPts val="0"/>
              </a:spcBef>
              <a:spcAft>
                <a:spcPts val="1200"/>
              </a:spcAft>
              <a:buClrTx/>
              <a:buSzTx/>
              <a:buFont typeface="Symbol" panose="05050102010706020507" pitchFamily="18" charset="2"/>
              <a:buChar char=""/>
              <a:tabLst/>
              <a:defRPr/>
            </a:pPr>
            <a:endParaRPr kumimoji="0" lang="sv-SE" sz="24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356176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p>
            <a:pPr marL="30163" indent="0">
              <a:buNone/>
            </a:pPr>
            <a:r>
              <a:rPr lang="sv-SE" dirty="0"/>
              <a:t>Kan exempelvis användas till: </a:t>
            </a:r>
          </a:p>
          <a:p>
            <a:pPr marL="442913" indent="-412750">
              <a:buFont typeface="Arial" panose="020B0604020202020204" pitchFamily="34" charset="0"/>
              <a:buChar char="•"/>
            </a:pPr>
            <a:r>
              <a:rPr lang="sv-SE" dirty="0"/>
              <a:t>Utveckling av teamet och interprofessionella arbetssätt</a:t>
            </a:r>
          </a:p>
          <a:p>
            <a:pPr marL="442913" indent="-412750">
              <a:buFont typeface="Arial" panose="020B0604020202020204" pitchFamily="34" charset="0"/>
              <a:buChar char="•"/>
            </a:pPr>
            <a:r>
              <a:rPr lang="sv-SE" dirty="0"/>
              <a:t>Utveckla arbetssätten</a:t>
            </a:r>
          </a:p>
          <a:p>
            <a:pPr marL="442913" indent="-412750">
              <a:buFont typeface="Arial" panose="020B0604020202020204" pitchFamily="34" charset="0"/>
              <a:buChar char="•"/>
            </a:pPr>
            <a:r>
              <a:rPr lang="sv-SE" dirty="0"/>
              <a:t>Modeller för kompetens- och karriärutveckling</a:t>
            </a:r>
          </a:p>
          <a:p>
            <a:pPr marL="442913" indent="-412750">
              <a:buFont typeface="Arial" panose="020B0604020202020204" pitchFamily="34" charset="0"/>
              <a:buChar char="•"/>
            </a:pPr>
            <a:r>
              <a:rPr lang="sv-SE" dirty="0"/>
              <a:t>Kapacitets- och produktionsplanering</a:t>
            </a:r>
          </a:p>
          <a:p>
            <a:pPr marL="442913" indent="-412750">
              <a:buFont typeface="Arial" panose="020B0604020202020204" pitchFamily="34" charset="0"/>
              <a:buChar char="•"/>
            </a:pPr>
            <a:r>
              <a:rPr lang="sv-SE" dirty="0"/>
              <a:t>Stärka samverkan mellan regioner och kommuner</a:t>
            </a:r>
          </a:p>
        </p:txBody>
      </p:sp>
      <p:sp>
        <p:nvSpPr>
          <p:cNvPr id="2" name="Rubrik 1"/>
          <p:cNvSpPr>
            <a:spLocks noGrp="1"/>
          </p:cNvSpPr>
          <p:nvPr>
            <p:ph type="title"/>
          </p:nvPr>
        </p:nvSpPr>
        <p:spPr/>
        <p:txBody>
          <a:bodyPr/>
          <a:lstStyle/>
          <a:p>
            <a:pPr marL="571500" indent="-571500">
              <a:buFont typeface="Arial" panose="020B0604020202020204" pitchFamily="34" charset="0"/>
              <a:buChar char="•"/>
            </a:pPr>
            <a:r>
              <a:rPr lang="sv-SE" sz="3600" dirty="0"/>
              <a:t>En ändamålsenlig kompetensförsörjning</a:t>
            </a:r>
          </a:p>
        </p:txBody>
      </p:sp>
    </p:spTree>
    <p:extLst>
      <p:ext uri="{BB962C8B-B14F-4D97-AF65-F5344CB8AC3E}">
        <p14:creationId xmlns:p14="http://schemas.microsoft.com/office/powerpoint/2010/main" val="1304644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p>
            <a:pPr marL="30163" indent="0">
              <a:buNone/>
            </a:pPr>
            <a:r>
              <a:rPr lang="sv-SE" dirty="0"/>
              <a:t>Kan exempelvis användas till att: </a:t>
            </a:r>
          </a:p>
          <a:p>
            <a:pPr marL="442913" indent="-412750">
              <a:buFont typeface="Arial" panose="020B0604020202020204" pitchFamily="34" charset="0"/>
              <a:buChar char="•"/>
            </a:pPr>
            <a:r>
              <a:rPr lang="sv-SE" dirty="0"/>
              <a:t>Stödja hälsofrämjande och hållbar arbetsmiljö</a:t>
            </a:r>
          </a:p>
          <a:p>
            <a:pPr marL="442913" indent="-412750">
              <a:buFont typeface="Arial" panose="020B0604020202020204" pitchFamily="34" charset="0"/>
              <a:buChar char="•"/>
            </a:pPr>
            <a:r>
              <a:rPr lang="sv-SE" dirty="0"/>
              <a:t>Stärka förutsättningarna för ledarskapet</a:t>
            </a:r>
          </a:p>
          <a:p>
            <a:pPr marL="442913" indent="-412750">
              <a:buFont typeface="Arial" panose="020B0604020202020204" pitchFamily="34" charset="0"/>
              <a:buChar char="•"/>
            </a:pPr>
            <a:r>
              <a:rPr lang="sv-SE" dirty="0"/>
              <a:t>Använda kompetens rätt</a:t>
            </a:r>
          </a:p>
          <a:p>
            <a:pPr marL="442913" indent="-412750">
              <a:buFont typeface="Arial" panose="020B0604020202020204" pitchFamily="34" charset="0"/>
              <a:buChar char="•"/>
            </a:pPr>
            <a:r>
              <a:rPr lang="sv-SE" dirty="0"/>
              <a:t>Minska behov av inhyrd personal</a:t>
            </a:r>
          </a:p>
          <a:p>
            <a:pPr marL="30163" indent="0">
              <a:buNone/>
            </a:pPr>
            <a:endParaRPr lang="sv-SE" dirty="0"/>
          </a:p>
          <a:p>
            <a:endParaRPr lang="sv-SE" dirty="0"/>
          </a:p>
        </p:txBody>
      </p:sp>
      <p:sp>
        <p:nvSpPr>
          <p:cNvPr id="2" name="Rubrik 1"/>
          <p:cNvSpPr>
            <a:spLocks noGrp="1"/>
          </p:cNvSpPr>
          <p:nvPr>
            <p:ph type="title"/>
          </p:nvPr>
        </p:nvSpPr>
        <p:spPr/>
        <p:txBody>
          <a:bodyPr/>
          <a:lstStyle/>
          <a:p>
            <a:pPr marL="571500" indent="-571500">
              <a:buFont typeface="Arial" panose="020B0604020202020204" pitchFamily="34" charset="0"/>
              <a:buChar char="•"/>
            </a:pPr>
            <a:r>
              <a:rPr lang="sv-SE" sz="3600" dirty="0"/>
              <a:t>Utveckla förutsättningarna på arbetsplatsen</a:t>
            </a:r>
          </a:p>
        </p:txBody>
      </p:sp>
    </p:spTree>
    <p:extLst>
      <p:ext uri="{BB962C8B-B14F-4D97-AF65-F5344CB8AC3E}">
        <p14:creationId xmlns:p14="http://schemas.microsoft.com/office/powerpoint/2010/main" val="2188588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664233" y="1903149"/>
            <a:ext cx="9609825" cy="3738598"/>
          </a:xfrm>
        </p:spPr>
        <p:txBody>
          <a:bodyPr/>
          <a:lstStyle/>
          <a:p>
            <a:pPr marL="30163" indent="0">
              <a:buNone/>
            </a:pPr>
            <a:r>
              <a:rPr lang="sv-SE" dirty="0"/>
              <a:t>Kan exempelvis användas till att: </a:t>
            </a:r>
          </a:p>
          <a:p>
            <a:pPr marL="442913" indent="-412750">
              <a:buFont typeface="Arial" panose="020B0604020202020204" pitchFamily="34" charset="0"/>
              <a:buChar char="•"/>
            </a:pPr>
            <a:r>
              <a:rPr lang="sv-SE" dirty="0"/>
              <a:t>Stärka kompetensutvecklingen</a:t>
            </a:r>
          </a:p>
          <a:p>
            <a:pPr marL="442913" indent="-412750">
              <a:buFont typeface="Arial" panose="020B0604020202020204" pitchFamily="34" charset="0"/>
              <a:buChar char="•"/>
            </a:pPr>
            <a:r>
              <a:rPr lang="sv-SE" dirty="0"/>
              <a:t>Utveckla förutsättningar för </a:t>
            </a:r>
            <a:r>
              <a:rPr lang="sv-SE" dirty="0" err="1"/>
              <a:t>ViL</a:t>
            </a:r>
            <a:r>
              <a:rPr lang="sv-SE" dirty="0"/>
              <a:t>/VFU i primärvården</a:t>
            </a:r>
          </a:p>
          <a:p>
            <a:pPr marL="442913" indent="-412750">
              <a:buFont typeface="Arial" panose="020B0604020202020204" pitchFamily="34" charset="0"/>
              <a:buChar char="•"/>
            </a:pPr>
            <a:r>
              <a:rPr lang="sv-SE" dirty="0"/>
              <a:t>Utveckla utbildnings- och handledarkapaciteten</a:t>
            </a:r>
          </a:p>
          <a:p>
            <a:pPr marL="442913" indent="-412750">
              <a:buFont typeface="Arial" panose="020B0604020202020204" pitchFamily="34" charset="0"/>
              <a:buChar char="•"/>
            </a:pPr>
            <a:r>
              <a:rPr lang="sv-SE" dirty="0"/>
              <a:t>Utveckla goda lärandemiljöer</a:t>
            </a:r>
          </a:p>
          <a:p>
            <a:pPr marL="442913" indent="-412750">
              <a:buFont typeface="Arial" panose="020B0604020202020204" pitchFamily="34" charset="0"/>
              <a:buChar char="•"/>
            </a:pPr>
            <a:r>
              <a:rPr lang="sv-SE" dirty="0"/>
              <a:t>Utveckla samverkan mellan sjukvårdshuvudmän och lärosäten</a:t>
            </a:r>
          </a:p>
          <a:p>
            <a:pPr marL="442913" indent="-412750">
              <a:buFont typeface="Arial" panose="020B0604020202020204" pitchFamily="34" charset="0"/>
              <a:buChar char="•"/>
            </a:pPr>
            <a:r>
              <a:rPr lang="sv-SE" dirty="0"/>
              <a:t>Förstärka det strategiska arbetet med prognoser och dimensionering av läkares AT och ST</a:t>
            </a:r>
          </a:p>
        </p:txBody>
      </p:sp>
      <p:sp>
        <p:nvSpPr>
          <p:cNvPr id="2" name="Rubrik 1"/>
          <p:cNvSpPr>
            <a:spLocks noGrp="1"/>
          </p:cNvSpPr>
          <p:nvPr>
            <p:ph type="title"/>
          </p:nvPr>
        </p:nvSpPr>
        <p:spPr/>
        <p:txBody>
          <a:bodyPr/>
          <a:lstStyle/>
          <a:p>
            <a:pPr marL="571500" indent="-571500">
              <a:buFont typeface="Arial" panose="020B0604020202020204" pitchFamily="34" charset="0"/>
              <a:buChar char="•"/>
            </a:pPr>
            <a:r>
              <a:rPr lang="sv-SE" sz="3600" dirty="0"/>
              <a:t>Utbilda vårdens framtida medarbetare</a:t>
            </a:r>
          </a:p>
        </p:txBody>
      </p:sp>
    </p:spTree>
    <p:extLst>
      <p:ext uri="{BB962C8B-B14F-4D97-AF65-F5344CB8AC3E}">
        <p14:creationId xmlns:p14="http://schemas.microsoft.com/office/powerpoint/2010/main" val="1349137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99ED4A10-4710-4DE9-8824-DF3795FADAF2}"/>
              </a:ext>
            </a:extLst>
          </p:cNvPr>
          <p:cNvSpPr>
            <a:spLocks noGrp="1"/>
          </p:cNvSpPr>
          <p:nvPr>
            <p:ph idx="1"/>
          </p:nvPr>
        </p:nvSpPr>
        <p:spPr>
          <a:xfrm>
            <a:off x="664233" y="2105994"/>
            <a:ext cx="10322856" cy="3738598"/>
          </a:xfrm>
        </p:spPr>
        <p:txBody>
          <a:bodyPr/>
          <a:lstStyle/>
          <a:p>
            <a:pPr>
              <a:spcAft>
                <a:spcPts val="1800"/>
              </a:spcAft>
              <a:buFont typeface="Arial" panose="020B0604020202020204" pitchFamily="34" charset="0"/>
              <a:buChar char="•"/>
            </a:pPr>
            <a:r>
              <a:rPr lang="sv-SE" sz="2800" dirty="0">
                <a:latin typeface="+mj-lt"/>
                <a:cs typeface="Times New Roman" panose="02020603050405020304" pitchFamily="18" charset="0"/>
              </a:rPr>
              <a:t>400 miljoner kronor till regionerna och 100 miljoner kronor till kommunerna för specialistsjuksköterskeutbildning. </a:t>
            </a:r>
          </a:p>
          <a:p>
            <a:pPr>
              <a:spcAft>
                <a:spcPts val="1800"/>
              </a:spcAft>
              <a:buFont typeface="Arial" panose="020B0604020202020204" pitchFamily="34" charset="0"/>
              <a:buChar char="•"/>
            </a:pPr>
            <a:r>
              <a:rPr lang="sv-SE" sz="2800" dirty="0">
                <a:latin typeface="+mj-lt"/>
                <a:cs typeface="Times New Roman" panose="02020603050405020304" pitchFamily="18" charset="0"/>
              </a:rPr>
              <a:t>100 miljoner kronor avsätts till regionerna för att möjliggöra utvecklings- och karriärmöjligheter för specialistsjuksköterskor.</a:t>
            </a:r>
          </a:p>
          <a:p>
            <a:pPr>
              <a:spcAft>
                <a:spcPts val="1800"/>
              </a:spcAft>
              <a:buFont typeface="Arial" panose="020B0604020202020204" pitchFamily="34" charset="0"/>
              <a:buChar char="•"/>
            </a:pPr>
            <a:r>
              <a:rPr lang="sv-SE" sz="2800" dirty="0">
                <a:latin typeface="+mj-lt"/>
                <a:cs typeface="Times New Roman" panose="02020603050405020304" pitchFamily="18" charset="0"/>
              </a:rPr>
              <a:t>250 miljoner kr till regioner och kommuner </a:t>
            </a:r>
            <a:r>
              <a:rPr lang="sv-SE" sz="2800" dirty="0"/>
              <a:t>som utökar antalet VFU-veckor för studenter på utbildningen mot sjuksköterskeexamen. </a:t>
            </a:r>
            <a:r>
              <a:rPr lang="sv-SE" sz="2800" b="1" dirty="0">
                <a:solidFill>
                  <a:schemeClr val="accent1"/>
                </a:solidFill>
              </a:rPr>
              <a:t>Ändrad rapportering 2023.</a:t>
            </a:r>
            <a:endParaRPr lang="sv-SE" sz="2800" b="1" dirty="0">
              <a:solidFill>
                <a:schemeClr val="accent1"/>
              </a:solidFill>
              <a:latin typeface="Garamond" panose="02020404030301010803" pitchFamily="18" charset="0"/>
              <a:ea typeface="Garamond" panose="02020404030301010803" pitchFamily="18" charset="0"/>
              <a:cs typeface="Times New Roman" panose="02020603050405020304" pitchFamily="18" charset="0"/>
            </a:endParaRPr>
          </a:p>
          <a:p>
            <a:pPr>
              <a:spcAft>
                <a:spcPts val="1800"/>
              </a:spcAft>
            </a:pPr>
            <a:endParaRPr lang="sv-SE" sz="2000" dirty="0"/>
          </a:p>
        </p:txBody>
      </p:sp>
      <p:sp>
        <p:nvSpPr>
          <p:cNvPr id="3" name="Rubrik 2">
            <a:extLst>
              <a:ext uri="{FF2B5EF4-FFF2-40B4-BE49-F238E27FC236}">
                <a16:creationId xmlns:a16="http://schemas.microsoft.com/office/drawing/2014/main" id="{B9A4C632-E14F-4D83-AB91-A093AA363AFF}"/>
              </a:ext>
            </a:extLst>
          </p:cNvPr>
          <p:cNvSpPr>
            <a:spLocks noGrp="1"/>
          </p:cNvSpPr>
          <p:nvPr>
            <p:ph type="title"/>
          </p:nvPr>
        </p:nvSpPr>
        <p:spPr/>
        <p:txBody>
          <a:bodyPr/>
          <a:lstStyle/>
          <a:p>
            <a:r>
              <a:rPr lang="sv-SE" sz="3600" dirty="0"/>
              <a:t>Riktade satsningar</a:t>
            </a:r>
          </a:p>
        </p:txBody>
      </p:sp>
    </p:spTree>
    <p:extLst>
      <p:ext uri="{BB962C8B-B14F-4D97-AF65-F5344CB8AC3E}">
        <p14:creationId xmlns:p14="http://schemas.microsoft.com/office/powerpoint/2010/main" val="3912845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7E30E626-323C-4D15-B28C-B04E1F8A8567}"/>
              </a:ext>
            </a:extLst>
          </p:cNvPr>
          <p:cNvSpPr>
            <a:spLocks noGrp="1"/>
          </p:cNvSpPr>
          <p:nvPr>
            <p:ph idx="1"/>
          </p:nvPr>
        </p:nvSpPr>
        <p:spPr>
          <a:xfrm>
            <a:off x="664232" y="2076103"/>
            <a:ext cx="10239295" cy="3738598"/>
          </a:xfrm>
        </p:spPr>
        <p:txBody>
          <a:bodyPr/>
          <a:lstStyle/>
          <a:p>
            <a:pPr marL="30163" indent="0">
              <a:buNone/>
            </a:pPr>
            <a:r>
              <a:rPr lang="sv-SE" dirty="0">
                <a:latin typeface="+mj-lt"/>
                <a:cs typeface="Times New Roman" panose="02020603050405020304" pitchFamily="18" charset="0"/>
              </a:rPr>
              <a:t>250 miljoner kr till regioner och kommuner </a:t>
            </a:r>
            <a:r>
              <a:rPr lang="sv-SE" dirty="0"/>
              <a:t>som utökar antalet VFU-veckor för studenter på utbildningen mot sjuksköterskeexamen.</a:t>
            </a:r>
            <a:r>
              <a:rPr lang="sv-SE" dirty="0">
                <a:latin typeface="Garamond" panose="02020404030301010803" pitchFamily="18" charset="0"/>
                <a:ea typeface="Garamond" panose="02020404030301010803" pitchFamily="18" charset="0"/>
                <a:cs typeface="Times New Roman" panose="02020603050405020304" pitchFamily="18" charset="0"/>
              </a:rPr>
              <a:t> </a:t>
            </a:r>
          </a:p>
          <a:p>
            <a:pPr>
              <a:buFont typeface="Arial" panose="020B0604020202020204" pitchFamily="34" charset="0"/>
              <a:buChar char="•"/>
            </a:pPr>
            <a:r>
              <a:rPr lang="sv-SE" dirty="0"/>
              <a:t>Syftet med satsningen är att öka incitamenten för samtliga regioner och kommuner att ta emot fler studenter under utbildning</a:t>
            </a:r>
          </a:p>
          <a:p>
            <a:pPr>
              <a:buFont typeface="Arial" panose="020B0604020202020204" pitchFamily="34" charset="0"/>
              <a:buChar char="•"/>
            </a:pPr>
            <a:r>
              <a:rPr lang="sv-SE" dirty="0"/>
              <a:t>Stimulera utökningen av varaktiga platser under den treåriga grundutbildningens samtliga terminer. </a:t>
            </a:r>
          </a:p>
          <a:p>
            <a:pPr marL="30163" indent="0">
              <a:buNone/>
            </a:pPr>
            <a:r>
              <a:rPr lang="sv-SE" dirty="0">
                <a:solidFill>
                  <a:srgbClr val="FF0000"/>
                </a:solidFill>
              </a:rPr>
              <a:t>OBS! Rapportering till Socialstyrelsen senast den 31 mars 2023</a:t>
            </a:r>
          </a:p>
          <a:p>
            <a:endParaRPr lang="sv-SE" dirty="0"/>
          </a:p>
        </p:txBody>
      </p:sp>
      <p:sp>
        <p:nvSpPr>
          <p:cNvPr id="3" name="Rubrik 2">
            <a:extLst>
              <a:ext uri="{FF2B5EF4-FFF2-40B4-BE49-F238E27FC236}">
                <a16:creationId xmlns:a16="http://schemas.microsoft.com/office/drawing/2014/main" id="{A990A381-E7B2-4EA2-BF2F-B02C14809752}"/>
              </a:ext>
            </a:extLst>
          </p:cNvPr>
          <p:cNvSpPr>
            <a:spLocks noGrp="1"/>
          </p:cNvSpPr>
          <p:nvPr>
            <p:ph type="title"/>
          </p:nvPr>
        </p:nvSpPr>
        <p:spPr>
          <a:xfrm>
            <a:off x="664232" y="417402"/>
            <a:ext cx="9609825" cy="1231392"/>
          </a:xfrm>
        </p:spPr>
        <p:txBody>
          <a:bodyPr/>
          <a:lstStyle/>
          <a:p>
            <a:r>
              <a:rPr lang="sv-SE" sz="3600" dirty="0">
                <a:latin typeface="Arial" panose="020B0604020202020204" pitchFamily="34" charset="0"/>
                <a:ea typeface="Times New Roman" panose="02020603050405020304" pitchFamily="18" charset="0"/>
                <a:cs typeface="Times New Roman" panose="02020603050405020304" pitchFamily="18" charset="0"/>
              </a:rPr>
              <a:t>Verksamhetsförlagd utbildning för sjuksköterskestudenter</a:t>
            </a:r>
            <a:endParaRPr lang="sv-SE" sz="3600" dirty="0">
              <a:solidFill>
                <a:schemeClr val="accent1"/>
              </a:solidFill>
            </a:endParaRPr>
          </a:p>
        </p:txBody>
      </p:sp>
    </p:spTree>
    <p:extLst>
      <p:ext uri="{BB962C8B-B14F-4D97-AF65-F5344CB8AC3E}">
        <p14:creationId xmlns:p14="http://schemas.microsoft.com/office/powerpoint/2010/main" val="2715246101"/>
      </p:ext>
    </p:extLst>
  </p:cSld>
  <p:clrMapOvr>
    <a:masterClrMapping/>
  </p:clrMapOvr>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SKL PPT Gul">
  <a:themeElements>
    <a:clrScheme name="SKL 2017">
      <a:dk1>
        <a:sysClr val="windowText" lastClr="000000"/>
      </a:dk1>
      <a:lt1>
        <a:sysClr val="window" lastClr="FFFFFF"/>
      </a:lt1>
      <a:dk2>
        <a:srgbClr val="6A605A"/>
      </a:dk2>
      <a:lt2>
        <a:srgbClr val="D7D1CA"/>
      </a:lt2>
      <a:accent1>
        <a:srgbClr val="E6460A"/>
      </a:accent1>
      <a:accent2>
        <a:srgbClr val="FFBE0A"/>
      </a:accent2>
      <a:accent3>
        <a:srgbClr val="F39325"/>
      </a:accent3>
      <a:accent4>
        <a:srgbClr val="D7D1CA"/>
      </a:accent4>
      <a:accent5>
        <a:srgbClr val="8D8179"/>
      </a:accent5>
      <a:accent6>
        <a:srgbClr val="6A605A"/>
      </a:accent6>
      <a:hlink>
        <a:srgbClr val="0563C1"/>
      </a:hlink>
      <a:folHlink>
        <a:srgbClr val="954F72"/>
      </a:folHlink>
    </a:clrScheme>
    <a:fontScheme name="SKL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R v2.potx" id="{D3B8204D-15DA-4D53-A978-5DAFE6192BB7}" vid="{2CAF1EB7-961D-45FB-A7E7-5E325B50E9F9}"/>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1697</Words>
  <Application>Microsoft Office PowerPoint</Application>
  <PresentationFormat>Bredbild</PresentationFormat>
  <Paragraphs>158</Paragraphs>
  <Slides>15</Slides>
  <Notes>8</Notes>
  <HiddenSlides>0</HiddenSlides>
  <MMClips>0</MMClips>
  <ScaleCrop>false</ScaleCrop>
  <HeadingPairs>
    <vt:vector size="6" baseType="variant">
      <vt:variant>
        <vt:lpstr>Använt teckensnitt</vt:lpstr>
      </vt:variant>
      <vt:variant>
        <vt:i4>7</vt:i4>
      </vt:variant>
      <vt:variant>
        <vt:lpstr>Tema</vt:lpstr>
      </vt:variant>
      <vt:variant>
        <vt:i4>2</vt:i4>
      </vt:variant>
      <vt:variant>
        <vt:lpstr>Bildrubriker</vt:lpstr>
      </vt:variant>
      <vt:variant>
        <vt:i4>15</vt:i4>
      </vt:variant>
    </vt:vector>
  </HeadingPairs>
  <TitlesOfParts>
    <vt:vector size="24" baseType="lpstr">
      <vt:lpstr>Arial</vt:lpstr>
      <vt:lpstr>Calibri</vt:lpstr>
      <vt:lpstr>Calibri Light</vt:lpstr>
      <vt:lpstr>Garamond</vt:lpstr>
      <vt:lpstr>open sans</vt:lpstr>
      <vt:lpstr>Symbol</vt:lpstr>
      <vt:lpstr>Times New Roman</vt:lpstr>
      <vt:lpstr>VCdag</vt:lpstr>
      <vt:lpstr>SKL PPT Gul</vt:lpstr>
      <vt:lpstr>PowerPoint-presentation</vt:lpstr>
      <vt:lpstr>Medel till Dalarnas kommuner 2023</vt:lpstr>
      <vt:lpstr>Överenskommelsens utvecklingsområden   </vt:lpstr>
      <vt:lpstr>Goda förutsättningar för vårdens medarbetare</vt:lpstr>
      <vt:lpstr>En ändamålsenlig kompetensförsörjning</vt:lpstr>
      <vt:lpstr>Utveckla förutsättningarna på arbetsplatsen</vt:lpstr>
      <vt:lpstr>Utbilda vårdens framtida medarbetare</vt:lpstr>
      <vt:lpstr>Riktade satsningar</vt:lpstr>
      <vt:lpstr>Verksamhetsförlagd utbildning för sjuksköterskestudenter</vt:lpstr>
      <vt:lpstr>PowerPoint-presentation</vt:lpstr>
      <vt:lpstr>Vidareutbildning för sjuksköterskor</vt:lpstr>
      <vt:lpstr>Utvecklingen av den nära vården med primärvården som nav </vt:lpstr>
      <vt:lpstr>Särskilda insatsområden Utveckling av den nära vården med primärvården som nav</vt:lpstr>
      <vt:lpstr>Ingen ök 2023 om välfärdsteknik MEN</vt:lpstr>
      <vt:lpstr> Förslag användning kommunernas medel ÖK God och nära vård 2023  34 999 324 kr </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Mårtensson Tanja /Ledningsstöd och strategi Hälso- och sjukvård Dalarna /Falun</dc:creator>
  <cp:lastModifiedBy>Mårtensson Tanja /Ledningsstöd och strategi Hälso- och sjukvård Dalarna /Falun</cp:lastModifiedBy>
  <cp:revision>10</cp:revision>
  <dcterms:created xsi:type="dcterms:W3CDTF">2023-02-21T08:19:51Z</dcterms:created>
  <dcterms:modified xsi:type="dcterms:W3CDTF">2023-03-07T12:01:15Z</dcterms:modified>
</cp:coreProperties>
</file>