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22"/>
  </p:notesMasterIdLst>
  <p:handoutMasterIdLst>
    <p:handoutMasterId r:id="rId23"/>
  </p:handoutMasterIdLst>
  <p:sldIdLst>
    <p:sldId id="256" r:id="rId7"/>
    <p:sldId id="257" r:id="rId8"/>
    <p:sldId id="258" r:id="rId9"/>
    <p:sldId id="259" r:id="rId10"/>
    <p:sldId id="266" r:id="rId11"/>
    <p:sldId id="265" r:id="rId12"/>
    <p:sldId id="261" r:id="rId13"/>
    <p:sldId id="267" r:id="rId14"/>
    <p:sldId id="268" r:id="rId15"/>
    <p:sldId id="269" r:id="rId16"/>
    <p:sldId id="270" r:id="rId17"/>
    <p:sldId id="271" r:id="rId18"/>
    <p:sldId id="263" r:id="rId19"/>
    <p:sldId id="264" r:id="rId20"/>
    <p:sldId id="262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58"/>
            <p14:sldId id="259"/>
            <p14:sldId id="266"/>
            <p14:sldId id="265"/>
            <p14:sldId id="261"/>
            <p14:sldId id="267"/>
            <p14:sldId id="268"/>
            <p14:sldId id="269"/>
            <p14:sldId id="270"/>
            <p14:sldId id="271"/>
            <p14:sldId id="263"/>
            <p14:sldId id="264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Mörkt format 2 - Dekorfärg 1/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FALMITSR036\Vaccination\Best&#228;llningsunderlag\Distributionsplan%20v1-v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zfalitesr001\GEM$\ADM\Huvudkontoret\H&#228;lso-%20och%20sjukv&#229;rdsenheten\Utredning%20och%20eH&#228;lsa\Lokaler\Covid\VACCINERING\Massvaccination%2018+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zfalitesr001\GEM$\ADM\Huvudkontoret\H&#228;lso-%20och%20sjukv&#229;rdsenheten\Utredning%20och%20eH&#228;lsa\Lokaler\Covid\VACCINERING\Massvaccination%2018+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Planerad</a:t>
            </a:r>
            <a:r>
              <a:rPr lang="sv-SE" baseline="0"/>
              <a:t> leverans av a</a:t>
            </a:r>
            <a:r>
              <a:rPr lang="sv-SE"/>
              <a:t>ntal doser per vecka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'Distributionsplan VC'!$F$3</c:f>
              <c:strCache>
                <c:ptCount val="1"/>
                <c:pt idx="0">
                  <c:v>Andel doser leverans 1 (18/1-21)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VC'!$F$4:$F$31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6-4FD4-867B-CD945C5E59B0}"/>
            </c:ext>
          </c:extLst>
        </c:ser>
        <c:ser>
          <c:idx val="1"/>
          <c:order val="1"/>
          <c:tx>
            <c:strRef>
              <c:f>'Distributionsplan VC'!$G$3</c:f>
              <c:strCache>
                <c:ptCount val="1"/>
                <c:pt idx="0">
                  <c:v>Andel doser leverans 2 (25/1-21)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VC'!$G$4:$G$31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86-4FD4-867B-CD945C5E59B0}"/>
            </c:ext>
          </c:extLst>
        </c:ser>
        <c:ser>
          <c:idx val="2"/>
          <c:order val="2"/>
          <c:tx>
            <c:strRef>
              <c:f>'Distributionsplan VC'!$H$3</c:f>
              <c:strCache>
                <c:ptCount val="1"/>
                <c:pt idx="0">
                  <c:v>Andel doser leverans 3 (1/2-21)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VC'!$H$4:$H$31</c:f>
              <c:numCache>
                <c:formatCode>General</c:formatCode>
                <c:ptCount val="28"/>
                <c:pt idx="0">
                  <c:v>30</c:v>
                </c:pt>
                <c:pt idx="1">
                  <c:v>70</c:v>
                </c:pt>
                <c:pt idx="2">
                  <c:v>30</c:v>
                </c:pt>
                <c:pt idx="3">
                  <c:v>60</c:v>
                </c:pt>
                <c:pt idx="4">
                  <c:v>60</c:v>
                </c:pt>
                <c:pt idx="5">
                  <c:v>40</c:v>
                </c:pt>
                <c:pt idx="6">
                  <c:v>60</c:v>
                </c:pt>
                <c:pt idx="7">
                  <c:v>70</c:v>
                </c:pt>
                <c:pt idx="8">
                  <c:v>70</c:v>
                </c:pt>
                <c:pt idx="9">
                  <c:v>80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40</c:v>
                </c:pt>
                <c:pt idx="14">
                  <c:v>90</c:v>
                </c:pt>
                <c:pt idx="15">
                  <c:v>50</c:v>
                </c:pt>
                <c:pt idx="16">
                  <c:v>30</c:v>
                </c:pt>
                <c:pt idx="17">
                  <c:v>80</c:v>
                </c:pt>
                <c:pt idx="18">
                  <c:v>40</c:v>
                </c:pt>
                <c:pt idx="19">
                  <c:v>20</c:v>
                </c:pt>
                <c:pt idx="20">
                  <c:v>120</c:v>
                </c:pt>
                <c:pt idx="21">
                  <c:v>40</c:v>
                </c:pt>
                <c:pt idx="22">
                  <c:v>70</c:v>
                </c:pt>
                <c:pt idx="23">
                  <c:v>40</c:v>
                </c:pt>
                <c:pt idx="24">
                  <c:v>50</c:v>
                </c:pt>
                <c:pt idx="25">
                  <c:v>40</c:v>
                </c:pt>
                <c:pt idx="26">
                  <c:v>10</c:v>
                </c:pt>
                <c:pt idx="2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86-4FD4-867B-CD945C5E59B0}"/>
            </c:ext>
          </c:extLst>
        </c:ser>
        <c:ser>
          <c:idx val="3"/>
          <c:order val="3"/>
          <c:tx>
            <c:strRef>
              <c:f>'Distributionsplan VC'!$I$3</c:f>
              <c:strCache>
                <c:ptCount val="1"/>
                <c:pt idx="0">
                  <c:v>Andel doser leverans 4 (8/2-21)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'Distributionsplan VC'!$B$4:$B$31</c:f>
              <c:strCache>
                <c:ptCount val="28"/>
                <c:pt idx="0">
                  <c:v>Avesta hälsan</c:v>
                </c:pt>
                <c:pt idx="1">
                  <c:v>Vc Avesta</c:v>
                </c:pt>
                <c:pt idx="2">
                  <c:v>Vc Koppardalen</c:v>
                </c:pt>
                <c:pt idx="3">
                  <c:v>Läkarhuset Borlänge</c:v>
                </c:pt>
                <c:pt idx="4">
                  <c:v>Vc Domnarvets</c:v>
                </c:pt>
                <c:pt idx="5">
                  <c:v>Vc Jakobsgårdarna</c:v>
                </c:pt>
                <c:pt idx="6">
                  <c:v>Vc Kvarnsveden</c:v>
                </c:pt>
                <c:pt idx="7">
                  <c:v>Falu vc</c:v>
                </c:pt>
                <c:pt idx="8">
                  <c:v>Vc Britsarvet/Grycksbo</c:v>
                </c:pt>
                <c:pt idx="9">
                  <c:v>Vc Norslund/Svärdsjö</c:v>
                </c:pt>
                <c:pt idx="10">
                  <c:v>Vc Tisken</c:v>
                </c:pt>
                <c:pt idx="11">
                  <c:v>Vc Gagnef/Djurås</c:v>
                </c:pt>
                <c:pt idx="12">
                  <c:v>Vc Hedemora</c:v>
                </c:pt>
                <c:pt idx="13">
                  <c:v>Vc Långshyttan</c:v>
                </c:pt>
                <c:pt idx="14">
                  <c:v>Vc Leksand</c:v>
                </c:pt>
                <c:pt idx="15">
                  <c:v>Engelbrekt vc Ludvika</c:v>
                </c:pt>
                <c:pt idx="16">
                  <c:v>Sunnansjö</c:v>
                </c:pt>
                <c:pt idx="17">
                  <c:v>Vc Ludvika/Grängesberg</c:v>
                </c:pt>
                <c:pt idx="18">
                  <c:v>Vc Malung</c:v>
                </c:pt>
                <c:pt idx="19">
                  <c:v>Vc Sälen</c:v>
                </c:pt>
                <c:pt idx="20">
                  <c:v>Vc Mora</c:v>
                </c:pt>
                <c:pt idx="21">
                  <c:v>Vc Orsa</c:v>
                </c:pt>
                <c:pt idx="22">
                  <c:v>Vc Rättvik</c:v>
                </c:pt>
                <c:pt idx="23">
                  <c:v>Smedjebacken</c:v>
                </c:pt>
                <c:pt idx="24">
                  <c:v>Vc Säter</c:v>
                </c:pt>
                <c:pt idx="25">
                  <c:v>Vc Vansbro</c:v>
                </c:pt>
                <c:pt idx="26">
                  <c:v>Vc Särna</c:v>
                </c:pt>
                <c:pt idx="27">
                  <c:v>Vc Älvdalen</c:v>
                </c:pt>
              </c:strCache>
            </c:strRef>
          </c:cat>
          <c:val>
            <c:numRef>
              <c:f>'Distributionsplan VC'!$I$4:$I$31</c:f>
              <c:numCache>
                <c:formatCode>General</c:formatCode>
                <c:ptCount val="28"/>
                <c:pt idx="0">
                  <c:v>90</c:v>
                </c:pt>
                <c:pt idx="1">
                  <c:v>220</c:v>
                </c:pt>
                <c:pt idx="2">
                  <c:v>90</c:v>
                </c:pt>
                <c:pt idx="3">
                  <c:v>170</c:v>
                </c:pt>
                <c:pt idx="4">
                  <c:v>180</c:v>
                </c:pt>
                <c:pt idx="5">
                  <c:v>120</c:v>
                </c:pt>
                <c:pt idx="6">
                  <c:v>180</c:v>
                </c:pt>
                <c:pt idx="7">
                  <c:v>210</c:v>
                </c:pt>
                <c:pt idx="8">
                  <c:v>210</c:v>
                </c:pt>
                <c:pt idx="9">
                  <c:v>250</c:v>
                </c:pt>
                <c:pt idx="10">
                  <c:v>150</c:v>
                </c:pt>
                <c:pt idx="11">
                  <c:v>160</c:v>
                </c:pt>
                <c:pt idx="12">
                  <c:v>140</c:v>
                </c:pt>
                <c:pt idx="13">
                  <c:v>110</c:v>
                </c:pt>
                <c:pt idx="14">
                  <c:v>270</c:v>
                </c:pt>
                <c:pt idx="15">
                  <c:v>150</c:v>
                </c:pt>
                <c:pt idx="16">
                  <c:v>80</c:v>
                </c:pt>
                <c:pt idx="17">
                  <c:v>240</c:v>
                </c:pt>
                <c:pt idx="18">
                  <c:v>120</c:v>
                </c:pt>
                <c:pt idx="19">
                  <c:v>50</c:v>
                </c:pt>
                <c:pt idx="20">
                  <c:v>350</c:v>
                </c:pt>
                <c:pt idx="21">
                  <c:v>120</c:v>
                </c:pt>
                <c:pt idx="22">
                  <c:v>220</c:v>
                </c:pt>
                <c:pt idx="23">
                  <c:v>120</c:v>
                </c:pt>
                <c:pt idx="24">
                  <c:v>150</c:v>
                </c:pt>
                <c:pt idx="25">
                  <c:v>110</c:v>
                </c:pt>
                <c:pt idx="26">
                  <c:v>40</c:v>
                </c:pt>
                <c:pt idx="27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86-4FD4-867B-CD945C5E5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2362168"/>
        <c:axId val="382368400"/>
      </c:barChart>
      <c:catAx>
        <c:axId val="38236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2368400"/>
        <c:crosses val="autoZero"/>
        <c:auto val="1"/>
        <c:lblAlgn val="ctr"/>
        <c:lblOffset val="100"/>
        <c:noMultiLvlLbl val="0"/>
      </c:catAx>
      <c:valAx>
        <c:axId val="382368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2362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[Massvaccination 18+.xlsx]Antal vaccinationstillfällen!Pivottabell5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 Vaccinationstillfällen/dag (dos 1 + dos 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8"/>
        <c:spPr>
          <a:solidFill>
            <a:schemeClr val="accent1"/>
          </a:solidFill>
          <a:ln w="19050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</c:pivotFmt>
      <c:pivotFmt>
        <c:idx val="44"/>
        <c:marker>
          <c:symbol val="none"/>
        </c:marker>
      </c:pivotFmt>
      <c:pivotFmt>
        <c:idx val="45"/>
        <c:spPr>
          <a:solidFill>
            <a:schemeClr val="accent1"/>
          </a:solidFill>
          <a:ln w="12700" cap="rnd">
            <a:solidFill>
              <a:srgbClr val="FF0000"/>
            </a:solidFill>
            <a:round/>
          </a:ln>
          <a:effectLst/>
        </c:spPr>
      </c:pivotFmt>
      <c:pivotFmt>
        <c:idx val="46"/>
        <c:spPr>
          <a:solidFill>
            <a:schemeClr val="accent1"/>
          </a:solidFill>
          <a:ln w="12700" cap="rnd">
            <a:solidFill>
              <a:srgbClr val="FF0000"/>
            </a:solidFill>
            <a:round/>
          </a:ln>
          <a:effectLst/>
        </c:spPr>
      </c:pivotFmt>
      <c:pivotFmt>
        <c:idx val="47"/>
        <c:spPr>
          <a:solidFill>
            <a:schemeClr val="accent1"/>
          </a:solidFill>
          <a:ln w="12700" cap="rnd">
            <a:solidFill>
              <a:srgbClr val="FF0000"/>
            </a:solidFill>
            <a:round/>
          </a:ln>
          <a:effectLst/>
        </c:spPr>
      </c:pivotFmt>
      <c:pivotFmt>
        <c:idx val="48"/>
        <c:spPr>
          <a:solidFill>
            <a:schemeClr val="accent1"/>
          </a:solidFill>
          <a:ln w="12700" cap="rnd">
            <a:solidFill>
              <a:srgbClr val="FF0000"/>
            </a:solidFill>
            <a:round/>
          </a:ln>
          <a:effectLst/>
        </c:spPr>
      </c:pivotFmt>
      <c:pivotFmt>
        <c:idx val="4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6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9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9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9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9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'Antal vaccinationstillfällen'!$B$37</c:f>
              <c:strCache>
                <c:ptCount val="1"/>
                <c:pt idx="0">
                  <c:v>Vacc/dag jan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vaccinationstillfällen'!$B$38:$B$53</c:f>
              <c:numCache>
                <c:formatCode>0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A6-47BE-A4F8-D1A6DC4065CB}"/>
            </c:ext>
          </c:extLst>
        </c:ser>
        <c:ser>
          <c:idx val="1"/>
          <c:order val="1"/>
          <c:tx>
            <c:strRef>
              <c:f>'Antal vaccinationstillfällen'!$C$37</c:f>
              <c:strCache>
                <c:ptCount val="1"/>
                <c:pt idx="0">
                  <c:v>Vacc/dag feb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vaccinationstillfällen'!$C$38:$C$53</c:f>
              <c:numCache>
                <c:formatCode>0</c:formatCode>
                <c:ptCount val="15"/>
                <c:pt idx="0">
                  <c:v>514.87153228291106</c:v>
                </c:pt>
                <c:pt idx="1">
                  <c:v>448.40518024286962</c:v>
                </c:pt>
                <c:pt idx="2">
                  <c:v>257.99127038197202</c:v>
                </c:pt>
                <c:pt idx="3">
                  <c:v>224.88753224323665</c:v>
                </c:pt>
                <c:pt idx="4">
                  <c:v>185.95908944665931</c:v>
                </c:pt>
                <c:pt idx="5">
                  <c:v>131.81090910894295</c:v>
                </c:pt>
                <c:pt idx="6">
                  <c:v>130.78619254876705</c:v>
                </c:pt>
                <c:pt idx="7">
                  <c:v>95.363359037002013</c:v>
                </c:pt>
                <c:pt idx="8">
                  <c:v>89.527867889052899</c:v>
                </c:pt>
                <c:pt idx="9">
                  <c:v>87.014615694095156</c:v>
                </c:pt>
                <c:pt idx="10">
                  <c:v>79.021826524723082</c:v>
                </c:pt>
                <c:pt idx="11">
                  <c:v>63.521640240799094</c:v>
                </c:pt>
                <c:pt idx="12">
                  <c:v>61.558499041304209</c:v>
                </c:pt>
                <c:pt idx="13">
                  <c:v>58.085249226813239</c:v>
                </c:pt>
                <c:pt idx="14">
                  <c:v>56.909521805137729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A6-47BE-A4F8-D1A6DC4065CB}"/>
            </c:ext>
          </c:extLst>
        </c:ser>
        <c:ser>
          <c:idx val="2"/>
          <c:order val="2"/>
          <c:tx>
            <c:strRef>
              <c:f>'Antal vaccinationstillfällen'!$D$37</c:f>
              <c:strCache>
                <c:ptCount val="1"/>
                <c:pt idx="0">
                  <c:v>Vacc/dag mar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vaccinationstillfällen'!$D$38:$D$53</c:f>
              <c:numCache>
                <c:formatCode>0</c:formatCode>
                <c:ptCount val="15"/>
                <c:pt idx="0">
                  <c:v>915.97815549779352</c:v>
                </c:pt>
                <c:pt idx="1">
                  <c:v>797.73171395468069</c:v>
                </c:pt>
                <c:pt idx="2">
                  <c:v>458.97734320483164</c:v>
                </c:pt>
                <c:pt idx="3">
                  <c:v>400.08439787931826</c:v>
                </c:pt>
                <c:pt idx="4">
                  <c:v>330.8290574818671</c:v>
                </c:pt>
                <c:pt idx="5">
                  <c:v>234.49716255385243</c:v>
                </c:pt>
                <c:pt idx="6">
                  <c:v>232.6741486060115</c:v>
                </c:pt>
                <c:pt idx="7">
                  <c:v>169.65543487222661</c:v>
                </c:pt>
                <c:pt idx="8">
                  <c:v>159.2738501797852</c:v>
                </c:pt>
                <c:pt idx="9">
                  <c:v>154.80266860244905</c:v>
                </c:pt>
                <c:pt idx="10">
                  <c:v>140.58315980928992</c:v>
                </c:pt>
                <c:pt idx="11">
                  <c:v>113.00767514563313</c:v>
                </c:pt>
                <c:pt idx="12">
                  <c:v>109.51516421398001</c:v>
                </c:pt>
                <c:pt idx="13">
                  <c:v>103.33610641182449</c:v>
                </c:pt>
                <c:pt idx="14">
                  <c:v>101.24443777693334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A6-47BE-A4F8-D1A6DC4065CB}"/>
            </c:ext>
          </c:extLst>
        </c:ser>
        <c:ser>
          <c:idx val="3"/>
          <c:order val="3"/>
          <c:tx>
            <c:strRef>
              <c:f>'Antal vaccinationstillfällen'!$E$37</c:f>
              <c:strCache>
                <c:ptCount val="1"/>
                <c:pt idx="0">
                  <c:v>Vacc/dag apr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vaccinationstillfällen'!$E$38:$E$53</c:f>
              <c:numCache>
                <c:formatCode>0</c:formatCode>
                <c:ptCount val="15"/>
                <c:pt idx="0">
                  <c:v>1291.2869531822937</c:v>
                </c:pt>
                <c:pt idx="1">
                  <c:v>1124.5907428978092</c:v>
                </c:pt>
                <c:pt idx="2">
                  <c:v>647.03666952033404</c:v>
                </c:pt>
                <c:pt idx="3">
                  <c:v>564.01319185673742</c:v>
                </c:pt>
                <c:pt idx="4">
                  <c:v>466.38147765409138</c:v>
                </c:pt>
                <c:pt idx="5">
                  <c:v>330.57898242070752</c:v>
                </c:pt>
                <c:pt idx="6">
                  <c:v>328.00901488143029</c:v>
                </c:pt>
                <c:pt idx="7">
                  <c:v>239.16929489210102</c:v>
                </c:pt>
                <c:pt idx="8">
                  <c:v>224.53400606316464</c:v>
                </c:pt>
                <c:pt idx="9">
                  <c:v>218.23082251946374</c:v>
                </c:pt>
                <c:pt idx="10">
                  <c:v>198.18507571310172</c:v>
                </c:pt>
                <c:pt idx="11">
                  <c:v>159.31093514529837</c:v>
                </c:pt>
                <c:pt idx="12">
                  <c:v>154.38741838584104</c:v>
                </c:pt>
                <c:pt idx="13">
                  <c:v>145.67658104218575</c:v>
                </c:pt>
                <c:pt idx="14">
                  <c:v>142.72788144448876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A6-47BE-A4F8-D1A6DC4065CB}"/>
            </c:ext>
          </c:extLst>
        </c:ser>
        <c:ser>
          <c:idx val="4"/>
          <c:order val="4"/>
          <c:tx>
            <c:strRef>
              <c:f>'Antal vaccinationstillfällen'!$F$37</c:f>
              <c:strCache>
                <c:ptCount val="1"/>
                <c:pt idx="0">
                  <c:v>Vacc/dag maj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vaccinationstillfällen'!$F$38:$F$53</c:f>
              <c:numCache>
                <c:formatCode>0</c:formatCode>
                <c:ptCount val="15"/>
                <c:pt idx="0">
                  <c:v>1344.3966421780281</c:v>
                </c:pt>
                <c:pt idx="1">
                  <c:v>1170.84433854949</c:v>
                </c:pt>
                <c:pt idx="2">
                  <c:v>673.64881502553953</c:v>
                </c:pt>
                <c:pt idx="3">
                  <c:v>587.21064238094618</c:v>
                </c:pt>
                <c:pt idx="4">
                  <c:v>485.56340710094082</c:v>
                </c:pt>
                <c:pt idx="5">
                  <c:v>344.17545445321906</c:v>
                </c:pt>
                <c:pt idx="6">
                  <c:v>341.49978602661872</c:v>
                </c:pt>
                <c:pt idx="7">
                  <c:v>249.00615325866687</c:v>
                </c:pt>
                <c:pt idx="8">
                  <c:v>233.76892569244825</c:v>
                </c:pt>
                <c:pt idx="9">
                  <c:v>227.20649681457593</c:v>
                </c:pt>
                <c:pt idx="10">
                  <c:v>206.33628308709351</c:v>
                </c:pt>
                <c:pt idx="11">
                  <c:v>165.86327751841299</c:v>
                </c:pt>
                <c:pt idx="12">
                  <c:v>160.73726011166295</c:v>
                </c:pt>
                <c:pt idx="13">
                  <c:v>151.66815239202819</c:v>
                </c:pt>
                <c:pt idx="14">
                  <c:v>148.59817493413942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A6-47BE-A4F8-D1A6DC4065CB}"/>
            </c:ext>
          </c:extLst>
        </c:ser>
        <c:ser>
          <c:idx val="5"/>
          <c:order val="5"/>
          <c:tx>
            <c:strRef>
              <c:f>'Antal vaccinationstillfällen'!$G$37</c:f>
              <c:strCache>
                <c:ptCount val="1"/>
                <c:pt idx="0">
                  <c:v>Vacc/dag jun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vaccinationstillfällen'!$G$38:$G$53</c:f>
              <c:numCache>
                <c:formatCode>0</c:formatCode>
                <c:ptCount val="15"/>
                <c:pt idx="0">
                  <c:v>1027.198297222355</c:v>
                </c:pt>
                <c:pt idx="1">
                  <c:v>894.59410499718263</c:v>
                </c:pt>
                <c:pt idx="2">
                  <c:v>514.70741149653884</c:v>
                </c:pt>
                <c:pt idx="3">
                  <c:v>448.66355139607566</c:v>
                </c:pt>
                <c:pt idx="4">
                  <c:v>370.9990707500765</c:v>
                </c:pt>
                <c:pt idx="5">
                  <c:v>262.97033901194516</c:v>
                </c:pt>
                <c:pt idx="6">
                  <c:v>260.92597058263789</c:v>
                </c:pt>
                <c:pt idx="7">
                  <c:v>190.25538193163723</c:v>
                </c:pt>
                <c:pt idx="8">
                  <c:v>178.61324171842426</c:v>
                </c:pt>
                <c:pt idx="9">
                  <c:v>173.59915914970227</c:v>
                </c:pt>
                <c:pt idx="10">
                  <c:v>157.65308540110559</c:v>
                </c:pt>
                <c:pt idx="11">
                  <c:v>126.72932294937357</c:v>
                </c:pt>
                <c:pt idx="12">
                  <c:v>122.8127434321744</c:v>
                </c:pt>
                <c:pt idx="13">
                  <c:v>115.88341044020659</c:v>
                </c:pt>
                <c:pt idx="14">
                  <c:v>113.53776666342247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A6-47BE-A4F8-D1A6DC4065CB}"/>
            </c:ext>
          </c:extLst>
        </c:ser>
        <c:ser>
          <c:idx val="6"/>
          <c:order val="6"/>
          <c:tx>
            <c:strRef>
              <c:f>'Antal vaccinationstillfällen'!$H$37</c:f>
              <c:strCache>
                <c:ptCount val="1"/>
                <c:pt idx="0">
                  <c:v>Vacc/dag jul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vaccinationstillfällen'!$H$38:$H$53</c:f>
              <c:numCache>
                <c:formatCode>0</c:formatCode>
                <c:ptCount val="15"/>
                <c:pt idx="0">
                  <c:v>572.98198501173806</c:v>
                </c:pt>
                <c:pt idx="1">
                  <c:v>499.01397563369085</c:v>
                </c:pt>
                <c:pt idx="2">
                  <c:v>287.10919316847367</c:v>
                </c:pt>
                <c:pt idx="3">
                  <c:v>250.26923523578509</c:v>
                </c:pt>
                <c:pt idx="4">
                  <c:v>206.94717326801933</c:v>
                </c:pt>
                <c:pt idx="5">
                  <c:v>146.68761353452413</c:v>
                </c:pt>
                <c:pt idx="6">
                  <c:v>145.547243380205</c:v>
                </c:pt>
                <c:pt idx="7">
                  <c:v>106.12644772984679</c:v>
                </c:pt>
                <c:pt idx="8">
                  <c:v>99.632339798408367</c:v>
                </c:pt>
                <c:pt idx="9">
                  <c:v>96.835431946236184</c:v>
                </c:pt>
                <c:pt idx="10">
                  <c:v>87.940544742546948</c:v>
                </c:pt>
                <c:pt idx="11">
                  <c:v>70.690945671424913</c:v>
                </c:pt>
                <c:pt idx="12">
                  <c:v>68.506236533676699</c:v>
                </c:pt>
                <c:pt idx="13">
                  <c:v>64.640981905352902</c:v>
                </c:pt>
                <c:pt idx="14">
                  <c:v>63.332557201976215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A6-47BE-A4F8-D1A6DC406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8861944"/>
        <c:axId val="508857680"/>
      </c:barChart>
      <c:lineChart>
        <c:grouping val="standard"/>
        <c:varyColors val="0"/>
        <c:ser>
          <c:idx val="7"/>
          <c:order val="7"/>
          <c:tx>
            <c:strRef>
              <c:f>'Antal vaccinationstillfällen'!$I$37</c:f>
              <c:strCache>
                <c:ptCount val="1"/>
                <c:pt idx="0">
                  <c:v>Summa av Medel/dag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vaccinationstillfällen'!$I$38:$I$53</c:f>
              <c:numCache>
                <c:formatCode>0</c:formatCode>
                <c:ptCount val="15"/>
                <c:pt idx="0">
                  <c:v>944.45226089585321</c:v>
                </c:pt>
                <c:pt idx="1">
                  <c:v>822.53000937928709</c:v>
                </c:pt>
                <c:pt idx="2">
                  <c:v>473.24511713294828</c:v>
                </c:pt>
                <c:pt idx="3">
                  <c:v>412.52142516534991</c:v>
                </c:pt>
                <c:pt idx="4">
                  <c:v>341.11321261694241</c:v>
                </c:pt>
                <c:pt idx="5">
                  <c:v>241.78674351386525</c:v>
                </c:pt>
                <c:pt idx="6">
                  <c:v>239.90705933761171</c:v>
                </c:pt>
                <c:pt idx="7">
                  <c:v>174.92934528691342</c:v>
                </c:pt>
                <c:pt idx="8">
                  <c:v>164.22503855688061</c:v>
                </c:pt>
                <c:pt idx="9">
                  <c:v>159.61486578775373</c:v>
                </c:pt>
                <c:pt idx="10">
                  <c:v>144.9533292129768</c:v>
                </c:pt>
                <c:pt idx="11">
                  <c:v>116.52063277849034</c:v>
                </c:pt>
                <c:pt idx="12">
                  <c:v>112.91955361977323</c:v>
                </c:pt>
                <c:pt idx="13">
                  <c:v>106.54841356973519</c:v>
                </c:pt>
                <c:pt idx="14">
                  <c:v>104.39172330434967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EA6-47BE-A4F8-D1A6DC4065CB}"/>
            </c:ext>
          </c:extLst>
        </c:ser>
        <c:ser>
          <c:idx val="8"/>
          <c:order val="8"/>
          <c:tx>
            <c:strRef>
              <c:f>'Antal vaccinationstillfällen'!$J$37</c:f>
              <c:strCache>
                <c:ptCount val="1"/>
                <c:pt idx="0">
                  <c:v>Medel av 5 Vst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vaccinationstillfällen'!$J$38:$J$53</c:f>
              <c:numCache>
                <c:formatCode>0</c:formatCode>
                <c:ptCount val="15"/>
                <c:pt idx="0">
                  <c:v>390</c:v>
                </c:pt>
                <c:pt idx="1">
                  <c:v>390</c:v>
                </c:pt>
                <c:pt idx="2">
                  <c:v>390</c:v>
                </c:pt>
                <c:pt idx="3">
                  <c:v>390</c:v>
                </c:pt>
                <c:pt idx="4">
                  <c:v>390</c:v>
                </c:pt>
                <c:pt idx="5">
                  <c:v>390</c:v>
                </c:pt>
                <c:pt idx="6">
                  <c:v>390</c:v>
                </c:pt>
                <c:pt idx="7">
                  <c:v>390</c:v>
                </c:pt>
                <c:pt idx="8">
                  <c:v>390</c:v>
                </c:pt>
                <c:pt idx="9">
                  <c:v>390</c:v>
                </c:pt>
                <c:pt idx="10">
                  <c:v>390</c:v>
                </c:pt>
                <c:pt idx="11">
                  <c:v>390</c:v>
                </c:pt>
                <c:pt idx="12">
                  <c:v>390</c:v>
                </c:pt>
                <c:pt idx="13">
                  <c:v>390</c:v>
                </c:pt>
                <c:pt idx="14">
                  <c:v>390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EA6-47BE-A4F8-D1A6DC4065CB}"/>
            </c:ext>
          </c:extLst>
        </c:ser>
        <c:ser>
          <c:idx val="9"/>
          <c:order val="9"/>
          <c:tx>
            <c:strRef>
              <c:f>'Antal vaccinationstillfällen'!$K$37</c:f>
              <c:strCache>
                <c:ptCount val="1"/>
                <c:pt idx="0">
                  <c:v>Medel av 10 Vst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vaccinationstillfällen'!$K$38:$K$53</c:f>
              <c:numCache>
                <c:formatCode>0</c:formatCode>
                <c:ptCount val="15"/>
                <c:pt idx="0">
                  <c:v>780</c:v>
                </c:pt>
                <c:pt idx="1">
                  <c:v>780</c:v>
                </c:pt>
                <c:pt idx="2">
                  <c:v>780</c:v>
                </c:pt>
                <c:pt idx="3">
                  <c:v>780</c:v>
                </c:pt>
                <c:pt idx="4">
                  <c:v>780</c:v>
                </c:pt>
                <c:pt idx="5">
                  <c:v>780</c:v>
                </c:pt>
                <c:pt idx="6">
                  <c:v>780</c:v>
                </c:pt>
                <c:pt idx="7">
                  <c:v>780</c:v>
                </c:pt>
                <c:pt idx="8">
                  <c:v>780</c:v>
                </c:pt>
                <c:pt idx="9">
                  <c:v>780</c:v>
                </c:pt>
                <c:pt idx="10">
                  <c:v>780</c:v>
                </c:pt>
                <c:pt idx="11">
                  <c:v>780</c:v>
                </c:pt>
                <c:pt idx="12">
                  <c:v>780</c:v>
                </c:pt>
                <c:pt idx="13">
                  <c:v>780</c:v>
                </c:pt>
                <c:pt idx="14">
                  <c:v>780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5EA6-47BE-A4F8-D1A6DC4065CB}"/>
            </c:ext>
          </c:extLst>
        </c:ser>
        <c:ser>
          <c:idx val="10"/>
          <c:order val="10"/>
          <c:tx>
            <c:strRef>
              <c:f>'Antal vaccinationstillfällen'!$L$37</c:f>
              <c:strCache>
                <c:ptCount val="1"/>
                <c:pt idx="0">
                  <c:v>Medel av 15 Vst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vaccinationstillfällen'!$L$38:$L$53</c:f>
              <c:numCache>
                <c:formatCode>0</c:formatCode>
                <c:ptCount val="15"/>
                <c:pt idx="0">
                  <c:v>1170</c:v>
                </c:pt>
                <c:pt idx="1">
                  <c:v>1170</c:v>
                </c:pt>
                <c:pt idx="2">
                  <c:v>1170</c:v>
                </c:pt>
                <c:pt idx="3">
                  <c:v>1170</c:v>
                </c:pt>
                <c:pt idx="4">
                  <c:v>1170</c:v>
                </c:pt>
                <c:pt idx="5">
                  <c:v>1170</c:v>
                </c:pt>
                <c:pt idx="6">
                  <c:v>1170</c:v>
                </c:pt>
                <c:pt idx="7">
                  <c:v>1170</c:v>
                </c:pt>
                <c:pt idx="8">
                  <c:v>1170</c:v>
                </c:pt>
                <c:pt idx="9">
                  <c:v>1170</c:v>
                </c:pt>
                <c:pt idx="10">
                  <c:v>1170</c:v>
                </c:pt>
                <c:pt idx="11">
                  <c:v>1170</c:v>
                </c:pt>
                <c:pt idx="12">
                  <c:v>1170</c:v>
                </c:pt>
                <c:pt idx="13">
                  <c:v>1170</c:v>
                </c:pt>
                <c:pt idx="14">
                  <c:v>1170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5EA6-47BE-A4F8-D1A6DC4065CB}"/>
            </c:ext>
          </c:extLst>
        </c:ser>
        <c:ser>
          <c:idx val="11"/>
          <c:order val="11"/>
          <c:tx>
            <c:strRef>
              <c:f>'Antal vaccinationstillfällen'!$M$37</c:f>
              <c:strCache>
                <c:ptCount val="1"/>
                <c:pt idx="0">
                  <c:v>Medel av 20 Vst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vaccinationstillfällen'!$A$38:$A$53</c:f>
              <c:strCache>
                <c:ptCount val="15"/>
                <c:pt idx="0">
                  <c:v>Falun</c:v>
                </c:pt>
                <c:pt idx="1">
                  <c:v>Borlänge</c:v>
                </c:pt>
                <c:pt idx="2">
                  <c:v>Ludvika</c:v>
                </c:pt>
                <c:pt idx="3">
                  <c:v>Avesta</c:v>
                </c:pt>
                <c:pt idx="4">
                  <c:v>Mora</c:v>
                </c:pt>
                <c:pt idx="5">
                  <c:v>Hedemora</c:v>
                </c:pt>
                <c:pt idx="6">
                  <c:v>Leksand</c:v>
                </c:pt>
                <c:pt idx="7">
                  <c:v>Rättvik</c:v>
                </c:pt>
                <c:pt idx="8">
                  <c:v>Malung-Sälen</c:v>
                </c:pt>
                <c:pt idx="9">
                  <c:v>Gagnef</c:v>
                </c:pt>
                <c:pt idx="10">
                  <c:v>Säter</c:v>
                </c:pt>
                <c:pt idx="11">
                  <c:v>Smedjebacken</c:v>
                </c:pt>
                <c:pt idx="12">
                  <c:v>Älvdalen</c:v>
                </c:pt>
                <c:pt idx="13">
                  <c:v>Vansbro</c:v>
                </c:pt>
                <c:pt idx="14">
                  <c:v>Orsa</c:v>
                </c:pt>
              </c:strCache>
            </c:strRef>
          </c:cat>
          <c:val>
            <c:numRef>
              <c:f>'Antal vaccinationstillfällen'!$M$38:$M$53</c:f>
              <c:numCache>
                <c:formatCode>0</c:formatCode>
                <c:ptCount val="15"/>
                <c:pt idx="0">
                  <c:v>1560</c:v>
                </c:pt>
                <c:pt idx="1">
                  <c:v>1560</c:v>
                </c:pt>
                <c:pt idx="2">
                  <c:v>1560</c:v>
                </c:pt>
                <c:pt idx="3">
                  <c:v>1560</c:v>
                </c:pt>
                <c:pt idx="4">
                  <c:v>1560</c:v>
                </c:pt>
                <c:pt idx="5">
                  <c:v>1560</c:v>
                </c:pt>
                <c:pt idx="6">
                  <c:v>1560</c:v>
                </c:pt>
                <c:pt idx="7">
                  <c:v>1560</c:v>
                </c:pt>
                <c:pt idx="8">
                  <c:v>1560</c:v>
                </c:pt>
                <c:pt idx="9">
                  <c:v>1560</c:v>
                </c:pt>
                <c:pt idx="10">
                  <c:v>1560</c:v>
                </c:pt>
                <c:pt idx="11">
                  <c:v>1560</c:v>
                </c:pt>
                <c:pt idx="12">
                  <c:v>1560</c:v>
                </c:pt>
                <c:pt idx="13">
                  <c:v>1560</c:v>
                </c:pt>
                <c:pt idx="14">
                  <c:v>1560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EA6-47BE-A4F8-D1A6DC406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8861944"/>
        <c:axId val="508857680"/>
      </c:lineChart>
      <c:catAx>
        <c:axId val="508861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08857680"/>
        <c:crosses val="autoZero"/>
        <c:auto val="1"/>
        <c:lblAlgn val="ctr"/>
        <c:lblOffset val="100"/>
        <c:noMultiLvlLbl val="0"/>
      </c:catAx>
      <c:valAx>
        <c:axId val="50885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08861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 Vaccinationstillfällen/dag (dos 1 + dos 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'Antal vaccinationstillfällen'!$L$2</c:f>
              <c:strCache>
                <c:ptCount val="1"/>
                <c:pt idx="0">
                  <c:v>jan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vaccinationstillfällen'!$L$3:$L$30</c:f>
              <c:numCache>
                <c:formatCode>#,##0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C-4DEC-B43F-D3C630289BB9}"/>
            </c:ext>
          </c:extLst>
        </c:ser>
        <c:ser>
          <c:idx val="1"/>
          <c:order val="1"/>
          <c:tx>
            <c:strRef>
              <c:f>'Antal vaccinationstillfällen'!$M$2</c:f>
              <c:strCache>
                <c:ptCount val="1"/>
                <c:pt idx="0">
                  <c:v>feb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vaccinationstillfällen'!$M$3:$M$30</c:f>
              <c:numCache>
                <c:formatCode>#,##0</c:formatCode>
                <c:ptCount val="28"/>
                <c:pt idx="0">
                  <c:v>185.95908944665931</c:v>
                </c:pt>
                <c:pt idx="1">
                  <c:v>138.98392503017428</c:v>
                </c:pt>
                <c:pt idx="2">
                  <c:v>136.79426753843001</c:v>
                </c:pt>
                <c:pt idx="3">
                  <c:v>134.1839369325082</c:v>
                </c:pt>
                <c:pt idx="4">
                  <c:v>130.78619254876705</c:v>
                </c:pt>
                <c:pt idx="5">
                  <c:v>130.74304658833859</c:v>
                </c:pt>
                <c:pt idx="6">
                  <c:v>125.20957716338869</c:v>
                </c:pt>
                <c:pt idx="7">
                  <c:v>112.85904599074222</c:v>
                </c:pt>
                <c:pt idx="8">
                  <c:v>108.40422557650382</c:v>
                </c:pt>
                <c:pt idx="9">
                  <c:v>106.87254398129352</c:v>
                </c:pt>
                <c:pt idx="10">
                  <c:v>104.9094027817986</c:v>
                </c:pt>
                <c:pt idx="11">
                  <c:v>101.93233151223492</c:v>
                </c:pt>
                <c:pt idx="12">
                  <c:v>95.363359037002013</c:v>
                </c:pt>
                <c:pt idx="13">
                  <c:v>95.018191353574352</c:v>
                </c:pt>
                <c:pt idx="14">
                  <c:v>87.014615694095156</c:v>
                </c:pt>
                <c:pt idx="15">
                  <c:v>84.609228400208565</c:v>
                </c:pt>
                <c:pt idx="16">
                  <c:v>79.021826524723082</c:v>
                </c:pt>
                <c:pt idx="17">
                  <c:v>63.856021434119654</c:v>
                </c:pt>
                <c:pt idx="18">
                  <c:v>63.521640240799094</c:v>
                </c:pt>
                <c:pt idx="19">
                  <c:v>59.821874134058717</c:v>
                </c:pt>
                <c:pt idx="20">
                  <c:v>58.085249226813239</c:v>
                </c:pt>
                <c:pt idx="21">
                  <c:v>56.909521805137729</c:v>
                </c:pt>
                <c:pt idx="22">
                  <c:v>54.158966827823448</c:v>
                </c:pt>
                <c:pt idx="23">
                  <c:v>47.201680708734401</c:v>
                </c:pt>
                <c:pt idx="24">
                  <c:v>42.380119630854082</c:v>
                </c:pt>
                <c:pt idx="25">
                  <c:v>32.230032440059048</c:v>
                </c:pt>
                <c:pt idx="26">
                  <c:v>29.705993754994182</c:v>
                </c:pt>
                <c:pt idx="27">
                  <c:v>19.178379410450127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6C-4DEC-B43F-D3C630289BB9}"/>
            </c:ext>
          </c:extLst>
        </c:ser>
        <c:ser>
          <c:idx val="2"/>
          <c:order val="2"/>
          <c:tx>
            <c:strRef>
              <c:f>'Antal vaccinationstillfällen'!$N$2</c:f>
              <c:strCache>
                <c:ptCount val="1"/>
                <c:pt idx="0">
                  <c:v>mar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vaccinationstillfällen'!$N$3:$N$30</c:f>
              <c:numCache>
                <c:formatCode>#,##0</c:formatCode>
                <c:ptCount val="28"/>
                <c:pt idx="0">
                  <c:v>330.8290574818671</c:v>
                </c:pt>
                <c:pt idx="1">
                  <c:v>247.2582601887388</c:v>
                </c:pt>
                <c:pt idx="2">
                  <c:v>243.36276722651036</c:v>
                </c:pt>
                <c:pt idx="3">
                  <c:v>238.71887906464187</c:v>
                </c:pt>
                <c:pt idx="4">
                  <c:v>232.6741486060115</c:v>
                </c:pt>
                <c:pt idx="5">
                  <c:v>232.59739012399717</c:v>
                </c:pt>
                <c:pt idx="6">
                  <c:v>222.7531148056562</c:v>
                </c:pt>
                <c:pt idx="7">
                  <c:v>200.78099932904726</c:v>
                </c:pt>
                <c:pt idx="8">
                  <c:v>192.8556860610652</c:v>
                </c:pt>
                <c:pt idx="9">
                  <c:v>190.13075994955565</c:v>
                </c:pt>
                <c:pt idx="10">
                  <c:v>186.6382490179025</c:v>
                </c:pt>
                <c:pt idx="11">
                  <c:v>181.34191375891203</c:v>
                </c:pt>
                <c:pt idx="12">
                  <c:v>169.65543487222661</c:v>
                </c:pt>
                <c:pt idx="13">
                  <c:v>169.04136701611179</c:v>
                </c:pt>
                <c:pt idx="14">
                  <c:v>154.80266860244905</c:v>
                </c:pt>
                <c:pt idx="15">
                  <c:v>150.52338323014882</c:v>
                </c:pt>
                <c:pt idx="16">
                  <c:v>140.58315980928992</c:v>
                </c:pt>
                <c:pt idx="17">
                  <c:v>113.60255338124436</c:v>
                </c:pt>
                <c:pt idx="18">
                  <c:v>113.00767514563313</c:v>
                </c:pt>
                <c:pt idx="19">
                  <c:v>106.42563531290224</c:v>
                </c:pt>
                <c:pt idx="20">
                  <c:v>103.33610641182449</c:v>
                </c:pt>
                <c:pt idx="21">
                  <c:v>101.24443777693334</c:v>
                </c:pt>
                <c:pt idx="22">
                  <c:v>96.351084548518244</c:v>
                </c:pt>
                <c:pt idx="23">
                  <c:v>83.97377932370361</c:v>
                </c:pt>
                <c:pt idx="24">
                  <c:v>75.396018958599527</c:v>
                </c:pt>
                <c:pt idx="25">
                  <c:v>57.338586064722662</c:v>
                </c:pt>
                <c:pt idx="26">
                  <c:v>52.848214866882948</c:v>
                </c:pt>
                <c:pt idx="27">
                  <c:v>34.119145255380488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6C-4DEC-B43F-D3C630289BB9}"/>
            </c:ext>
          </c:extLst>
        </c:ser>
        <c:ser>
          <c:idx val="3"/>
          <c:order val="3"/>
          <c:tx>
            <c:strRef>
              <c:f>'Antal vaccinationstillfällen'!$O$2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vaccinationstillfällen'!$O$3:$O$30</c:f>
              <c:numCache>
                <c:formatCode>#,##0</c:formatCode>
                <c:ptCount val="28"/>
                <c:pt idx="0">
                  <c:v>466.38147765409138</c:v>
                </c:pt>
                <c:pt idx="1">
                  <c:v>348.56875519564773</c:v>
                </c:pt>
                <c:pt idx="2">
                  <c:v>343.07714034856076</c:v>
                </c:pt>
                <c:pt idx="3">
                  <c:v>336.53048619587565</c:v>
                </c:pt>
                <c:pt idx="4">
                  <c:v>328.00901488143029</c:v>
                </c:pt>
                <c:pt idx="5">
                  <c:v>327.9008057218818</c:v>
                </c:pt>
                <c:pt idx="6">
                  <c:v>314.02298100978493</c:v>
                </c:pt>
                <c:pt idx="7">
                  <c:v>283.04810908902306</c:v>
                </c:pt>
                <c:pt idx="8">
                  <c:v>271.87551336563911</c:v>
                </c:pt>
                <c:pt idx="9">
                  <c:v>268.03408820166692</c:v>
                </c:pt>
                <c:pt idx="10">
                  <c:v>263.1105714422095</c:v>
                </c:pt>
                <c:pt idx="11">
                  <c:v>255.64413943336214</c:v>
                </c:pt>
                <c:pt idx="12">
                  <c:v>239.16929489210102</c:v>
                </c:pt>
                <c:pt idx="13">
                  <c:v>238.30362161571296</c:v>
                </c:pt>
                <c:pt idx="14">
                  <c:v>218.23082251946374</c:v>
                </c:pt>
                <c:pt idx="15">
                  <c:v>212.1981618746342</c:v>
                </c:pt>
                <c:pt idx="16">
                  <c:v>198.18507571310172</c:v>
                </c:pt>
                <c:pt idx="17">
                  <c:v>160.14955613179936</c:v>
                </c:pt>
                <c:pt idx="18">
                  <c:v>159.31093514529837</c:v>
                </c:pt>
                <c:pt idx="19">
                  <c:v>150.03199971401338</c:v>
                </c:pt>
                <c:pt idx="20">
                  <c:v>145.67658104218575</c:v>
                </c:pt>
                <c:pt idx="21">
                  <c:v>142.72788144448876</c:v>
                </c:pt>
                <c:pt idx="22">
                  <c:v>135.82954752327106</c:v>
                </c:pt>
                <c:pt idx="23">
                  <c:v>118.38082054607332</c:v>
                </c:pt>
                <c:pt idx="24">
                  <c:v>106.28844696652699</c:v>
                </c:pt>
                <c:pt idx="25">
                  <c:v>80.832242182739265</c:v>
                </c:pt>
                <c:pt idx="26">
                  <c:v>74.502006349151259</c:v>
                </c:pt>
                <c:pt idx="27">
                  <c:v>48.098971419314068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6C-4DEC-B43F-D3C630289BB9}"/>
            </c:ext>
          </c:extLst>
        </c:ser>
        <c:ser>
          <c:idx val="4"/>
          <c:order val="4"/>
          <c:tx>
            <c:strRef>
              <c:f>'Antal vaccinationstillfällen'!$P$2</c:f>
              <c:strCache>
                <c:ptCount val="1"/>
                <c:pt idx="0">
                  <c:v>maj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vaccinationstillfällen'!$P$3:$P$30</c:f>
              <c:numCache>
                <c:formatCode>#,##0</c:formatCode>
                <c:ptCount val="28"/>
                <c:pt idx="0">
                  <c:v>485.56340710094082</c:v>
                </c:pt>
                <c:pt idx="1">
                  <c:v>362.90513343942121</c:v>
                </c:pt>
                <c:pt idx="2">
                  <c:v>357.18765248573845</c:v>
                </c:pt>
                <c:pt idx="3">
                  <c:v>350.37173923060919</c:v>
                </c:pt>
                <c:pt idx="4">
                  <c:v>341.49978602661872</c:v>
                </c:pt>
                <c:pt idx="5">
                  <c:v>341.38712630339347</c:v>
                </c:pt>
                <c:pt idx="6">
                  <c:v>326.93851679975171</c:v>
                </c:pt>
                <c:pt idx="7">
                  <c:v>294.68967102651641</c:v>
                </c:pt>
                <c:pt idx="8">
                  <c:v>283.05755460350662</c:v>
                </c:pt>
                <c:pt idx="9">
                  <c:v>279.05813442900933</c:v>
                </c:pt>
                <c:pt idx="10">
                  <c:v>273.93211702225926</c:v>
                </c:pt>
                <c:pt idx="11">
                  <c:v>266.15859611971518</c:v>
                </c:pt>
                <c:pt idx="12">
                  <c:v>249.00615325866687</c:v>
                </c:pt>
                <c:pt idx="13">
                  <c:v>248.10487547286471</c:v>
                </c:pt>
                <c:pt idx="14">
                  <c:v>227.20649681457593</c:v>
                </c:pt>
                <c:pt idx="15">
                  <c:v>220.92571724476679</c:v>
                </c:pt>
                <c:pt idx="16">
                  <c:v>206.33628308709351</c:v>
                </c:pt>
                <c:pt idx="17">
                  <c:v>166.73639037340888</c:v>
                </c:pt>
                <c:pt idx="18">
                  <c:v>165.86327751841299</c:v>
                </c:pt>
                <c:pt idx="19">
                  <c:v>156.20270625184554</c:v>
                </c:pt>
                <c:pt idx="20">
                  <c:v>151.66815239202819</c:v>
                </c:pt>
                <c:pt idx="21">
                  <c:v>148.59817493413942</c:v>
                </c:pt>
                <c:pt idx="22">
                  <c:v>141.41611757852803</c:v>
                </c:pt>
                <c:pt idx="23">
                  <c:v>123.24973720845226</c:v>
                </c:pt>
                <c:pt idx="24">
                  <c:v>110.66001313802764</c:v>
                </c:pt>
                <c:pt idx="25">
                  <c:v>84.156813249281385</c:v>
                </c:pt>
                <c:pt idx="26">
                  <c:v>77.566219440602723</c:v>
                </c:pt>
                <c:pt idx="27">
                  <c:v>50.077246973635305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6C-4DEC-B43F-D3C630289BB9}"/>
            </c:ext>
          </c:extLst>
        </c:ser>
        <c:ser>
          <c:idx val="5"/>
          <c:order val="5"/>
          <c:tx>
            <c:strRef>
              <c:f>'Antal vaccinationstillfällen'!$Q$2</c:f>
              <c:strCache>
                <c:ptCount val="1"/>
                <c:pt idx="0">
                  <c:v>jun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vaccinationstillfällen'!$Q$3:$Q$30</c:f>
              <c:numCache>
                <c:formatCode>#,##0</c:formatCode>
                <c:ptCount val="28"/>
                <c:pt idx="0">
                  <c:v>370.9990707500765</c:v>
                </c:pt>
                <c:pt idx="1">
                  <c:v>277.28091801709598</c:v>
                </c:pt>
                <c:pt idx="2">
                  <c:v>272.91242547868154</c:v>
                </c:pt>
                <c:pt idx="3">
                  <c:v>267.70466590086721</c:v>
                </c:pt>
                <c:pt idx="4">
                  <c:v>260.92597058263789</c:v>
                </c:pt>
                <c:pt idx="5">
                  <c:v>260.83989191193024</c:v>
                </c:pt>
                <c:pt idx="6">
                  <c:v>249.80030239367096</c:v>
                </c:pt>
                <c:pt idx="7">
                  <c:v>225.16028290359918</c:v>
                </c:pt>
                <c:pt idx="8">
                  <c:v>216.27266015303181</c:v>
                </c:pt>
                <c:pt idx="9">
                  <c:v>213.21686734290938</c:v>
                </c:pt>
                <c:pt idx="10">
                  <c:v>209.30028782571017</c:v>
                </c:pt>
                <c:pt idx="11">
                  <c:v>203.36085954688065</c:v>
                </c:pt>
                <c:pt idx="12">
                  <c:v>190.25538193163723</c:v>
                </c:pt>
                <c:pt idx="13">
                  <c:v>189.56675256597586</c:v>
                </c:pt>
                <c:pt idx="14">
                  <c:v>173.59915914970227</c:v>
                </c:pt>
                <c:pt idx="15">
                  <c:v>168.80027325774944</c:v>
                </c:pt>
                <c:pt idx="16">
                  <c:v>157.65308540110559</c:v>
                </c:pt>
                <c:pt idx="17">
                  <c:v>127.39643264735804</c:v>
                </c:pt>
                <c:pt idx="18">
                  <c:v>126.72932294937357</c:v>
                </c:pt>
                <c:pt idx="19">
                  <c:v>119.34807693619048</c:v>
                </c:pt>
                <c:pt idx="20">
                  <c:v>115.88341044020659</c:v>
                </c:pt>
                <c:pt idx="21">
                  <c:v>113.53776666342247</c:v>
                </c:pt>
                <c:pt idx="22">
                  <c:v>108.05025140580823</c:v>
                </c:pt>
                <c:pt idx="23">
                  <c:v>94.170065754195747</c:v>
                </c:pt>
                <c:pt idx="24">
                  <c:v>84.550774302613149</c:v>
                </c:pt>
                <c:pt idx="25">
                  <c:v>64.30076701863274</c:v>
                </c:pt>
                <c:pt idx="26">
                  <c:v>59.265164782233796</c:v>
                </c:pt>
                <c:pt idx="27">
                  <c:v>38.261969129561251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E6C-4DEC-B43F-D3C630289BB9}"/>
            </c:ext>
          </c:extLst>
        </c:ser>
        <c:ser>
          <c:idx val="6"/>
          <c:order val="6"/>
          <c:tx>
            <c:strRef>
              <c:f>'Antal vaccinationstillfällen'!$R$2</c:f>
              <c:strCache>
                <c:ptCount val="1"/>
                <c:pt idx="0">
                  <c:v>jul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vaccinationstillfällen'!$R$3:$R$30</c:f>
              <c:numCache>
                <c:formatCode>#,##0</c:formatCode>
                <c:ptCount val="28"/>
                <c:pt idx="0">
                  <c:v>206.94717326801933</c:v>
                </c:pt>
                <c:pt idx="1">
                  <c:v>154.67020461475803</c:v>
                </c:pt>
                <c:pt idx="2">
                  <c:v>152.2334136534235</c:v>
                </c:pt>
                <c:pt idx="3">
                  <c:v>149.32847073400001</c:v>
                </c:pt>
                <c:pt idx="4">
                  <c:v>145.547243380205</c:v>
                </c:pt>
                <c:pt idx="5">
                  <c:v>145.49922779475997</c:v>
                </c:pt>
                <c:pt idx="6">
                  <c:v>139.34122896143666</c:v>
                </c:pt>
                <c:pt idx="7">
                  <c:v>125.5967676278008</c:v>
                </c:pt>
                <c:pt idx="8">
                  <c:v>120.6391584306029</c:v>
                </c:pt>
                <c:pt idx="9">
                  <c:v>118.93460514730484</c:v>
                </c:pt>
                <c:pt idx="10">
                  <c:v>116.74989600955658</c:v>
                </c:pt>
                <c:pt idx="11">
                  <c:v>113.43682061385049</c:v>
                </c:pt>
                <c:pt idx="12">
                  <c:v>106.12644772984679</c:v>
                </c:pt>
                <c:pt idx="13">
                  <c:v>105.74232304628669</c:v>
                </c:pt>
                <c:pt idx="14">
                  <c:v>96.835431946236184</c:v>
                </c:pt>
                <c:pt idx="15">
                  <c:v>94.158563057676545</c:v>
                </c:pt>
                <c:pt idx="16">
                  <c:v>87.940544742546948</c:v>
                </c:pt>
                <c:pt idx="17">
                  <c:v>71.063066458623794</c:v>
                </c:pt>
                <c:pt idx="18">
                  <c:v>70.690945671424913</c:v>
                </c:pt>
                <c:pt idx="19">
                  <c:v>66.573609219514793</c:v>
                </c:pt>
                <c:pt idx="20">
                  <c:v>64.640981905352902</c:v>
                </c:pt>
                <c:pt idx="21">
                  <c:v>63.332557201976215</c:v>
                </c:pt>
                <c:pt idx="22">
                  <c:v>60.271563629856438</c:v>
                </c:pt>
                <c:pt idx="23">
                  <c:v>52.529050476847594</c:v>
                </c:pt>
                <c:pt idx="24">
                  <c:v>47.163308803367052</c:v>
                </c:pt>
                <c:pt idx="25">
                  <c:v>35.867642327427014</c:v>
                </c:pt>
                <c:pt idx="26">
                  <c:v>33.058730578893574</c:v>
                </c:pt>
                <c:pt idx="27">
                  <c:v>21.342927730309647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6C-4DEC-B43F-D3C630289B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73413768"/>
        <c:axId val="473419344"/>
      </c:barChart>
      <c:lineChart>
        <c:grouping val="standard"/>
        <c:varyColors val="0"/>
        <c:ser>
          <c:idx val="7"/>
          <c:order val="7"/>
          <c:tx>
            <c:strRef>
              <c:f>'Antal vaccinationstillfällen'!$S$2</c:f>
              <c:strCache>
                <c:ptCount val="1"/>
                <c:pt idx="0">
                  <c:v>Medel/dag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vaccinationstillfällen'!$S$3:$S$30</c:f>
              <c:numCache>
                <c:formatCode>#,##0</c:formatCode>
                <c:ptCount val="28"/>
                <c:pt idx="0">
                  <c:v>341.11321261694241</c:v>
                </c:pt>
                <c:pt idx="1">
                  <c:v>254.9445327476393</c:v>
                </c:pt>
                <c:pt idx="2">
                  <c:v>250.92794445522409</c:v>
                </c:pt>
                <c:pt idx="3">
                  <c:v>246.13969634308373</c:v>
                </c:pt>
                <c:pt idx="4">
                  <c:v>239.90705933761171</c:v>
                </c:pt>
                <c:pt idx="5">
                  <c:v>239.82791474071686</c:v>
                </c:pt>
                <c:pt idx="6">
                  <c:v>229.67762018894817</c:v>
                </c:pt>
                <c:pt idx="7">
                  <c:v>207.02247932778815</c:v>
                </c:pt>
                <c:pt idx="8">
                  <c:v>198.8507996983916</c:v>
                </c:pt>
                <c:pt idx="9">
                  <c:v>196.04116650862329</c:v>
                </c:pt>
                <c:pt idx="10">
                  <c:v>192.44008734990609</c:v>
                </c:pt>
                <c:pt idx="11">
                  <c:v>186.97911016415924</c:v>
                </c:pt>
                <c:pt idx="12">
                  <c:v>174.92934528691342</c:v>
                </c:pt>
                <c:pt idx="13">
                  <c:v>174.29618851175439</c:v>
                </c:pt>
                <c:pt idx="14">
                  <c:v>159.61486578775373</c:v>
                </c:pt>
                <c:pt idx="15">
                  <c:v>155.20255451086408</c:v>
                </c:pt>
                <c:pt idx="16">
                  <c:v>144.9533292129768</c:v>
                </c:pt>
                <c:pt idx="17">
                  <c:v>117.13400340442568</c:v>
                </c:pt>
                <c:pt idx="18">
                  <c:v>116.52063277849034</c:v>
                </c:pt>
                <c:pt idx="19">
                  <c:v>109.73398359475419</c:v>
                </c:pt>
                <c:pt idx="20">
                  <c:v>106.54841356973519</c:v>
                </c:pt>
                <c:pt idx="21">
                  <c:v>104.39172330434967</c:v>
                </c:pt>
                <c:pt idx="22">
                  <c:v>99.346255252300907</c:v>
                </c:pt>
                <c:pt idx="23">
                  <c:v>86.584189003001157</c:v>
                </c:pt>
                <c:pt idx="24">
                  <c:v>77.739780299998074</c:v>
                </c:pt>
                <c:pt idx="25">
                  <c:v>59.121013880477015</c:v>
                </c:pt>
                <c:pt idx="26">
                  <c:v>54.491054962126412</c:v>
                </c:pt>
                <c:pt idx="27">
                  <c:v>35.179773319775151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E6C-4DEC-B43F-D3C630289BB9}"/>
            </c:ext>
          </c:extLst>
        </c:ser>
        <c:ser>
          <c:idx val="8"/>
          <c:order val="8"/>
          <c:tx>
            <c:strRef>
              <c:f>'Antal vaccinationstillfällen'!$T$2</c:f>
              <c:strCache>
                <c:ptCount val="1"/>
                <c:pt idx="0">
                  <c:v>1 VSt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vaccinationstillfällen'!$T$3:$T$30</c:f>
              <c:numCache>
                <c:formatCode>#,##0</c:formatCode>
                <c:ptCount val="28"/>
                <c:pt idx="0">
                  <c:v>78</c:v>
                </c:pt>
                <c:pt idx="1">
                  <c:v>78</c:v>
                </c:pt>
                <c:pt idx="2">
                  <c:v>78</c:v>
                </c:pt>
                <c:pt idx="3">
                  <c:v>78</c:v>
                </c:pt>
                <c:pt idx="4">
                  <c:v>78</c:v>
                </c:pt>
                <c:pt idx="5">
                  <c:v>78</c:v>
                </c:pt>
                <c:pt idx="6">
                  <c:v>78</c:v>
                </c:pt>
                <c:pt idx="7">
                  <c:v>78</c:v>
                </c:pt>
                <c:pt idx="8">
                  <c:v>78</c:v>
                </c:pt>
                <c:pt idx="9">
                  <c:v>78</c:v>
                </c:pt>
                <c:pt idx="10">
                  <c:v>78</c:v>
                </c:pt>
                <c:pt idx="11">
                  <c:v>78</c:v>
                </c:pt>
                <c:pt idx="12">
                  <c:v>78</c:v>
                </c:pt>
                <c:pt idx="13">
                  <c:v>78</c:v>
                </c:pt>
                <c:pt idx="14">
                  <c:v>78</c:v>
                </c:pt>
                <c:pt idx="15">
                  <c:v>78</c:v>
                </c:pt>
                <c:pt idx="16">
                  <c:v>78</c:v>
                </c:pt>
                <c:pt idx="17">
                  <c:v>78</c:v>
                </c:pt>
                <c:pt idx="18">
                  <c:v>78</c:v>
                </c:pt>
                <c:pt idx="19">
                  <c:v>78</c:v>
                </c:pt>
                <c:pt idx="20">
                  <c:v>78</c:v>
                </c:pt>
                <c:pt idx="21">
                  <c:v>78</c:v>
                </c:pt>
                <c:pt idx="22">
                  <c:v>78</c:v>
                </c:pt>
                <c:pt idx="23">
                  <c:v>78</c:v>
                </c:pt>
                <c:pt idx="24">
                  <c:v>78</c:v>
                </c:pt>
                <c:pt idx="25">
                  <c:v>78</c:v>
                </c:pt>
                <c:pt idx="26">
                  <c:v>78</c:v>
                </c:pt>
                <c:pt idx="27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E6C-4DEC-B43F-D3C630289BB9}"/>
            </c:ext>
          </c:extLst>
        </c:ser>
        <c:ser>
          <c:idx val="9"/>
          <c:order val="9"/>
          <c:tx>
            <c:strRef>
              <c:f>'Antal vaccinationstillfällen'!$U$2</c:f>
              <c:strCache>
                <c:ptCount val="1"/>
                <c:pt idx="0">
                  <c:v>2 Vst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vaccinationstillfällen'!$U$3:$U$30</c:f>
              <c:numCache>
                <c:formatCode>General</c:formatCode>
                <c:ptCount val="28"/>
                <c:pt idx="0">
                  <c:v>156</c:v>
                </c:pt>
                <c:pt idx="1">
                  <c:v>156</c:v>
                </c:pt>
                <c:pt idx="2">
                  <c:v>156</c:v>
                </c:pt>
                <c:pt idx="3">
                  <c:v>156</c:v>
                </c:pt>
                <c:pt idx="4">
                  <c:v>156</c:v>
                </c:pt>
                <c:pt idx="5">
                  <c:v>156</c:v>
                </c:pt>
                <c:pt idx="6">
                  <c:v>156</c:v>
                </c:pt>
                <c:pt idx="7">
                  <c:v>156</c:v>
                </c:pt>
                <c:pt idx="8">
                  <c:v>156</c:v>
                </c:pt>
                <c:pt idx="9">
                  <c:v>156</c:v>
                </c:pt>
                <c:pt idx="10">
                  <c:v>156</c:v>
                </c:pt>
                <c:pt idx="11">
                  <c:v>156</c:v>
                </c:pt>
                <c:pt idx="12">
                  <c:v>156</c:v>
                </c:pt>
                <c:pt idx="13">
                  <c:v>156</c:v>
                </c:pt>
                <c:pt idx="14">
                  <c:v>156</c:v>
                </c:pt>
                <c:pt idx="15">
                  <c:v>156</c:v>
                </c:pt>
                <c:pt idx="16">
                  <c:v>156</c:v>
                </c:pt>
                <c:pt idx="17">
                  <c:v>156</c:v>
                </c:pt>
                <c:pt idx="18">
                  <c:v>156</c:v>
                </c:pt>
                <c:pt idx="19">
                  <c:v>156</c:v>
                </c:pt>
                <c:pt idx="20">
                  <c:v>156</c:v>
                </c:pt>
                <c:pt idx="21">
                  <c:v>156</c:v>
                </c:pt>
                <c:pt idx="22">
                  <c:v>156</c:v>
                </c:pt>
                <c:pt idx="23">
                  <c:v>156</c:v>
                </c:pt>
                <c:pt idx="24">
                  <c:v>156</c:v>
                </c:pt>
                <c:pt idx="25">
                  <c:v>156</c:v>
                </c:pt>
                <c:pt idx="26">
                  <c:v>156</c:v>
                </c:pt>
                <c:pt idx="27">
                  <c:v>156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E6C-4DEC-B43F-D3C630289BB9}"/>
            </c:ext>
          </c:extLst>
        </c:ser>
        <c:ser>
          <c:idx val="10"/>
          <c:order val="10"/>
          <c:tx>
            <c:strRef>
              <c:f>'Antal vaccinationstillfällen'!$V$2</c:f>
              <c:strCache>
                <c:ptCount val="1"/>
                <c:pt idx="0">
                  <c:v>3 Vst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vaccinationstillfällen'!$V$3:$V$30</c:f>
              <c:numCache>
                <c:formatCode>General</c:formatCode>
                <c:ptCount val="28"/>
                <c:pt idx="0">
                  <c:v>234</c:v>
                </c:pt>
                <c:pt idx="1">
                  <c:v>234</c:v>
                </c:pt>
                <c:pt idx="2">
                  <c:v>234</c:v>
                </c:pt>
                <c:pt idx="3">
                  <c:v>234</c:v>
                </c:pt>
                <c:pt idx="4">
                  <c:v>234</c:v>
                </c:pt>
                <c:pt idx="5">
                  <c:v>234</c:v>
                </c:pt>
                <c:pt idx="6">
                  <c:v>234</c:v>
                </c:pt>
                <c:pt idx="7">
                  <c:v>234</c:v>
                </c:pt>
                <c:pt idx="8">
                  <c:v>234</c:v>
                </c:pt>
                <c:pt idx="9">
                  <c:v>234</c:v>
                </c:pt>
                <c:pt idx="10">
                  <c:v>234</c:v>
                </c:pt>
                <c:pt idx="11">
                  <c:v>234</c:v>
                </c:pt>
                <c:pt idx="12">
                  <c:v>234</c:v>
                </c:pt>
                <c:pt idx="13">
                  <c:v>234</c:v>
                </c:pt>
                <c:pt idx="14">
                  <c:v>234</c:v>
                </c:pt>
                <c:pt idx="15">
                  <c:v>234</c:v>
                </c:pt>
                <c:pt idx="16">
                  <c:v>234</c:v>
                </c:pt>
                <c:pt idx="17">
                  <c:v>234</c:v>
                </c:pt>
                <c:pt idx="18">
                  <c:v>234</c:v>
                </c:pt>
                <c:pt idx="19">
                  <c:v>234</c:v>
                </c:pt>
                <c:pt idx="20">
                  <c:v>234</c:v>
                </c:pt>
                <c:pt idx="21">
                  <c:v>234</c:v>
                </c:pt>
                <c:pt idx="22">
                  <c:v>234</c:v>
                </c:pt>
                <c:pt idx="23">
                  <c:v>234</c:v>
                </c:pt>
                <c:pt idx="24">
                  <c:v>234</c:v>
                </c:pt>
                <c:pt idx="25">
                  <c:v>234</c:v>
                </c:pt>
                <c:pt idx="26">
                  <c:v>234</c:v>
                </c:pt>
                <c:pt idx="27">
                  <c:v>234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E6C-4DEC-B43F-D3C630289BB9}"/>
            </c:ext>
          </c:extLst>
        </c:ser>
        <c:ser>
          <c:idx val="11"/>
          <c:order val="11"/>
          <c:tx>
            <c:strRef>
              <c:f>'Antal vaccinationstillfällen'!$W$2</c:f>
              <c:strCache>
                <c:ptCount val="1"/>
                <c:pt idx="0">
                  <c:v>4 Vst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vaccinationstillfällen'!$W$3:$W$30</c:f>
              <c:numCache>
                <c:formatCode>General</c:formatCode>
                <c:ptCount val="28"/>
                <c:pt idx="0">
                  <c:v>312</c:v>
                </c:pt>
                <c:pt idx="1">
                  <c:v>312</c:v>
                </c:pt>
                <c:pt idx="2">
                  <c:v>312</c:v>
                </c:pt>
                <c:pt idx="3">
                  <c:v>312</c:v>
                </c:pt>
                <c:pt idx="4">
                  <c:v>312</c:v>
                </c:pt>
                <c:pt idx="5">
                  <c:v>312</c:v>
                </c:pt>
                <c:pt idx="6">
                  <c:v>312</c:v>
                </c:pt>
                <c:pt idx="7">
                  <c:v>312</c:v>
                </c:pt>
                <c:pt idx="8">
                  <c:v>312</c:v>
                </c:pt>
                <c:pt idx="9">
                  <c:v>312</c:v>
                </c:pt>
                <c:pt idx="10">
                  <c:v>312</c:v>
                </c:pt>
                <c:pt idx="11">
                  <c:v>312</c:v>
                </c:pt>
                <c:pt idx="12">
                  <c:v>312</c:v>
                </c:pt>
                <c:pt idx="13">
                  <c:v>312</c:v>
                </c:pt>
                <c:pt idx="14">
                  <c:v>312</c:v>
                </c:pt>
                <c:pt idx="15">
                  <c:v>312</c:v>
                </c:pt>
                <c:pt idx="16">
                  <c:v>312</c:v>
                </c:pt>
                <c:pt idx="17">
                  <c:v>312</c:v>
                </c:pt>
                <c:pt idx="18">
                  <c:v>312</c:v>
                </c:pt>
                <c:pt idx="19">
                  <c:v>312</c:v>
                </c:pt>
                <c:pt idx="20">
                  <c:v>312</c:v>
                </c:pt>
                <c:pt idx="21">
                  <c:v>312</c:v>
                </c:pt>
                <c:pt idx="22">
                  <c:v>312</c:v>
                </c:pt>
                <c:pt idx="23">
                  <c:v>312</c:v>
                </c:pt>
                <c:pt idx="24">
                  <c:v>312</c:v>
                </c:pt>
                <c:pt idx="25">
                  <c:v>312</c:v>
                </c:pt>
                <c:pt idx="26">
                  <c:v>312</c:v>
                </c:pt>
                <c:pt idx="27">
                  <c:v>312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E6C-4DEC-B43F-D3C630289BB9}"/>
            </c:ext>
          </c:extLst>
        </c:ser>
        <c:ser>
          <c:idx val="12"/>
          <c:order val="12"/>
          <c:tx>
            <c:strRef>
              <c:f>'Antal vaccinationstillfällen'!$X$2</c:f>
              <c:strCache>
                <c:ptCount val="1"/>
                <c:pt idx="0">
                  <c:v>5 Vst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'Antal vaccinationstillfällen'!$B$3:$B$30</c:f>
              <c:strCache>
                <c:ptCount val="28"/>
                <c:pt idx="0">
                  <c:v>Vc Mora</c:v>
                </c:pt>
                <c:pt idx="1">
                  <c:v>Vc Norslund/Svärdsjö</c:v>
                </c:pt>
                <c:pt idx="2">
                  <c:v>Vc Britsarvet/Grycksbo</c:v>
                </c:pt>
                <c:pt idx="3">
                  <c:v>Falu vc</c:v>
                </c:pt>
                <c:pt idx="4">
                  <c:v>Vc Leksand</c:v>
                </c:pt>
                <c:pt idx="5">
                  <c:v>Vc Ludvika/Grängesberg</c:v>
                </c:pt>
                <c:pt idx="6">
                  <c:v>Vc Domnarvets</c:v>
                </c:pt>
                <c:pt idx="7">
                  <c:v>Läkarhuset Borlänge</c:v>
                </c:pt>
                <c:pt idx="8">
                  <c:v>Vc Kvarnsveden</c:v>
                </c:pt>
                <c:pt idx="9">
                  <c:v>Vc Avesta</c:v>
                </c:pt>
                <c:pt idx="10">
                  <c:v>Vc Tisken</c:v>
                </c:pt>
                <c:pt idx="11">
                  <c:v>Vc Jakobsgårdarna</c:v>
                </c:pt>
                <c:pt idx="12">
                  <c:v>Vc Rättvik</c:v>
                </c:pt>
                <c:pt idx="13">
                  <c:v>Engelbrekt vc Ludvika</c:v>
                </c:pt>
                <c:pt idx="14">
                  <c:v>Vc Gagnef/Djurås</c:v>
                </c:pt>
                <c:pt idx="15">
                  <c:v>Vc Hedemora</c:v>
                </c:pt>
                <c:pt idx="16">
                  <c:v>Vc Säter</c:v>
                </c:pt>
                <c:pt idx="17">
                  <c:v>Avesta hälsan</c:v>
                </c:pt>
                <c:pt idx="18">
                  <c:v>Smedjebacken</c:v>
                </c:pt>
                <c:pt idx="19">
                  <c:v>Vc Malung</c:v>
                </c:pt>
                <c:pt idx="20">
                  <c:v>Vc Vansbro</c:v>
                </c:pt>
                <c:pt idx="21">
                  <c:v>Vc Orsa</c:v>
                </c:pt>
                <c:pt idx="22">
                  <c:v>Vc Koppardalen</c:v>
                </c:pt>
                <c:pt idx="23">
                  <c:v>Vc Långshyttan</c:v>
                </c:pt>
                <c:pt idx="24">
                  <c:v>Vc Älvdalen</c:v>
                </c:pt>
                <c:pt idx="25">
                  <c:v>Sunnansjö</c:v>
                </c:pt>
                <c:pt idx="26">
                  <c:v>Vc Sälen</c:v>
                </c:pt>
                <c:pt idx="27">
                  <c:v>Vc Särna</c:v>
                </c:pt>
              </c:strCache>
            </c:strRef>
          </c:cat>
          <c:val>
            <c:numRef>
              <c:f>'Antal vaccinationstillfällen'!$X$3:$X$30</c:f>
              <c:numCache>
                <c:formatCode>General</c:formatCode>
                <c:ptCount val="28"/>
                <c:pt idx="0">
                  <c:v>390</c:v>
                </c:pt>
                <c:pt idx="1">
                  <c:v>390</c:v>
                </c:pt>
                <c:pt idx="2">
                  <c:v>390</c:v>
                </c:pt>
                <c:pt idx="3">
                  <c:v>390</c:v>
                </c:pt>
                <c:pt idx="4">
                  <c:v>390</c:v>
                </c:pt>
                <c:pt idx="5">
                  <c:v>390</c:v>
                </c:pt>
                <c:pt idx="6">
                  <c:v>390</c:v>
                </c:pt>
                <c:pt idx="7">
                  <c:v>390</c:v>
                </c:pt>
                <c:pt idx="8">
                  <c:v>390</c:v>
                </c:pt>
                <c:pt idx="9">
                  <c:v>390</c:v>
                </c:pt>
                <c:pt idx="10">
                  <c:v>390</c:v>
                </c:pt>
                <c:pt idx="11">
                  <c:v>390</c:v>
                </c:pt>
                <c:pt idx="12">
                  <c:v>390</c:v>
                </c:pt>
                <c:pt idx="13">
                  <c:v>390</c:v>
                </c:pt>
                <c:pt idx="14">
                  <c:v>390</c:v>
                </c:pt>
                <c:pt idx="15">
                  <c:v>390</c:v>
                </c:pt>
                <c:pt idx="16">
                  <c:v>390</c:v>
                </c:pt>
                <c:pt idx="17">
                  <c:v>390</c:v>
                </c:pt>
                <c:pt idx="18">
                  <c:v>390</c:v>
                </c:pt>
                <c:pt idx="19">
                  <c:v>390</c:v>
                </c:pt>
                <c:pt idx="20">
                  <c:v>390</c:v>
                </c:pt>
                <c:pt idx="21">
                  <c:v>390</c:v>
                </c:pt>
                <c:pt idx="22">
                  <c:v>390</c:v>
                </c:pt>
                <c:pt idx="23">
                  <c:v>390</c:v>
                </c:pt>
                <c:pt idx="24">
                  <c:v>390</c:v>
                </c:pt>
                <c:pt idx="25">
                  <c:v>390</c:v>
                </c:pt>
                <c:pt idx="26">
                  <c:v>390</c:v>
                </c:pt>
                <c:pt idx="27">
                  <c:v>390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FE6C-4DEC-B43F-D3C630289B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3413768"/>
        <c:axId val="473419344"/>
      </c:lineChart>
      <c:catAx>
        <c:axId val="473413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73419344"/>
        <c:crosses val="autoZero"/>
        <c:auto val="1"/>
        <c:lblAlgn val="ctr"/>
        <c:lblOffset val="100"/>
        <c:noMultiLvlLbl val="0"/>
      </c:catAx>
      <c:valAx>
        <c:axId val="47341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Antal givna doser vaccin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73413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2021-01-04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2021-01-04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Vaccination Covid-19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Chefsmöte 4/1 2021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Vem vaccinerar vilka?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5C11-AE40-4DD3-B577-1575C80BAAED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674255" y="1902694"/>
            <a:ext cx="877676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b="1" dirty="0" smtClean="0"/>
              <a:t>Kommuner</a:t>
            </a:r>
          </a:p>
          <a:p>
            <a:endParaRPr lang="sv-SE" sz="3600" b="1" dirty="0" smtClean="0"/>
          </a:p>
          <a:p>
            <a:r>
              <a:rPr lang="sv-SE" sz="3600" b="1" dirty="0" smtClean="0"/>
              <a:t>Region</a:t>
            </a:r>
          </a:p>
          <a:p>
            <a:endParaRPr lang="sv-SE" sz="3600" b="1" dirty="0"/>
          </a:p>
          <a:p>
            <a:r>
              <a:rPr lang="sv-SE" sz="3600" b="1" dirty="0" smtClean="0"/>
              <a:t>Hjälpas åt utifrån lokala förutsättningar</a:t>
            </a:r>
          </a:p>
          <a:p>
            <a:endParaRPr lang="sv-SE" sz="3600" b="1" dirty="0"/>
          </a:p>
          <a:p>
            <a:r>
              <a:rPr lang="sv-SE" sz="3600" b="1" dirty="0" smtClean="0"/>
              <a:t>Återkoppling från resp. Socialchef</a:t>
            </a:r>
          </a:p>
          <a:p>
            <a:endParaRPr lang="sv-SE" sz="3600" b="1" dirty="0" smtClean="0"/>
          </a:p>
          <a:p>
            <a:endParaRPr lang="sv-SE" sz="3600" b="1" dirty="0"/>
          </a:p>
        </p:txBody>
      </p:sp>
    </p:spTree>
    <p:extLst>
      <p:ext uri="{BB962C8B-B14F-4D97-AF65-F5344CB8AC3E}">
        <p14:creationId xmlns:p14="http://schemas.microsoft.com/office/powerpoint/2010/main" val="128854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Massvaccinering!?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5C11-AE40-4DD3-B577-1575C80BAAED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70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5C11-AE40-4DD3-B577-1575C80BAAED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323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Vaccinationsgrupp 18+ år per kommun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13</a:t>
            </a:fld>
            <a:endParaRPr lang="sv-SE" dirty="0"/>
          </a:p>
        </p:txBody>
      </p:sp>
      <p:graphicFrame>
        <p:nvGraphicFramePr>
          <p:cNvPr id="8" name="Diagram 7"/>
          <p:cNvGraphicFramePr>
            <a:graphicFrameLocks/>
          </p:cNvGraphicFramePr>
          <p:nvPr>
            <p:extLst/>
          </p:nvPr>
        </p:nvGraphicFramePr>
        <p:xfrm>
          <a:off x="789603" y="1575707"/>
          <a:ext cx="9620250" cy="427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331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Vaccinationsgrupp 18+ år per VC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14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207963" y="1446934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ruta 7"/>
          <p:cNvSpPr txBox="1"/>
          <p:nvPr/>
        </p:nvSpPr>
        <p:spPr>
          <a:xfrm>
            <a:off x="6696362" y="5687497"/>
            <a:ext cx="58743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err="1" smtClean="0"/>
              <a:t>Vst</a:t>
            </a:r>
            <a:r>
              <a:rPr lang="sv-SE" sz="1100" dirty="0" smtClean="0"/>
              <a:t> = Vaccinationsstation</a:t>
            </a:r>
          </a:p>
          <a:p>
            <a:r>
              <a:rPr lang="sv-SE" sz="1100" dirty="0" smtClean="0"/>
              <a:t>Uppskattad kapacitet/</a:t>
            </a:r>
            <a:r>
              <a:rPr lang="sv-SE" sz="1100" dirty="0" err="1" smtClean="0"/>
              <a:t>Vst</a:t>
            </a:r>
            <a:r>
              <a:rPr lang="sv-SE" sz="1100" dirty="0" smtClean="0"/>
              <a:t>: </a:t>
            </a:r>
            <a:r>
              <a:rPr lang="sv-SE" sz="1100" dirty="0"/>
              <a:t>78 vaccinationer/dag</a:t>
            </a:r>
          </a:p>
          <a:p>
            <a:r>
              <a:rPr lang="sv-SE" sz="1100" dirty="0" smtClean="0"/>
              <a:t>Antagande: 6,5 </a:t>
            </a:r>
            <a:r>
              <a:rPr lang="sv-SE" sz="1100" dirty="0"/>
              <a:t>timmar produktion </a:t>
            </a:r>
            <a:r>
              <a:rPr lang="sv-SE" sz="1100" dirty="0" smtClean="0"/>
              <a:t>vaccinering/dag, 5 min/vaccination</a:t>
            </a: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334436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5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Leveransplan till SÄBO per kommun</a:t>
            </a:r>
            <a:endParaRPr lang="sv-SE" dirty="0"/>
          </a:p>
        </p:txBody>
      </p:sp>
      <p:graphicFrame>
        <p:nvGraphicFramePr>
          <p:cNvPr id="8" name="Platshållare för innehåll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821249"/>
              </p:ext>
            </p:extLst>
          </p:nvPr>
        </p:nvGraphicFramePr>
        <p:xfrm>
          <a:off x="674256" y="1413160"/>
          <a:ext cx="9836726" cy="4664361"/>
        </p:xfrm>
        <a:graphic>
          <a:graphicData uri="http://schemas.openxmlformats.org/drawingml/2006/table">
            <a:tbl>
              <a:tblPr firstRow="1" lastRow="1" bandCol="1">
                <a:tableStyleId>{B301B821-A1FF-4177-AEE7-76D212191A09}</a:tableStyleId>
              </a:tblPr>
              <a:tblGrid>
                <a:gridCol w="1305977">
                  <a:extLst>
                    <a:ext uri="{9D8B030D-6E8A-4147-A177-3AD203B41FA5}">
                      <a16:colId xmlns:a16="http://schemas.microsoft.com/office/drawing/2014/main" val="1097813188"/>
                    </a:ext>
                  </a:extLst>
                </a:gridCol>
                <a:gridCol w="820570">
                  <a:extLst>
                    <a:ext uri="{9D8B030D-6E8A-4147-A177-3AD203B41FA5}">
                      <a16:colId xmlns:a16="http://schemas.microsoft.com/office/drawing/2014/main" val="327610722"/>
                    </a:ext>
                  </a:extLst>
                </a:gridCol>
                <a:gridCol w="1560239">
                  <a:extLst>
                    <a:ext uri="{9D8B030D-6E8A-4147-A177-3AD203B41FA5}">
                      <a16:colId xmlns:a16="http://schemas.microsoft.com/office/drawing/2014/main" val="3135448429"/>
                    </a:ext>
                  </a:extLst>
                </a:gridCol>
                <a:gridCol w="1363764">
                  <a:extLst>
                    <a:ext uri="{9D8B030D-6E8A-4147-A177-3AD203B41FA5}">
                      <a16:colId xmlns:a16="http://schemas.microsoft.com/office/drawing/2014/main" val="148772708"/>
                    </a:ext>
                  </a:extLst>
                </a:gridCol>
                <a:gridCol w="1248190">
                  <a:extLst>
                    <a:ext uri="{9D8B030D-6E8A-4147-A177-3AD203B41FA5}">
                      <a16:colId xmlns:a16="http://schemas.microsoft.com/office/drawing/2014/main" val="1257450922"/>
                    </a:ext>
                  </a:extLst>
                </a:gridCol>
                <a:gridCol w="1236634">
                  <a:extLst>
                    <a:ext uri="{9D8B030D-6E8A-4147-A177-3AD203B41FA5}">
                      <a16:colId xmlns:a16="http://schemas.microsoft.com/office/drawing/2014/main" val="4271516541"/>
                    </a:ext>
                  </a:extLst>
                </a:gridCol>
                <a:gridCol w="1252524">
                  <a:extLst>
                    <a:ext uri="{9D8B030D-6E8A-4147-A177-3AD203B41FA5}">
                      <a16:colId xmlns:a16="http://schemas.microsoft.com/office/drawing/2014/main" val="4117854668"/>
                    </a:ext>
                  </a:extLst>
                </a:gridCol>
                <a:gridCol w="1048828">
                  <a:extLst>
                    <a:ext uri="{9D8B030D-6E8A-4147-A177-3AD203B41FA5}">
                      <a16:colId xmlns:a16="http://schemas.microsoft.com/office/drawing/2014/main" val="3584237189"/>
                    </a:ext>
                  </a:extLst>
                </a:gridCol>
              </a:tblGrid>
              <a:tr h="7351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Kommun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Antal 70+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70+ i regionen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Antal på SÄBO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doser leverans 4/1-21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doser leverans 18/1-21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Andel doser leverans 25/1-21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Andel Vaccinerade på SÄBO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31665369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Avesta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4841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9,02%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241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5120489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Borlänge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7998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14,91%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425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330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330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26043526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Falun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10047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18,73%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556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565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80676226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Gagnef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2011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3,75%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110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50391672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Hedemora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3038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5,66%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103%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2892113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Leksand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3308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6,17%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201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6834591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Ludvika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5742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10,70%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309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320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320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46982422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Malung-Sälen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2039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3,80%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137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145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106%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42896949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Mora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4250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7,92%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236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240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102%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0979559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Orsa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1399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2,61%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86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90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3524462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Rättvik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2744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5,11%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164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65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6385666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Smedjebacken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1523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2,84%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80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100%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02456065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Säter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1771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3,30%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104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105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101%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2241505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Vansbro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1380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2,57%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110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110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104%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48471163"/>
                  </a:ext>
                </a:extLst>
              </a:tr>
              <a:tr h="253498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Älvdalen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1556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2,90%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102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105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105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103%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71991046"/>
                  </a:ext>
                </a:extLst>
              </a:tr>
              <a:tr h="245048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3057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2925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>
                          <a:effectLst/>
                        </a:rPr>
                        <a:t>2925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u="none" strike="noStrike" dirty="0">
                          <a:effectLst/>
                        </a:rPr>
                        <a:t>102%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85246446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11139055" y="580967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smtClean="0"/>
              <a:t>6050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820252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Distributionsplan av vaccin till VC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224705"/>
              </p:ext>
            </p:extLst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371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Leverans under dagen den 4/1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pic>
        <p:nvPicPr>
          <p:cNvPr id="1026" name="Bildobjekt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682" y="1907448"/>
            <a:ext cx="8371025" cy="41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899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Frys vaccin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Kräver speciell hantering och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transport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pic>
        <p:nvPicPr>
          <p:cNvPr id="3074" name="Picture 2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655" y="160601"/>
            <a:ext cx="4680105" cy="6233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607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Uppskattade leveranstider +- 15-30 min</a:t>
            </a:r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761737"/>
              </p:ext>
            </p:extLst>
          </p:nvPr>
        </p:nvGraphicFramePr>
        <p:xfrm>
          <a:off x="923637" y="1459342"/>
          <a:ext cx="9649114" cy="4628562"/>
        </p:xfrm>
        <a:graphic>
          <a:graphicData uri="http://schemas.openxmlformats.org/drawingml/2006/table">
            <a:tbl>
              <a:tblPr/>
              <a:tblGrid>
                <a:gridCol w="837597">
                  <a:extLst>
                    <a:ext uri="{9D8B030D-6E8A-4147-A177-3AD203B41FA5}">
                      <a16:colId xmlns:a16="http://schemas.microsoft.com/office/drawing/2014/main" val="2443901380"/>
                    </a:ext>
                  </a:extLst>
                </a:gridCol>
                <a:gridCol w="1331779">
                  <a:extLst>
                    <a:ext uri="{9D8B030D-6E8A-4147-A177-3AD203B41FA5}">
                      <a16:colId xmlns:a16="http://schemas.microsoft.com/office/drawing/2014/main" val="3149054198"/>
                    </a:ext>
                  </a:extLst>
                </a:gridCol>
                <a:gridCol w="686829">
                  <a:extLst>
                    <a:ext uri="{9D8B030D-6E8A-4147-A177-3AD203B41FA5}">
                      <a16:colId xmlns:a16="http://schemas.microsoft.com/office/drawing/2014/main" val="4022408675"/>
                    </a:ext>
                  </a:extLst>
                </a:gridCol>
                <a:gridCol w="1256395">
                  <a:extLst>
                    <a:ext uri="{9D8B030D-6E8A-4147-A177-3AD203B41FA5}">
                      <a16:colId xmlns:a16="http://schemas.microsoft.com/office/drawing/2014/main" val="804413880"/>
                    </a:ext>
                  </a:extLst>
                </a:gridCol>
                <a:gridCol w="1993480">
                  <a:extLst>
                    <a:ext uri="{9D8B030D-6E8A-4147-A177-3AD203B41FA5}">
                      <a16:colId xmlns:a16="http://schemas.microsoft.com/office/drawing/2014/main" val="1693510585"/>
                    </a:ext>
                  </a:extLst>
                </a:gridCol>
                <a:gridCol w="686829">
                  <a:extLst>
                    <a:ext uri="{9D8B030D-6E8A-4147-A177-3AD203B41FA5}">
                      <a16:colId xmlns:a16="http://schemas.microsoft.com/office/drawing/2014/main" val="2008252381"/>
                    </a:ext>
                  </a:extLst>
                </a:gridCol>
                <a:gridCol w="837597">
                  <a:extLst>
                    <a:ext uri="{9D8B030D-6E8A-4147-A177-3AD203B41FA5}">
                      <a16:colId xmlns:a16="http://schemas.microsoft.com/office/drawing/2014/main" val="285493051"/>
                    </a:ext>
                  </a:extLst>
                </a:gridCol>
                <a:gridCol w="1331779">
                  <a:extLst>
                    <a:ext uri="{9D8B030D-6E8A-4147-A177-3AD203B41FA5}">
                      <a16:colId xmlns:a16="http://schemas.microsoft.com/office/drawing/2014/main" val="153654868"/>
                    </a:ext>
                  </a:extLst>
                </a:gridCol>
                <a:gridCol w="686829">
                  <a:extLst>
                    <a:ext uri="{9D8B030D-6E8A-4147-A177-3AD203B41FA5}">
                      <a16:colId xmlns:a16="http://schemas.microsoft.com/office/drawing/2014/main" val="1172798205"/>
                    </a:ext>
                  </a:extLst>
                </a:gridCol>
              </a:tblGrid>
              <a:tr h="6479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Vaccinationsutkörningar Extra Bil 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Vaccinationsutkörningar Extra Bil 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Vaccinationsutkörningar Extra Bil 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809197"/>
                  </a:ext>
                </a:extLst>
              </a:tr>
              <a:tr h="21128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 (vårdcentral)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tider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 (vårdcentral)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tider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 (vårdcentral)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tider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688218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Avgång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Avgång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Avgång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5841055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Britsarvet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Hedemora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Långshyttan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Mora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839726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 vc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Avesta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Koppardalen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Orsa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Orsa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005613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Tisken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Avesta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Avesta hälsan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Älvdalen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Älvdalen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540351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Norslund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10:40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Avesta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Avesta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Älvdalen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Särna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290422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Svärdsjö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Hedemora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Hedemora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152589"/>
                  </a:ext>
                </a:extLst>
              </a:tr>
              <a:tr h="37890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Borlänge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Läkarhuset Borlänge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Säter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Säter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Malung-Sälen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Sälen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117508"/>
                  </a:ext>
                </a:extLst>
              </a:tr>
              <a:tr h="37890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Borlänge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Jakobsgårdarna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Smedjebacken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Smedjebacken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Malung-Sälen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Malung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313233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Borlänge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Kvarnsveden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Vansbro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Vansbro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71763"/>
                  </a:ext>
                </a:extLst>
              </a:tr>
              <a:tr h="37890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Ludvika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Engelbrekt vc Ludvika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Ankomst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38222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Gagnef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Gagnef/Djurås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Ludvika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Ludvika/Grängesberg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830013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Leksand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Leksand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Ludvika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Sunnansjö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0982"/>
                  </a:ext>
                </a:extLst>
              </a:tr>
              <a:tr h="21128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Rättvik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Rättvik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Ankomst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692992"/>
                  </a:ext>
                </a:extLst>
              </a:tr>
              <a:tr h="20424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 Grycksbo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391365"/>
                  </a:ext>
                </a:extLst>
              </a:tr>
              <a:tr h="37890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Ankomst Falu Lasarett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719463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979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Prioritetsordning </a:t>
            </a:r>
            <a:r>
              <a:rPr lang="sv-SE" b="1" dirty="0" err="1" smtClean="0"/>
              <a:t>FoHM</a:t>
            </a:r>
            <a:endParaRPr lang="sv-SE" b="1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100149"/>
              </p:ext>
            </p:extLst>
          </p:nvPr>
        </p:nvGraphicFramePr>
        <p:xfrm>
          <a:off x="1976582" y="1514772"/>
          <a:ext cx="4729018" cy="4376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2434">
                  <a:extLst>
                    <a:ext uri="{9D8B030D-6E8A-4147-A177-3AD203B41FA5}">
                      <a16:colId xmlns:a16="http://schemas.microsoft.com/office/drawing/2014/main" val="4255381772"/>
                    </a:ext>
                  </a:extLst>
                </a:gridCol>
                <a:gridCol w="1096584">
                  <a:extLst>
                    <a:ext uri="{9D8B030D-6E8A-4147-A177-3AD203B41FA5}">
                      <a16:colId xmlns:a16="http://schemas.microsoft.com/office/drawing/2014/main" val="3806516914"/>
                    </a:ext>
                  </a:extLst>
                </a:gridCol>
              </a:tblGrid>
              <a:tr h="342023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v-SE" sz="2000" dirty="0">
                          <a:effectLst/>
                        </a:rPr>
                        <a:t>Vaccinationsgrupp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Prioritet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85008257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SÄBO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4770589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Hemsjukvård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40674196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Hemtjänst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61318590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Korttids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63237794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Personal SÄBO/Hemtjänst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30852887"/>
                  </a:ext>
                </a:extLst>
              </a:tr>
              <a:tr h="6019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Närstående till de med hemtjänst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9503874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LSS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980956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Personal sjukvård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39198498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70+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68225716"/>
                  </a:ext>
                </a:extLst>
              </a:tr>
              <a:tr h="3420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Andra riskgrupper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45207135"/>
                  </a:ext>
                </a:extLst>
              </a:tr>
              <a:tr h="346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18-69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59425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6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Planeringsunderlag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/>
              <a:t>70 år och äldre: 53 700</a:t>
            </a:r>
          </a:p>
          <a:p>
            <a:pPr lvl="0"/>
            <a:r>
              <a:rPr lang="sv-SE" dirty="0"/>
              <a:t>80 år och äldre: 18 500</a:t>
            </a:r>
          </a:p>
          <a:p>
            <a:pPr lvl="0"/>
            <a:r>
              <a:rPr lang="sv-SE" dirty="0"/>
              <a:t>90 år och äldre: 3 </a:t>
            </a:r>
            <a:r>
              <a:rPr lang="sv-SE" dirty="0" smtClean="0"/>
              <a:t>250</a:t>
            </a:r>
          </a:p>
          <a:p>
            <a:pPr lvl="0"/>
            <a:endParaRPr lang="sv-SE" dirty="0"/>
          </a:p>
          <a:p>
            <a:pPr lvl="0"/>
            <a:r>
              <a:rPr lang="sv-SE" b="1" dirty="0" smtClean="0"/>
              <a:t>SÄBO: </a:t>
            </a:r>
            <a:r>
              <a:rPr lang="sv-SE" dirty="0" smtClean="0"/>
              <a:t>3000</a:t>
            </a:r>
          </a:p>
          <a:p>
            <a:pPr lvl="0"/>
            <a:r>
              <a:rPr lang="sv-SE" b="1" dirty="0" smtClean="0"/>
              <a:t>Hemtjänst/ Korttids:</a:t>
            </a:r>
            <a:r>
              <a:rPr lang="sv-SE" dirty="0" smtClean="0"/>
              <a:t> 5</a:t>
            </a:r>
            <a:r>
              <a:rPr lang="sv-SE" dirty="0"/>
              <a:t> 200 </a:t>
            </a:r>
            <a:r>
              <a:rPr lang="sv-SE" dirty="0" smtClean="0"/>
              <a:t>personer, ett flertal återfinns i åldersgrupperna ovan</a:t>
            </a:r>
          </a:p>
          <a:p>
            <a:pPr lvl="0"/>
            <a:r>
              <a:rPr lang="sv-SE" b="1" dirty="0" smtClean="0"/>
              <a:t>Medboende: </a:t>
            </a:r>
            <a:r>
              <a:rPr lang="sv-SE" dirty="0" smtClean="0"/>
              <a:t>Beräkning pågår, </a:t>
            </a:r>
            <a:r>
              <a:rPr lang="sv-SE" u="sng" dirty="0" smtClean="0"/>
              <a:t>väntar på underlag från kommunerna</a:t>
            </a:r>
          </a:p>
          <a:p>
            <a:pPr marL="0" lvl="0" indent="0">
              <a:buNone/>
            </a:pPr>
            <a:endParaRPr lang="sv-SE" dirty="0"/>
          </a:p>
          <a:p>
            <a:pPr lvl="0"/>
            <a:r>
              <a:rPr lang="sv-SE" b="1" dirty="0"/>
              <a:t>Personal inom </a:t>
            </a:r>
            <a:r>
              <a:rPr lang="sv-SE" b="1" dirty="0" smtClean="0"/>
              <a:t>SÄBO</a:t>
            </a:r>
            <a:r>
              <a:rPr lang="sv-SE" b="1" dirty="0"/>
              <a:t>/</a:t>
            </a:r>
            <a:r>
              <a:rPr lang="sv-SE" b="1" dirty="0" smtClean="0"/>
              <a:t> Hemtjänst</a:t>
            </a:r>
            <a:r>
              <a:rPr lang="sv-SE" b="1" dirty="0"/>
              <a:t>: </a:t>
            </a:r>
            <a:r>
              <a:rPr lang="sv-SE" dirty="0" smtClean="0"/>
              <a:t>Skattning, </a:t>
            </a:r>
            <a:r>
              <a:rPr lang="sv-SE" dirty="0"/>
              <a:t>drygt 11 </a:t>
            </a:r>
            <a:r>
              <a:rPr lang="sv-SE" dirty="0" smtClean="0"/>
              <a:t>700, saknar då underlag från 4 kommuner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911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Nytt estimat </a:t>
            </a:r>
            <a:r>
              <a:rPr lang="sv-SE" dirty="0" smtClean="0"/>
              <a:t>4/1</a:t>
            </a:r>
            <a:endParaRPr lang="sv-SE" b="1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05C11-AE40-4DD3-B577-1575C80BAAED}" type="datetime1">
              <a:rPr lang="sv-SE" smtClean="0"/>
              <a:t>2021-01-04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  <p:graphicFrame>
        <p:nvGraphicFramePr>
          <p:cNvPr id="7" name="Tabell 6"/>
          <p:cNvGraphicFramePr>
            <a:graphicFrameLocks noGrp="1"/>
          </p:cNvGraphicFramePr>
          <p:nvPr>
            <p:extLst/>
          </p:nvPr>
        </p:nvGraphicFramePr>
        <p:xfrm>
          <a:off x="634190" y="1874979"/>
          <a:ext cx="9753601" cy="4221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0077">
                  <a:extLst>
                    <a:ext uri="{9D8B030D-6E8A-4147-A177-3AD203B41FA5}">
                      <a16:colId xmlns:a16="http://schemas.microsoft.com/office/drawing/2014/main" val="1461565142"/>
                    </a:ext>
                  </a:extLst>
                </a:gridCol>
                <a:gridCol w="1108364">
                  <a:extLst>
                    <a:ext uri="{9D8B030D-6E8A-4147-A177-3AD203B41FA5}">
                      <a16:colId xmlns:a16="http://schemas.microsoft.com/office/drawing/2014/main" val="1287802570"/>
                    </a:ext>
                  </a:extLst>
                </a:gridCol>
                <a:gridCol w="1318371">
                  <a:extLst>
                    <a:ext uri="{9D8B030D-6E8A-4147-A177-3AD203B41FA5}">
                      <a16:colId xmlns:a16="http://schemas.microsoft.com/office/drawing/2014/main" val="2625595940"/>
                    </a:ext>
                  </a:extLst>
                </a:gridCol>
                <a:gridCol w="1120030">
                  <a:extLst>
                    <a:ext uri="{9D8B030D-6E8A-4147-A177-3AD203B41FA5}">
                      <a16:colId xmlns:a16="http://schemas.microsoft.com/office/drawing/2014/main" val="1343490597"/>
                    </a:ext>
                  </a:extLst>
                </a:gridCol>
                <a:gridCol w="1120030">
                  <a:extLst>
                    <a:ext uri="{9D8B030D-6E8A-4147-A177-3AD203B41FA5}">
                      <a16:colId xmlns:a16="http://schemas.microsoft.com/office/drawing/2014/main" val="3062524256"/>
                    </a:ext>
                  </a:extLst>
                </a:gridCol>
                <a:gridCol w="1120030">
                  <a:extLst>
                    <a:ext uri="{9D8B030D-6E8A-4147-A177-3AD203B41FA5}">
                      <a16:colId xmlns:a16="http://schemas.microsoft.com/office/drawing/2014/main" val="4055254816"/>
                    </a:ext>
                  </a:extLst>
                </a:gridCol>
                <a:gridCol w="1166699">
                  <a:extLst>
                    <a:ext uri="{9D8B030D-6E8A-4147-A177-3AD203B41FA5}">
                      <a16:colId xmlns:a16="http://schemas.microsoft.com/office/drawing/2014/main" val="2602872306"/>
                    </a:ext>
                  </a:extLst>
                </a:gridCol>
              </a:tblGrid>
              <a:tr h="7572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Antal doser leverans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59540809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Vaccin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jan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feb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mar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apr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maj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jun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15262821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Astra Zeneca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85900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59500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68000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34000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51000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25677693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Johnson &amp; Johnson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15583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15583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15583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88713982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Pfizer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7800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11700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19500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19000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19000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19000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23056439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Moderna 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2900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2900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2832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9918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9918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17000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93397908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Curevac 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68000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13600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13600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82454656"/>
                  </a:ext>
                </a:extLst>
              </a:tr>
              <a:tr h="4302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Sanofi/GSK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41691211"/>
                  </a:ext>
                </a:extLst>
              </a:tr>
              <a:tr h="451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Summa: 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10 700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i="1" dirty="0" smtClean="0">
                          <a:effectLst/>
                        </a:rPr>
                        <a:t>104 400</a:t>
                      </a:r>
                      <a:endParaRPr lang="sv-SE" sz="20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81 332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180 501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92 101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116 183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01528246"/>
                  </a:ext>
                </a:extLst>
              </a:tr>
            </a:tbl>
          </a:graphicData>
        </a:graphic>
      </p:graphicFrame>
      <p:graphicFrame>
        <p:nvGraphicFramePr>
          <p:cNvPr id="9" name="Tabel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253953"/>
              </p:ext>
            </p:extLst>
          </p:nvPr>
        </p:nvGraphicFramePr>
        <p:xfrm>
          <a:off x="646546" y="1894644"/>
          <a:ext cx="9741245" cy="4164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6530">
                  <a:extLst>
                    <a:ext uri="{9D8B030D-6E8A-4147-A177-3AD203B41FA5}">
                      <a16:colId xmlns:a16="http://schemas.microsoft.com/office/drawing/2014/main" val="1461565142"/>
                    </a:ext>
                  </a:extLst>
                </a:gridCol>
                <a:gridCol w="1106960">
                  <a:extLst>
                    <a:ext uri="{9D8B030D-6E8A-4147-A177-3AD203B41FA5}">
                      <a16:colId xmlns:a16="http://schemas.microsoft.com/office/drawing/2014/main" val="1287802570"/>
                    </a:ext>
                  </a:extLst>
                </a:gridCol>
                <a:gridCol w="1316701">
                  <a:extLst>
                    <a:ext uri="{9D8B030D-6E8A-4147-A177-3AD203B41FA5}">
                      <a16:colId xmlns:a16="http://schemas.microsoft.com/office/drawing/2014/main" val="2625595940"/>
                    </a:ext>
                  </a:extLst>
                </a:gridCol>
                <a:gridCol w="1118611">
                  <a:extLst>
                    <a:ext uri="{9D8B030D-6E8A-4147-A177-3AD203B41FA5}">
                      <a16:colId xmlns:a16="http://schemas.microsoft.com/office/drawing/2014/main" val="1343490597"/>
                    </a:ext>
                  </a:extLst>
                </a:gridCol>
                <a:gridCol w="1118611">
                  <a:extLst>
                    <a:ext uri="{9D8B030D-6E8A-4147-A177-3AD203B41FA5}">
                      <a16:colId xmlns:a16="http://schemas.microsoft.com/office/drawing/2014/main" val="3062524256"/>
                    </a:ext>
                  </a:extLst>
                </a:gridCol>
                <a:gridCol w="1118611">
                  <a:extLst>
                    <a:ext uri="{9D8B030D-6E8A-4147-A177-3AD203B41FA5}">
                      <a16:colId xmlns:a16="http://schemas.microsoft.com/office/drawing/2014/main" val="4055254816"/>
                    </a:ext>
                  </a:extLst>
                </a:gridCol>
                <a:gridCol w="1165221">
                  <a:extLst>
                    <a:ext uri="{9D8B030D-6E8A-4147-A177-3AD203B41FA5}">
                      <a16:colId xmlns:a16="http://schemas.microsoft.com/office/drawing/2014/main" val="2602872306"/>
                    </a:ext>
                  </a:extLst>
                </a:gridCol>
              </a:tblGrid>
              <a:tr h="7471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Antal doser leverans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59540809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Vaccin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jan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feb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mar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apr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maj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jun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15262821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Astra Zeneca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85900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59500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68000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34000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51000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25677693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Johnson &amp; Johnson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15583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15583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15583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88713982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Pfizer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7800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11700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 smtClean="0">
                          <a:effectLst/>
                        </a:rPr>
                        <a:t>21495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19000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19000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19000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23056439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Moderna 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2900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2900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2832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9918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9918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17000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93397908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Curevac 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68000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13600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13600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82454656"/>
                  </a:ext>
                </a:extLst>
              </a:tr>
              <a:tr h="424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Sanofi/GSK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41691211"/>
                  </a:ext>
                </a:extLst>
              </a:tr>
              <a:tr h="4457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Summa: 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10 700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i="0" dirty="0" smtClean="0">
                          <a:effectLst/>
                        </a:rPr>
                        <a:t>104 400</a:t>
                      </a:r>
                      <a:endParaRPr lang="sv-SE" sz="20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83 827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180 501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92 101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2000" b="1" dirty="0" smtClean="0">
                          <a:effectLst/>
                        </a:rPr>
                        <a:t>116 183</a:t>
                      </a:r>
                      <a:endParaRPr lang="sv-S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01528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906974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8819</TotalTime>
  <Words>757</Words>
  <Application>Microsoft Office PowerPoint</Application>
  <PresentationFormat>Bredbild</PresentationFormat>
  <Paragraphs>465</Paragraphs>
  <Slides>15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8" baseType="lpstr">
      <vt:lpstr>Arial</vt:lpstr>
      <vt:lpstr>Calibri</vt:lpstr>
      <vt:lpstr>VCdag</vt:lpstr>
      <vt:lpstr>Vaccination Covid-19</vt:lpstr>
      <vt:lpstr>Leveransplan till SÄBO per kommun</vt:lpstr>
      <vt:lpstr>Distributionsplan av vaccin till VC</vt:lpstr>
      <vt:lpstr>Leverans under dagen den 4/1</vt:lpstr>
      <vt:lpstr>Frys vaccin</vt:lpstr>
      <vt:lpstr>Uppskattade leveranstider +- 15-30 min</vt:lpstr>
      <vt:lpstr>Prioritetsordning FoHM</vt:lpstr>
      <vt:lpstr>Planeringsunderlag</vt:lpstr>
      <vt:lpstr>Nytt estimat 4/1</vt:lpstr>
      <vt:lpstr>Vem vaccinerar vilka?</vt:lpstr>
      <vt:lpstr>Massvaccinering!?</vt:lpstr>
      <vt:lpstr>PowerPoint-presentation</vt:lpstr>
      <vt:lpstr>Vaccinationsgrupp 18+ år per kommun</vt:lpstr>
      <vt:lpstr>Vaccinationsgrupp 18+ år per VC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Borelius Charlotta /1177 Vårdguiden på telefon i Dalarna /Borlänge</cp:lastModifiedBy>
  <cp:revision>26</cp:revision>
  <dcterms:created xsi:type="dcterms:W3CDTF">2016-11-14T14:16:14Z</dcterms:created>
  <dcterms:modified xsi:type="dcterms:W3CDTF">2021-01-04T14:00:12Z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