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6"/>
  </p:sldMasterIdLst>
  <p:notesMasterIdLst>
    <p:notesMasterId r:id="rId12"/>
  </p:notesMasterIdLst>
  <p:handoutMasterIdLst>
    <p:handoutMasterId r:id="rId13"/>
  </p:handoutMasterIdLst>
  <p:sldIdLst>
    <p:sldId id="279" r:id="rId7"/>
    <p:sldId id="280" r:id="rId8"/>
    <p:sldId id="281" r:id="rId9"/>
    <p:sldId id="282" r:id="rId10"/>
    <p:sldId id="283"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79"/>
            <p14:sldId id="280"/>
            <p14:sldId id="281"/>
            <p14:sldId id="282"/>
            <p14:sldId id="28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73168" autoAdjust="0"/>
  </p:normalViewPr>
  <p:slideViewPr>
    <p:cSldViewPr snapToGrid="0">
      <p:cViewPr varScale="1">
        <p:scale>
          <a:sx n="47" d="100"/>
          <a:sy n="47" d="100"/>
        </p:scale>
        <p:origin x="1308" y="44"/>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2021-10-21</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2021-10-21</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latin typeface="Arial" panose="020B0604020202020204" pitchFamily="34" charset="0"/>
                <a:cs typeface="Arial" panose="020B0604020202020204" pitchFamily="34" charset="0"/>
              </a:rPr>
              <a:t>Sammanhangsmarkeringen,</a:t>
            </a:r>
            <a:r>
              <a:rPr lang="sv-SE" baseline="0" dirty="0" smtClean="0">
                <a:latin typeface="Arial" panose="020B0604020202020204" pitchFamily="34" charset="0"/>
                <a:cs typeface="Arial" panose="020B0604020202020204" pitchFamily="34" charset="0"/>
              </a:rPr>
              <a:t> RSS och GNV.</a:t>
            </a:r>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2941885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latin typeface="Arial"/>
              <a:cs typeface="Arial"/>
            </a:endParaRPr>
          </a:p>
        </p:txBody>
      </p:sp>
      <p:sp>
        <p:nvSpPr>
          <p:cNvPr id="4" name="Platshållare för bildnummer 3"/>
          <p:cNvSpPr>
            <a:spLocks noGrp="1"/>
          </p:cNvSpPr>
          <p:nvPr>
            <p:ph type="sldNum" sz="quarter" idx="5"/>
          </p:nvPr>
        </p:nvSpPr>
        <p:spPr/>
        <p:txBody>
          <a:bodyPr/>
          <a:lstStyle/>
          <a:p>
            <a:fld id="{0F33D500-1297-4EDE-B9F8-A261B42E5E11}" type="slidenum">
              <a:rPr lang="sv-SE" smtClean="0"/>
              <a:pPr/>
              <a:t>2</a:t>
            </a:fld>
            <a:endParaRPr lang="sv-SE" dirty="0"/>
          </a:p>
        </p:txBody>
      </p:sp>
    </p:spTree>
    <p:extLst>
      <p:ext uri="{BB962C8B-B14F-4D97-AF65-F5344CB8AC3E}">
        <p14:creationId xmlns:p14="http://schemas.microsoft.com/office/powerpoint/2010/main" val="1038280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baseline="0" dirty="0"/>
          </a:p>
        </p:txBody>
      </p:sp>
      <p:sp>
        <p:nvSpPr>
          <p:cNvPr id="4" name="Platshållare för bildnummer 3"/>
          <p:cNvSpPr>
            <a:spLocks noGrp="1"/>
          </p:cNvSpPr>
          <p:nvPr>
            <p:ph type="sldNum" sz="quarter" idx="5"/>
          </p:nvPr>
        </p:nvSpPr>
        <p:spPr/>
        <p:txBody>
          <a:bodyPr/>
          <a:lstStyle/>
          <a:p>
            <a:fld id="{0F33D500-1297-4EDE-B9F8-A261B42E5E11}" type="slidenum">
              <a:rPr lang="sv-SE" smtClean="0"/>
              <a:pPr/>
              <a:t>3</a:t>
            </a:fld>
            <a:endParaRPr lang="sv-SE" dirty="0"/>
          </a:p>
        </p:txBody>
      </p:sp>
    </p:spTree>
    <p:extLst>
      <p:ext uri="{BB962C8B-B14F-4D97-AF65-F5344CB8AC3E}">
        <p14:creationId xmlns:p14="http://schemas.microsoft.com/office/powerpoint/2010/main" val="3559115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baseline="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Platshållare för bildnummer 3"/>
          <p:cNvSpPr>
            <a:spLocks noGrp="1"/>
          </p:cNvSpPr>
          <p:nvPr>
            <p:ph type="sldNum" sz="quarter" idx="5"/>
          </p:nvPr>
        </p:nvSpPr>
        <p:spPr/>
        <p:txBody>
          <a:bodyPr/>
          <a:lstStyle/>
          <a:p>
            <a:fld id="{0F33D500-1297-4EDE-B9F8-A261B42E5E11}" type="slidenum">
              <a:rPr lang="sv-SE" smtClean="0"/>
              <a:pPr/>
              <a:t>4</a:t>
            </a:fld>
            <a:endParaRPr lang="sv-SE" dirty="0"/>
          </a:p>
        </p:txBody>
      </p:sp>
    </p:spTree>
    <p:extLst>
      <p:ext uri="{BB962C8B-B14F-4D97-AF65-F5344CB8AC3E}">
        <p14:creationId xmlns:p14="http://schemas.microsoft.com/office/powerpoint/2010/main" val="1612839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Kopplingen till RSS är således samverkan och kunskapsstyrning. Att utveckla</a:t>
            </a:r>
            <a:r>
              <a:rPr lang="sv-SE" baseline="0" dirty="0" smtClean="0"/>
              <a:t> och säkerställa e</a:t>
            </a:r>
            <a:r>
              <a:rPr lang="sv-SE" dirty="0" smtClean="0"/>
              <a:t>n kunskapsbaserad</a:t>
            </a:r>
            <a:r>
              <a:rPr lang="sv-SE" baseline="0" dirty="0" smtClean="0"/>
              <a:t> socialtjänst och hälso –och sjukvård är nyckelfaktorer för att åstadkomma förflyttningen till en god och nära vård. Kvalitet tillgänglighet, det patient och </a:t>
            </a:r>
            <a:r>
              <a:rPr lang="sv-SE" baseline="0" dirty="0" err="1" smtClean="0"/>
              <a:t>brukarcenterade</a:t>
            </a:r>
            <a:r>
              <a:rPr lang="sv-SE" baseline="0" dirty="0" smtClean="0"/>
              <a:t> perspektivet, en jämlik och jämställd vård och omsorg förutsätter kunskapsutveckling medelst kunskapsstyrning. </a:t>
            </a:r>
          </a:p>
          <a:p>
            <a:endParaRPr lang="sv-SE" baseline="0" dirty="0" smtClean="0"/>
          </a:p>
          <a:p>
            <a:r>
              <a:rPr lang="sv-SE" baseline="0" dirty="0" smtClean="0"/>
              <a:t>Systemledningen ett begrepp vi tagit från Klara </a:t>
            </a:r>
            <a:r>
              <a:rPr lang="sv-SE" baseline="0" dirty="0" err="1" smtClean="0"/>
              <a:t>Broryd</a:t>
            </a:r>
            <a:r>
              <a:rPr lang="sv-SE" baseline="0" dirty="0" smtClean="0"/>
              <a:t> Palmberg som pratar om den ledningsstruktur som ska helheten för omställningen framför sig. Utifrån ett invånarperspektiv är det en helhet som ansvarar för alla invånare inom de områden man behöver samverka och arbeta tillsammans med. Det vill säga behöver bestå av både kommuner och region med ytterst ansvarig </a:t>
            </a:r>
            <a:r>
              <a:rPr lang="sv-SE" baseline="0" dirty="0" err="1" smtClean="0"/>
              <a:t>apolitike</a:t>
            </a:r>
            <a:r>
              <a:rPr lang="sv-SE" baseline="0" dirty="0" smtClean="0"/>
              <a:t> och tjänstemän </a:t>
            </a:r>
            <a:r>
              <a:rPr lang="sv-SE" baseline="0" dirty="0" err="1" smtClean="0"/>
              <a:t>båd</a:t>
            </a:r>
            <a:r>
              <a:rPr lang="sv-SE" baseline="0" dirty="0" smtClean="0"/>
              <a:t> </a:t>
            </a:r>
            <a:r>
              <a:rPr lang="sv-SE" baseline="0" dirty="0" err="1" smtClean="0"/>
              <a:t>eför</a:t>
            </a:r>
            <a:r>
              <a:rPr lang="sv-SE" baseline="0" dirty="0" smtClean="0"/>
              <a:t> </a:t>
            </a:r>
            <a:r>
              <a:rPr lang="sv-SE" baseline="0" dirty="0" err="1" smtClean="0"/>
              <a:t>hsv</a:t>
            </a:r>
            <a:r>
              <a:rPr lang="sv-SE" baseline="0" dirty="0" smtClean="0"/>
              <a:t> och socialtjänst men också andra </a:t>
            </a:r>
            <a:r>
              <a:rPr lang="sv-SE" baseline="0" dirty="0" err="1" smtClean="0"/>
              <a:t>tjänstledningspersone</a:t>
            </a:r>
            <a:r>
              <a:rPr lang="sv-SE" baseline="0" smtClean="0"/>
              <a:t> . </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5</a:t>
            </a:fld>
            <a:endParaRPr lang="sv-SE" dirty="0"/>
          </a:p>
        </p:txBody>
      </p:sp>
    </p:spTree>
    <p:extLst>
      <p:ext uri="{BB962C8B-B14F-4D97-AF65-F5344CB8AC3E}">
        <p14:creationId xmlns:p14="http://schemas.microsoft.com/office/powerpoint/2010/main" val="2981009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smtClean="0"/>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dirty="0" smtClean="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fld id="{FC5DA319-72F1-4F70-9BE7-0CBB4F12E5D2}" type="datetime1">
              <a:rPr lang="sv-SE" smtClean="0"/>
              <a:t>2021-10-21</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A36EF070-D4A1-4BBC-95E2-C540A084EC01}" type="datetime1">
              <a:rPr lang="sv-SE" smtClean="0"/>
              <a:t>2021-10-21</a:t>
            </a:fld>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775DD86-983D-4097-A028-87EAC6BF841B}" type="datetime1">
              <a:rPr lang="sv-SE" smtClean="0"/>
              <a:t>2021-10-21</a:t>
            </a:fld>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199"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1684484-201B-44CD-9746-00FED4EFCD5B}" type="datetime1">
              <a:rPr lang="sv-SE" smtClean="0"/>
              <a:t>2021-10-21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33C59008-A271-48C6-B77D-A5EBCC61C08A}" type="datetime1">
              <a:rPr lang="sv-SE" smtClean="0"/>
              <a:t>2021-10-21</a:t>
            </a:fld>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smtClean="0"/>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0905C11-AE40-4DD3-B577-1575C80BAAED}" type="datetime1">
              <a:rPr lang="sv-SE" smtClean="0"/>
              <a:t>2021-10-21</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B4152674-6AB9-4668-8AED-4226128661A6}" type="datetime1">
              <a:rPr lang="sv-SE" smtClean="0"/>
              <a:t>2021-10-21</a:t>
            </a:fld>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6401B1E7-2B4C-4E93-9B83-9D444BAB3785}" type="datetime1">
              <a:rPr lang="sv-SE" smtClean="0"/>
              <a:t>2021-10-21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7037B5D3-587F-424B-B03D-31C4263C7226}" type="datetime1">
              <a:rPr lang="sv-SE" smtClean="0"/>
              <a:t>2021-10-21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6FF4FD-A897-495D-BDCD-BC1A3ECAF875}" type="datetime1">
              <a:rPr lang="sv-SE" smtClean="0"/>
              <a:t>2021-10-21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309218" y="900752"/>
            <a:ext cx="9372635" cy="1621602"/>
          </a:xfrm>
          <a:solidFill>
            <a:schemeClr val="bg2"/>
          </a:solidFill>
        </p:spPr>
        <p:txBody>
          <a:bodyPr>
            <a:noAutofit/>
          </a:bodyPr>
          <a:lstStyle/>
          <a:p>
            <a:r>
              <a:rPr lang="sv-SE" sz="2800" b="0" dirty="0"/>
              <a:t/>
            </a:r>
            <a:br>
              <a:rPr lang="sv-SE" sz="2800" b="0" dirty="0"/>
            </a:br>
            <a:r>
              <a:rPr lang="sv-SE" sz="2800" dirty="0" smtClean="0"/>
              <a:t>Rapport fortsättning efter färdplan god och nära vård </a:t>
            </a:r>
            <a:br>
              <a:rPr lang="sv-SE" sz="2800" dirty="0" smtClean="0"/>
            </a:br>
            <a:r>
              <a:rPr lang="sv-SE" sz="2800" dirty="0" smtClean="0"/>
              <a:t>(inom den regionala samverkans- och stödstrukturen, RSS)</a:t>
            </a:r>
            <a:endParaRPr lang="sv-SE" sz="2800" b="0" dirty="0"/>
          </a:p>
        </p:txBody>
      </p:sp>
      <p:sp>
        <p:nvSpPr>
          <p:cNvPr id="5" name="Rubrik 1"/>
          <p:cNvSpPr txBox="1">
            <a:spLocks/>
          </p:cNvSpPr>
          <p:nvPr/>
        </p:nvSpPr>
        <p:spPr>
          <a:xfrm>
            <a:off x="1537854" y="3749645"/>
            <a:ext cx="9144000" cy="149199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b="1" kern="1200">
                <a:solidFill>
                  <a:schemeClr val="tx1"/>
                </a:solidFill>
                <a:latin typeface="+mj-lt"/>
                <a:ea typeface="+mj-ea"/>
                <a:cs typeface="+mj-cs"/>
              </a:defRPr>
            </a:lvl1pPr>
          </a:lstStyle>
          <a:p>
            <a:r>
              <a:rPr lang="sv-SE" sz="2000" dirty="0" smtClean="0"/>
              <a:t>Välfärdsrådet 21 oktober 2021</a:t>
            </a:r>
          </a:p>
          <a:p>
            <a:r>
              <a:rPr lang="sv-SE" sz="2000" dirty="0" smtClean="0"/>
              <a:t>Avdelningen för hälsa och välfärd, Region Dalarna (RSS Dalarna)</a:t>
            </a:r>
          </a:p>
          <a:p>
            <a:r>
              <a:rPr lang="sv-SE" sz="2000" dirty="0" smtClean="0"/>
              <a:t>Tanja Mårtensson </a:t>
            </a:r>
          </a:p>
          <a:p>
            <a:endParaRPr lang="sv-SE" sz="2000" dirty="0"/>
          </a:p>
        </p:txBody>
      </p:sp>
    </p:spTree>
    <p:extLst>
      <p:ext uri="{BB962C8B-B14F-4D97-AF65-F5344CB8AC3E}">
        <p14:creationId xmlns:p14="http://schemas.microsoft.com/office/powerpoint/2010/main" val="39244556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a:t>Vad är RSS?</a:t>
            </a:r>
            <a:endParaRPr lang="sv-SE">
              <a:cs typeface="Arial"/>
            </a:endParaRPr>
          </a:p>
        </p:txBody>
      </p:sp>
      <p:sp>
        <p:nvSpPr>
          <p:cNvPr id="3" name="Platshållare för innehåll 2"/>
          <p:cNvSpPr>
            <a:spLocks noGrp="1"/>
          </p:cNvSpPr>
          <p:nvPr>
            <p:ph idx="1"/>
          </p:nvPr>
        </p:nvSpPr>
        <p:spPr>
          <a:xfrm>
            <a:off x="410547" y="1825625"/>
            <a:ext cx="11370906" cy="7806055"/>
          </a:xfrm>
        </p:spPr>
        <p:txBody>
          <a:bodyPr vert="horz" lIns="91440" tIns="45720" rIns="91440" bIns="45720" rtlCol="0" anchor="t">
            <a:noAutofit/>
          </a:bodyPr>
          <a:lstStyle/>
          <a:p>
            <a:pPr>
              <a:buNone/>
            </a:pPr>
            <a:r>
              <a:rPr lang="sv-SE" sz="2400" dirty="0">
                <a:ea typeface="+mn-lt"/>
                <a:cs typeface="+mn-lt"/>
              </a:rPr>
              <a:t>-RSS = regionala samverkans- och stödstrukturer </a:t>
            </a:r>
            <a:endParaRPr lang="en-US" dirty="0"/>
          </a:p>
          <a:p>
            <a:pPr>
              <a:buNone/>
            </a:pPr>
            <a:r>
              <a:rPr lang="sv-SE" sz="2400" dirty="0">
                <a:ea typeface="+mn-lt"/>
                <a:cs typeface="+mn-lt"/>
              </a:rPr>
              <a:t>-stödjer </a:t>
            </a:r>
            <a:r>
              <a:rPr lang="sv-SE" sz="2400" b="1" dirty="0">
                <a:ea typeface="+mn-lt"/>
                <a:cs typeface="+mn-lt"/>
              </a:rPr>
              <a:t>samverkan och </a:t>
            </a:r>
            <a:r>
              <a:rPr lang="sv-SE" sz="2400" b="1" dirty="0" smtClean="0">
                <a:ea typeface="+mn-lt"/>
                <a:cs typeface="+mn-lt"/>
              </a:rPr>
              <a:t>kunskapsutveckling</a:t>
            </a:r>
            <a:r>
              <a:rPr lang="sv-SE" sz="2400" dirty="0" smtClean="0">
                <a:ea typeface="+mn-lt"/>
                <a:cs typeface="+mn-lt"/>
              </a:rPr>
              <a:t> </a:t>
            </a:r>
            <a:r>
              <a:rPr lang="sv-SE" sz="2400" dirty="0">
                <a:ea typeface="+mn-lt"/>
                <a:cs typeface="+mn-lt"/>
              </a:rPr>
              <a:t>inom socialtjänst och näraliggande </a:t>
            </a:r>
            <a:r>
              <a:rPr lang="sv-SE" sz="2400" dirty="0" err="1">
                <a:ea typeface="+mn-lt"/>
                <a:cs typeface="+mn-lt"/>
              </a:rPr>
              <a:t>hälso-</a:t>
            </a:r>
            <a:r>
              <a:rPr lang="sv-SE" sz="2400" dirty="0">
                <a:ea typeface="+mn-lt"/>
                <a:cs typeface="+mn-lt"/>
              </a:rPr>
              <a:t> och sjukvård </a:t>
            </a:r>
            <a:endParaRPr lang="sv-SE" dirty="0">
              <a:ea typeface="+mn-lt"/>
              <a:cs typeface="+mn-lt"/>
            </a:endParaRPr>
          </a:p>
          <a:p>
            <a:pPr>
              <a:buNone/>
            </a:pPr>
            <a:r>
              <a:rPr lang="sv-SE" sz="2400" dirty="0">
                <a:ea typeface="+mn-lt"/>
                <a:cs typeface="+mn-lt"/>
              </a:rPr>
              <a:t>-finns i varje län </a:t>
            </a:r>
            <a:endParaRPr lang="sv-SE" sz="2400" dirty="0" smtClean="0">
              <a:ea typeface="+mn-lt"/>
              <a:cs typeface="+mn-lt"/>
            </a:endParaRPr>
          </a:p>
          <a:p>
            <a:pPr>
              <a:buFontTx/>
              <a:buChar char="-"/>
            </a:pPr>
            <a:r>
              <a:rPr lang="sv-SE" sz="2400" dirty="0">
                <a:ea typeface="+mn-lt"/>
                <a:cs typeface="+mn-lt"/>
              </a:rPr>
              <a:t>Finansieras </a:t>
            </a:r>
            <a:r>
              <a:rPr lang="sv-SE" sz="2400" dirty="0" err="1" smtClean="0">
                <a:ea typeface="+mn-lt"/>
                <a:cs typeface="+mn-lt"/>
              </a:rPr>
              <a:t>gnm</a:t>
            </a:r>
            <a:r>
              <a:rPr lang="sv-SE" sz="2400" dirty="0" smtClean="0">
                <a:ea typeface="+mn-lt"/>
                <a:cs typeface="+mn-lt"/>
              </a:rPr>
              <a:t> </a:t>
            </a:r>
            <a:r>
              <a:rPr lang="sv-SE" sz="2400" dirty="0">
                <a:ea typeface="+mn-lt"/>
                <a:cs typeface="+mn-lt"/>
              </a:rPr>
              <a:t>”långsiktigt avtal” mellan kommunerna och RD. </a:t>
            </a:r>
          </a:p>
          <a:p>
            <a:pPr>
              <a:buFontTx/>
              <a:buChar char="-"/>
            </a:pPr>
            <a:r>
              <a:rPr lang="sv-SE" sz="2400" dirty="0">
                <a:ea typeface="+mn-lt"/>
                <a:cs typeface="+mn-lt"/>
              </a:rPr>
              <a:t>RD åtar sig att driva och inhysa verksamheten</a:t>
            </a:r>
            <a:r>
              <a:rPr lang="sv-SE" dirty="0">
                <a:ea typeface="+mn-lt"/>
                <a:cs typeface="+mn-lt"/>
              </a:rPr>
              <a:t>.</a:t>
            </a:r>
            <a:endParaRPr lang="sv-SE" dirty="0"/>
          </a:p>
          <a:p>
            <a:pPr>
              <a:buNone/>
            </a:pPr>
            <a:endParaRPr lang="sv-SE" dirty="0"/>
          </a:p>
          <a:p>
            <a:pPr marL="0" indent="0">
              <a:lnSpc>
                <a:spcPct val="110000"/>
              </a:lnSpc>
              <a:buNone/>
            </a:pPr>
            <a:endParaRPr lang="sv-SE" sz="2400" dirty="0">
              <a:cs typeface="Arial"/>
            </a:endParaRPr>
          </a:p>
          <a:p>
            <a:pPr marL="0" indent="0" fontAlgn="base">
              <a:lnSpc>
                <a:spcPct val="110000"/>
              </a:lnSpc>
              <a:buNone/>
            </a:pPr>
            <a:endParaRPr lang="sv-SE" dirty="0"/>
          </a:p>
          <a:p>
            <a:pPr marL="0" indent="0" fontAlgn="base">
              <a:lnSpc>
                <a:spcPct val="110000"/>
              </a:lnSpc>
              <a:buNone/>
            </a:pPr>
            <a:endParaRPr lang="sv-SE" sz="2000" dirty="0"/>
          </a:p>
        </p:txBody>
      </p:sp>
      <p:pic>
        <p:nvPicPr>
          <p:cNvPr id="7" name="Platshållare för innehåll 8"/>
          <p:cNvPicPr>
            <a:picLocks noChangeAspect="1"/>
          </p:cNvPicPr>
          <p:nvPr/>
        </p:nvPicPr>
        <p:blipFill>
          <a:blip r:embed="rId3"/>
          <a:stretch>
            <a:fillRect/>
          </a:stretch>
        </p:blipFill>
        <p:spPr>
          <a:xfrm>
            <a:off x="8561836" y="4215379"/>
            <a:ext cx="2468114" cy="1759909"/>
          </a:xfrm>
          <a:prstGeom prst="rect">
            <a:avLst/>
          </a:prstGeom>
        </p:spPr>
      </p:pic>
    </p:spTree>
    <p:extLst>
      <p:ext uri="{BB962C8B-B14F-4D97-AF65-F5344CB8AC3E}">
        <p14:creationId xmlns:p14="http://schemas.microsoft.com/office/powerpoint/2010/main" val="386022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C1D7B-3DC0-48B0-A195-CED5C93C365B}"/>
              </a:ext>
            </a:extLst>
          </p:cNvPr>
          <p:cNvSpPr>
            <a:spLocks noGrp="1"/>
          </p:cNvSpPr>
          <p:nvPr>
            <p:ph type="title"/>
          </p:nvPr>
        </p:nvSpPr>
        <p:spPr/>
        <p:txBody>
          <a:bodyPr/>
          <a:lstStyle/>
          <a:p>
            <a:r>
              <a:rPr lang="en-US" dirty="0" err="1">
                <a:cs typeface="Arial"/>
              </a:rPr>
              <a:t>Vad</a:t>
            </a:r>
            <a:r>
              <a:rPr lang="en-US" dirty="0">
                <a:cs typeface="Arial"/>
              </a:rPr>
              <a:t> </a:t>
            </a:r>
            <a:r>
              <a:rPr lang="en-US" dirty="0" err="1">
                <a:cs typeface="Arial"/>
              </a:rPr>
              <a:t>gör</a:t>
            </a:r>
            <a:r>
              <a:rPr lang="en-US" dirty="0">
                <a:cs typeface="Arial"/>
              </a:rPr>
              <a:t> RSS Dalarna?</a:t>
            </a:r>
            <a:endParaRPr lang="en-US" dirty="0"/>
          </a:p>
        </p:txBody>
      </p:sp>
      <p:sp>
        <p:nvSpPr>
          <p:cNvPr id="3" name="Content Placeholder 2">
            <a:extLst>
              <a:ext uri="{FF2B5EF4-FFF2-40B4-BE49-F238E27FC236}">
                <a16:creationId xmlns:a16="http://schemas.microsoft.com/office/drawing/2014/main" id="{C6C2C48C-722B-429C-BC58-C7F3BCE871A3}"/>
              </a:ext>
            </a:extLst>
          </p:cNvPr>
          <p:cNvSpPr>
            <a:spLocks noGrp="1"/>
          </p:cNvSpPr>
          <p:nvPr>
            <p:ph idx="1"/>
          </p:nvPr>
        </p:nvSpPr>
        <p:spPr>
          <a:xfrm>
            <a:off x="410548" y="1822450"/>
            <a:ext cx="11370906" cy="4351337"/>
          </a:xfrm>
        </p:spPr>
        <p:txBody>
          <a:bodyPr vert="horz" lIns="91440" tIns="45720" rIns="91440" bIns="45720" rtlCol="0" anchor="t">
            <a:normAutofit/>
          </a:bodyPr>
          <a:lstStyle/>
          <a:p>
            <a:pPr marL="0" indent="0">
              <a:buNone/>
            </a:pPr>
            <a:r>
              <a:rPr lang="sv-SE" dirty="0" smtClean="0">
                <a:ea typeface="+mn-lt"/>
                <a:cs typeface="+mn-lt"/>
              </a:rPr>
              <a:t>RSS stödjer kommuner och regioner att: </a:t>
            </a:r>
            <a:endParaRPr lang="sv-SE" dirty="0" smtClean="0">
              <a:cs typeface="Arial"/>
            </a:endParaRPr>
          </a:p>
          <a:p>
            <a:pPr marL="0" indent="0">
              <a:buNone/>
            </a:pPr>
            <a:r>
              <a:rPr lang="sv-SE" dirty="0" smtClean="0">
                <a:ea typeface="+mn-lt"/>
                <a:cs typeface="+mn-lt"/>
              </a:rPr>
              <a:t>- </a:t>
            </a:r>
            <a:r>
              <a:rPr lang="sv-SE" b="1" dirty="0" smtClean="0">
                <a:ea typeface="+mn-lt"/>
                <a:cs typeface="+mn-lt"/>
              </a:rPr>
              <a:t>samverka</a:t>
            </a:r>
            <a:r>
              <a:rPr lang="sv-SE" dirty="0" smtClean="0">
                <a:ea typeface="+mn-lt"/>
                <a:cs typeface="+mn-lt"/>
              </a:rPr>
              <a:t> regionalt</a:t>
            </a:r>
            <a:endParaRPr lang="sv-SE" dirty="0" smtClean="0">
              <a:cs typeface="Arial"/>
            </a:endParaRPr>
          </a:p>
          <a:p>
            <a:pPr marL="0" indent="0">
              <a:buNone/>
            </a:pPr>
            <a:r>
              <a:rPr lang="sv-SE" dirty="0" smtClean="0">
                <a:ea typeface="+mn-lt"/>
                <a:cs typeface="+mn-lt"/>
              </a:rPr>
              <a:t>- </a:t>
            </a:r>
            <a:r>
              <a:rPr lang="sv-SE" b="1" dirty="0" smtClean="0">
                <a:ea typeface="+mn-lt"/>
                <a:cs typeface="+mn-lt"/>
              </a:rPr>
              <a:t>utveckla</a:t>
            </a:r>
            <a:r>
              <a:rPr lang="sv-SE" dirty="0" smtClean="0">
                <a:ea typeface="+mn-lt"/>
                <a:cs typeface="+mn-lt"/>
              </a:rPr>
              <a:t> kunskap och evidensbaserad praktik</a:t>
            </a:r>
            <a:endParaRPr lang="sv-SE" dirty="0" smtClean="0">
              <a:cs typeface="Arial"/>
            </a:endParaRPr>
          </a:p>
          <a:p>
            <a:pPr marL="548640" indent="0">
              <a:buNone/>
            </a:pPr>
            <a:r>
              <a:rPr lang="sv-SE" sz="2000" dirty="0" smtClean="0">
                <a:ea typeface="+mn-lt"/>
                <a:cs typeface="+mn-lt"/>
              </a:rPr>
              <a:t>- identifiera kunskapsbehov</a:t>
            </a:r>
            <a:endParaRPr lang="sv-SE" sz="2000" dirty="0" smtClean="0">
              <a:cs typeface="Arial"/>
            </a:endParaRPr>
          </a:p>
          <a:p>
            <a:pPr marL="548640" indent="0">
              <a:buNone/>
            </a:pPr>
            <a:r>
              <a:rPr lang="sv-SE" sz="2000" dirty="0" smtClean="0">
                <a:ea typeface="+mn-lt"/>
                <a:cs typeface="+mn-lt"/>
              </a:rPr>
              <a:t>- samla/sprida bästa tillgängliga kunskap, beprövad erfarenhet</a:t>
            </a:r>
            <a:endParaRPr lang="sv-SE" sz="2000" dirty="0" smtClean="0">
              <a:cs typeface="Arial"/>
            </a:endParaRPr>
          </a:p>
          <a:p>
            <a:pPr marL="548640" indent="0">
              <a:buNone/>
            </a:pPr>
            <a:r>
              <a:rPr lang="sv-SE" sz="2000" dirty="0" smtClean="0">
                <a:ea typeface="+mn-lt"/>
                <a:cs typeface="+mn-lt"/>
              </a:rPr>
              <a:t>- stödja systematisk uppföljning och analys</a:t>
            </a:r>
            <a:endParaRPr lang="sv-SE" sz="2000" dirty="0" smtClean="0">
              <a:cs typeface="Arial"/>
            </a:endParaRPr>
          </a:p>
          <a:p>
            <a:pPr marL="548640" indent="0">
              <a:buNone/>
            </a:pPr>
            <a:r>
              <a:rPr lang="sv-SE" sz="2000" dirty="0" smtClean="0">
                <a:ea typeface="+mn-lt"/>
                <a:cs typeface="+mn-lt"/>
              </a:rPr>
              <a:t>- stödja systematiskt förbättring och implementering</a:t>
            </a:r>
            <a:endParaRPr lang="sv-SE" sz="2000" dirty="0" smtClean="0">
              <a:cs typeface="Arial"/>
            </a:endParaRPr>
          </a:p>
          <a:p>
            <a:pPr marL="548640" indent="0">
              <a:buNone/>
            </a:pPr>
            <a:r>
              <a:rPr lang="sv-SE" sz="2000" dirty="0" smtClean="0">
                <a:ea typeface="+mn-lt"/>
                <a:cs typeface="+mn-lt"/>
              </a:rPr>
              <a:t>- stödja kompetensutveckling</a:t>
            </a:r>
            <a:endParaRPr lang="sv-SE" sz="2000" dirty="0" smtClean="0">
              <a:cs typeface="Arial"/>
            </a:endParaRPr>
          </a:p>
          <a:p>
            <a:pPr marL="548640" indent="0">
              <a:buNone/>
            </a:pPr>
            <a:r>
              <a:rPr lang="sv-SE" sz="2000" dirty="0" smtClean="0">
                <a:ea typeface="+mn-lt"/>
                <a:cs typeface="+mn-lt"/>
              </a:rPr>
              <a:t>- verka för brukarinflytande och delaktighet</a:t>
            </a:r>
            <a:endParaRPr lang="sv-SE" sz="2000" dirty="0" smtClean="0">
              <a:cs typeface="Arial"/>
            </a:endParaRPr>
          </a:p>
          <a:p>
            <a:endParaRPr lang="en-US" dirty="0">
              <a:cs typeface="Arial"/>
            </a:endParaRPr>
          </a:p>
        </p:txBody>
      </p:sp>
      <p:pic>
        <p:nvPicPr>
          <p:cNvPr id="4" name="Bildobjekt 3"/>
          <p:cNvPicPr>
            <a:picLocks noChangeAspect="1"/>
          </p:cNvPicPr>
          <p:nvPr/>
        </p:nvPicPr>
        <p:blipFill>
          <a:blip r:embed="rId3"/>
          <a:stretch>
            <a:fillRect/>
          </a:stretch>
        </p:blipFill>
        <p:spPr>
          <a:xfrm>
            <a:off x="6096001" y="2797193"/>
            <a:ext cx="5780047" cy="3251277"/>
          </a:xfrm>
          <a:prstGeom prst="rect">
            <a:avLst/>
          </a:prstGeom>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40758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17678" y="479939"/>
            <a:ext cx="11219001" cy="1210581"/>
          </a:xfrm>
        </p:spPr>
        <p:style>
          <a:lnRef idx="2">
            <a:schemeClr val="accent1"/>
          </a:lnRef>
          <a:fillRef idx="1">
            <a:schemeClr val="lt1"/>
          </a:fillRef>
          <a:effectRef idx="0">
            <a:schemeClr val="accent1"/>
          </a:effectRef>
          <a:fontRef idx="minor">
            <a:schemeClr val="dk1"/>
          </a:fontRef>
        </p:style>
        <p:txBody>
          <a:bodyPr/>
          <a:lstStyle/>
          <a:p>
            <a:r>
              <a:rPr lang="sv-SE" dirty="0" smtClean="0"/>
              <a:t>RSS Dalarnas struktur</a:t>
            </a:r>
            <a:endParaRPr lang="sv-SE" dirty="0"/>
          </a:p>
        </p:txBody>
      </p:sp>
      <p:sp>
        <p:nvSpPr>
          <p:cNvPr id="8" name="Rektangel: rundade hörn 9">
            <a:extLst>
              <a:ext uri="{FF2B5EF4-FFF2-40B4-BE49-F238E27FC236}">
                <a16:creationId xmlns:a16="http://schemas.microsoft.com/office/drawing/2014/main" id="{4DD092B4-EDEE-4DB2-B1BD-8D7A138B4213}"/>
              </a:ext>
            </a:extLst>
          </p:cNvPr>
          <p:cNvSpPr/>
          <p:nvPr/>
        </p:nvSpPr>
        <p:spPr>
          <a:xfrm>
            <a:off x="4099896" y="2138136"/>
            <a:ext cx="3536428" cy="137987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sv-SE" b="1" dirty="0"/>
              <a:t>Länsnätverket för förvaltningschefer (LCHNV) region och </a:t>
            </a:r>
            <a:r>
              <a:rPr lang="sv-SE" b="1" dirty="0" smtClean="0"/>
              <a:t>kommun</a:t>
            </a:r>
          </a:p>
          <a:p>
            <a:pPr algn="ctr"/>
            <a:r>
              <a:rPr lang="sv-SE" b="1" dirty="0" smtClean="0"/>
              <a:t>(tjänsteledning socialtjänst och hälso- och sjukvård)</a:t>
            </a:r>
            <a:endParaRPr lang="sv-SE" b="1" dirty="0"/>
          </a:p>
        </p:txBody>
      </p:sp>
      <p:sp>
        <p:nvSpPr>
          <p:cNvPr id="10" name="Rektangel: rundade hörn 10">
            <a:extLst>
              <a:ext uri="{FF2B5EF4-FFF2-40B4-BE49-F238E27FC236}">
                <a16:creationId xmlns:a16="http://schemas.microsoft.com/office/drawing/2014/main" id="{1008B2CA-C630-445E-8D49-93CBB278EC71}"/>
              </a:ext>
            </a:extLst>
          </p:cNvPr>
          <p:cNvSpPr/>
          <p:nvPr/>
        </p:nvSpPr>
        <p:spPr>
          <a:xfrm>
            <a:off x="4099896" y="3583796"/>
            <a:ext cx="3672408" cy="673231"/>
          </a:xfrm>
          <a:prstGeom prst="roundRect">
            <a:avLst/>
          </a:prstGeom>
          <a:ln w="2857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sv-SE" dirty="0"/>
              <a:t>Styrgrupp LCHNV</a:t>
            </a:r>
          </a:p>
        </p:txBody>
      </p:sp>
      <p:sp>
        <p:nvSpPr>
          <p:cNvPr id="14" name="Rektangel: rundade hörn 9">
            <a:extLst>
              <a:ext uri="{FF2B5EF4-FFF2-40B4-BE49-F238E27FC236}">
                <a16:creationId xmlns:a16="http://schemas.microsoft.com/office/drawing/2014/main" id="{CE6B6952-F632-4926-AA3B-0ACA2FC03ADA}"/>
              </a:ext>
            </a:extLst>
          </p:cNvPr>
          <p:cNvSpPr/>
          <p:nvPr/>
        </p:nvSpPr>
        <p:spPr>
          <a:xfrm>
            <a:off x="7888901" y="2125693"/>
            <a:ext cx="3407119" cy="1351865"/>
          </a:xfrm>
          <a:prstGeom prst="roundRect">
            <a:avLst>
              <a:gd name="adj" fmla="val 13376"/>
            </a:avLst>
          </a:prstGeom>
          <a:solidFill>
            <a:schemeClr val="tx2">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sv-SE" b="1" dirty="0"/>
              <a:t>Socialchefsnätverket (SCHNV)</a:t>
            </a:r>
          </a:p>
          <a:p>
            <a:pPr algn="ctr"/>
            <a:r>
              <a:rPr lang="sv-SE" b="1" dirty="0" smtClean="0"/>
              <a:t>(tjänsteledning socialtjänst)</a:t>
            </a:r>
            <a:endParaRPr lang="sv-SE" b="1" dirty="0"/>
          </a:p>
        </p:txBody>
      </p:sp>
      <p:sp>
        <p:nvSpPr>
          <p:cNvPr id="16" name="Rektangel: rundade hörn 9">
            <a:extLst>
              <a:ext uri="{FF2B5EF4-FFF2-40B4-BE49-F238E27FC236}">
                <a16:creationId xmlns:a16="http://schemas.microsoft.com/office/drawing/2014/main" id="{207E4EF6-47D1-4DC3-9D1E-CAB8B40DD341}"/>
              </a:ext>
            </a:extLst>
          </p:cNvPr>
          <p:cNvSpPr/>
          <p:nvPr/>
        </p:nvSpPr>
        <p:spPr>
          <a:xfrm>
            <a:off x="394763" y="2205839"/>
            <a:ext cx="3496659" cy="1295787"/>
          </a:xfrm>
          <a:prstGeom prst="roundRect">
            <a:avLst/>
          </a:prstGeo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sv-SE" b="1" dirty="0" smtClean="0"/>
              <a:t>Välfärdsrådet Politiskt</a:t>
            </a:r>
            <a:endParaRPr lang="sv-SE" b="1" dirty="0"/>
          </a:p>
          <a:p>
            <a:pPr algn="ctr"/>
            <a:r>
              <a:rPr lang="sv-SE" b="1" dirty="0" smtClean="0"/>
              <a:t>samverkansorgan </a:t>
            </a:r>
          </a:p>
          <a:p>
            <a:pPr algn="ctr"/>
            <a:r>
              <a:rPr lang="sv-SE" b="1" dirty="0" smtClean="0"/>
              <a:t>(ordf. socialnämnder</a:t>
            </a:r>
            <a:r>
              <a:rPr lang="sv-SE" b="1" dirty="0"/>
              <a:t>+ presidiet </a:t>
            </a:r>
            <a:r>
              <a:rPr lang="sv-SE" b="1" dirty="0" smtClean="0"/>
              <a:t>HSN)</a:t>
            </a:r>
            <a:endParaRPr lang="sv-SE" b="1" dirty="0"/>
          </a:p>
        </p:txBody>
      </p:sp>
      <p:sp>
        <p:nvSpPr>
          <p:cNvPr id="11" name="Rektangel med rundade hörn 10"/>
          <p:cNvSpPr/>
          <p:nvPr/>
        </p:nvSpPr>
        <p:spPr>
          <a:xfrm>
            <a:off x="3311595" y="4310523"/>
            <a:ext cx="5249010" cy="86082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solidFill>
                  <a:schemeClr val="tx1"/>
                </a:solidFill>
              </a:rPr>
              <a:t>Sex lokala programområden (LPO) </a:t>
            </a:r>
            <a:r>
              <a:rPr lang="sv-SE" dirty="0">
                <a:solidFill>
                  <a:schemeClr val="tx1"/>
                </a:solidFill>
              </a:rPr>
              <a:t>med </a:t>
            </a:r>
            <a:r>
              <a:rPr lang="sv-SE" dirty="0" smtClean="0">
                <a:solidFill>
                  <a:schemeClr val="tx1"/>
                </a:solidFill>
              </a:rPr>
              <a:t>region-och kommunrepresentanter. ”Operativa” styrgrupper för olika uppdrag.</a:t>
            </a:r>
            <a:endParaRPr lang="sv-SE" dirty="0">
              <a:solidFill>
                <a:schemeClr val="tx1"/>
              </a:solidFill>
            </a:endParaRPr>
          </a:p>
        </p:txBody>
      </p:sp>
      <p:sp>
        <p:nvSpPr>
          <p:cNvPr id="12" name="Högerpil 11"/>
          <p:cNvSpPr/>
          <p:nvPr/>
        </p:nvSpPr>
        <p:spPr>
          <a:xfrm rot="10800000">
            <a:off x="8653474" y="467309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Likbent triangel 12"/>
          <p:cNvSpPr/>
          <p:nvPr/>
        </p:nvSpPr>
        <p:spPr>
          <a:xfrm>
            <a:off x="8855762" y="3583795"/>
            <a:ext cx="3208860" cy="256650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smtClean="0">
                <a:solidFill>
                  <a:schemeClr val="tx1"/>
                </a:solidFill>
              </a:rPr>
              <a:t>En samordnad kunskapsstyrning genom </a:t>
            </a:r>
            <a:r>
              <a:rPr lang="sv-SE" sz="1200" b="1" dirty="0" err="1" smtClean="0">
                <a:solidFill>
                  <a:schemeClr val="tx1"/>
                </a:solidFill>
              </a:rPr>
              <a:t>LPOerna</a:t>
            </a:r>
            <a:r>
              <a:rPr lang="sv-SE" sz="1200" b="1" dirty="0" smtClean="0">
                <a:solidFill>
                  <a:schemeClr val="tx1"/>
                </a:solidFill>
              </a:rPr>
              <a:t> </a:t>
            </a:r>
            <a:r>
              <a:rPr lang="sv-SE" sz="1200" b="1" dirty="0" err="1" smtClean="0">
                <a:solidFill>
                  <a:schemeClr val="tx1"/>
                </a:solidFill>
              </a:rPr>
              <a:t>LPOer</a:t>
            </a:r>
            <a:r>
              <a:rPr lang="sv-SE" sz="1200" b="1" dirty="0" smtClean="0">
                <a:solidFill>
                  <a:schemeClr val="tx1"/>
                </a:solidFill>
              </a:rPr>
              <a:t> får uppdrag via </a:t>
            </a:r>
            <a:r>
              <a:rPr lang="sv-SE" sz="1200" b="1" dirty="0" err="1" smtClean="0">
                <a:solidFill>
                  <a:schemeClr val="tx1"/>
                </a:solidFill>
              </a:rPr>
              <a:t>ks</a:t>
            </a:r>
            <a:r>
              <a:rPr lang="sv-SE" sz="1200" b="1" dirty="0" smtClean="0">
                <a:solidFill>
                  <a:schemeClr val="tx1"/>
                </a:solidFill>
              </a:rPr>
              <a:t>-organisationen och RSS. LPO-samordnare finns som stöd</a:t>
            </a:r>
            <a:endParaRPr lang="sv-SE" sz="1200" b="1" dirty="0">
              <a:solidFill>
                <a:schemeClr val="tx1"/>
              </a:solidFill>
            </a:endParaRPr>
          </a:p>
        </p:txBody>
      </p:sp>
      <p:sp>
        <p:nvSpPr>
          <p:cNvPr id="4" name="Ellips 3"/>
          <p:cNvSpPr/>
          <p:nvPr/>
        </p:nvSpPr>
        <p:spPr>
          <a:xfrm>
            <a:off x="3636813" y="5374611"/>
            <a:ext cx="1720700" cy="117850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sv-SE" dirty="0" smtClean="0"/>
              <a:t>LAG (via regionens </a:t>
            </a:r>
            <a:r>
              <a:rPr lang="sv-SE" dirty="0" err="1" smtClean="0"/>
              <a:t>ks</a:t>
            </a:r>
            <a:r>
              <a:rPr lang="sv-SE" dirty="0" smtClean="0"/>
              <a:t>-system)</a:t>
            </a:r>
            <a:endParaRPr lang="sv-SE" dirty="0"/>
          </a:p>
        </p:txBody>
      </p:sp>
      <p:sp>
        <p:nvSpPr>
          <p:cNvPr id="5" name="Rektangel med rundade hörn 4"/>
          <p:cNvSpPr/>
          <p:nvPr/>
        </p:nvSpPr>
        <p:spPr>
          <a:xfrm>
            <a:off x="6440970" y="5429001"/>
            <a:ext cx="1700224" cy="1036681"/>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v-SE" dirty="0" smtClean="0"/>
              <a:t>Arbetsgrupp (via RSS)</a:t>
            </a:r>
            <a:endParaRPr lang="sv-SE" dirty="0"/>
          </a:p>
        </p:txBody>
      </p:sp>
      <p:sp>
        <p:nvSpPr>
          <p:cNvPr id="6" name="textruta 5"/>
          <p:cNvSpPr txBox="1"/>
          <p:nvPr/>
        </p:nvSpPr>
        <p:spPr>
          <a:xfrm>
            <a:off x="136923" y="4310524"/>
            <a:ext cx="3081803" cy="1754326"/>
          </a:xfrm>
          <a:prstGeom prst="rect">
            <a:avLst/>
          </a:prstGeom>
          <a:noFill/>
          <a:ln w="6350">
            <a:solidFill>
              <a:schemeClr val="tx1"/>
            </a:solidFill>
          </a:ln>
        </p:spPr>
        <p:txBody>
          <a:bodyPr wrap="square" rtlCol="0">
            <a:spAutoFit/>
          </a:bodyPr>
          <a:lstStyle/>
          <a:p>
            <a:r>
              <a:rPr lang="sv-SE" b="1" dirty="0" smtClean="0"/>
              <a:t>RSS medarbetare (utvecklingsledare) processleder olika arbetsgrupper. Regionens (vårdförlopps)samordnare leder olika </a:t>
            </a:r>
            <a:r>
              <a:rPr lang="sv-SE" b="1" dirty="0" err="1" smtClean="0"/>
              <a:t>LAGar</a:t>
            </a:r>
            <a:endParaRPr lang="sv-SE" b="1" dirty="0"/>
          </a:p>
        </p:txBody>
      </p:sp>
      <p:sp>
        <p:nvSpPr>
          <p:cNvPr id="7" name="Nedåtpil 6"/>
          <p:cNvSpPr/>
          <p:nvPr/>
        </p:nvSpPr>
        <p:spPr>
          <a:xfrm>
            <a:off x="5618773" y="5325339"/>
            <a:ext cx="387851" cy="8249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8" name="Rak pilkoppling 17"/>
          <p:cNvCxnSpPr/>
          <p:nvPr/>
        </p:nvCxnSpPr>
        <p:spPr>
          <a:xfrm>
            <a:off x="2877848" y="5730240"/>
            <a:ext cx="758965" cy="304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792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sv-SE" dirty="0" smtClean="0"/>
              <a:t>God och nära vård- samverkan -fortsättning</a:t>
            </a:r>
            <a:endParaRPr lang="sv-SE" dirty="0"/>
          </a:p>
        </p:txBody>
      </p:sp>
      <p:sp>
        <p:nvSpPr>
          <p:cNvPr id="3" name="Platshållare för innehåll 2"/>
          <p:cNvSpPr>
            <a:spLocks noGrp="1"/>
          </p:cNvSpPr>
          <p:nvPr>
            <p:ph idx="1"/>
          </p:nvPr>
        </p:nvSpPr>
        <p:spPr/>
        <p:txBody>
          <a:bodyPr>
            <a:normAutofit fontScale="92500" lnSpcReduction="10000"/>
          </a:bodyPr>
          <a:lstStyle/>
          <a:p>
            <a:r>
              <a:rPr lang="sv-SE" b="1" dirty="0" smtClean="0"/>
              <a:t>Färdplan </a:t>
            </a:r>
            <a:r>
              <a:rPr lang="sv-SE" dirty="0" smtClean="0"/>
              <a:t>slutförande. 25 oktober strategidag viktiga delar kvar: Uppföljning, implementering och systemledning.</a:t>
            </a:r>
          </a:p>
          <a:p>
            <a:r>
              <a:rPr lang="sv-SE" dirty="0" smtClean="0"/>
              <a:t>LCHNV godkänner 17 dec 2021, </a:t>
            </a:r>
            <a:r>
              <a:rPr lang="sv-SE" b="1" dirty="0" smtClean="0"/>
              <a:t>VFR 15 feb </a:t>
            </a:r>
            <a:r>
              <a:rPr lang="sv-SE" b="1" i="1" dirty="0" smtClean="0"/>
              <a:t>Beslut om rekommendation</a:t>
            </a:r>
            <a:r>
              <a:rPr lang="sv-SE" b="1" dirty="0" smtClean="0"/>
              <a:t>	</a:t>
            </a:r>
          </a:p>
          <a:p>
            <a:pPr marL="0" indent="0">
              <a:buNone/>
            </a:pPr>
            <a:r>
              <a:rPr lang="sv-SE" dirty="0" smtClean="0"/>
              <a:t>- Nivå för beslut och underskrifter – varje part ta ställning till nu</a:t>
            </a:r>
          </a:p>
          <a:p>
            <a:r>
              <a:rPr lang="sv-SE" b="1" dirty="0"/>
              <a:t>Implementering uppföljning m.m. </a:t>
            </a:r>
            <a:r>
              <a:rPr lang="sv-SE" b="1" dirty="0" smtClean="0"/>
              <a:t>av färdplan: </a:t>
            </a:r>
            <a:endParaRPr lang="sv-SE" b="1" dirty="0"/>
          </a:p>
          <a:p>
            <a:pPr marL="0" indent="0">
              <a:buNone/>
            </a:pPr>
            <a:r>
              <a:rPr lang="sv-SE" dirty="0" smtClean="0"/>
              <a:t>- Projektledare GNV för Dalarnas kommuner anställs på RSS.</a:t>
            </a:r>
          </a:p>
          <a:p>
            <a:pPr marL="0" indent="0">
              <a:buNone/>
            </a:pPr>
            <a:r>
              <a:rPr lang="sv-SE" dirty="0" smtClean="0"/>
              <a:t>- Gemensam </a:t>
            </a:r>
            <a:r>
              <a:rPr lang="sv-SE" dirty="0" err="1" smtClean="0"/>
              <a:t>kommunikationsstrateg</a:t>
            </a:r>
            <a:r>
              <a:rPr lang="sv-SE" dirty="0" smtClean="0"/>
              <a:t> GNV anställs</a:t>
            </a:r>
          </a:p>
          <a:p>
            <a:pPr marL="0" indent="0">
              <a:buNone/>
            </a:pPr>
            <a:r>
              <a:rPr lang="sv-SE" dirty="0" smtClean="0"/>
              <a:t>- Tätt samarbete RSS och </a:t>
            </a:r>
            <a:r>
              <a:rPr lang="sv-SE" dirty="0" err="1" smtClean="0"/>
              <a:t>RDs</a:t>
            </a:r>
            <a:r>
              <a:rPr lang="sv-SE" dirty="0" smtClean="0"/>
              <a:t> GNV-avdelning. </a:t>
            </a:r>
          </a:p>
          <a:p>
            <a:r>
              <a:rPr lang="sv-SE" b="1" dirty="0" smtClean="0"/>
              <a:t>Rigga organisering och arbetssätt inom ”systemledningen” </a:t>
            </a:r>
          </a:p>
          <a:p>
            <a:endParaRPr lang="sv-SE" dirty="0"/>
          </a:p>
        </p:txBody>
      </p:sp>
    </p:spTree>
    <p:extLst>
      <p:ext uri="{BB962C8B-B14F-4D97-AF65-F5344CB8AC3E}">
        <p14:creationId xmlns:p14="http://schemas.microsoft.com/office/powerpoint/2010/main" val="1374194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e7769dcc-5dd1-4f02-a71f-f2e47d1eab4e" ContentTypeId="0x010100AC92CF2061C10240851FF38CAA99F4B802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j125def9988a4544907fddb4a09b1af5 xmlns="2f901946-e264-40a9-b252-19c7dedd3add">
      <Terms xmlns="http://schemas.microsoft.com/office/infopath/2007/PartnerControls"/>
    </j125def9988a4544907fddb4a09b1af5>
    <d35d67994db9475aa58636ebfce59533 xmlns="2f901946-e264-40a9-b252-19c7dedd3add">
      <Terms xmlns="http://schemas.microsoft.com/office/infopath/2007/PartnerControls">
        <TermInfo xmlns="http://schemas.microsoft.com/office/infopath/2007/PartnerControls">
          <TermName xmlns="http://schemas.microsoft.com/office/infopath/2007/PartnerControls">sv - svenska</TermName>
          <TermId xmlns="http://schemas.microsoft.com/office/infopath/2007/PartnerControls">fc4bf42e-8ca5-492e-bdac-5e5e0115cfa8</TermId>
        </TermInfo>
      </Terms>
    </d35d67994db9475aa58636ebfce59533>
    <ib8be5378b304cd19503fe0f13c962e4 xmlns="2f901946-e264-40a9-b252-19c7dedd3add">
      <Terms xmlns="http://schemas.microsoft.com/office/infopath/2007/PartnerControls">
        <TermInfo xmlns="http://schemas.microsoft.com/office/infopath/2007/PartnerControls">
          <TermName xmlns="http://schemas.microsoft.com/office/infopath/2007/PartnerControls">powerpointmall</TermName>
          <TermId xmlns="http://schemas.microsoft.com/office/infopath/2007/PartnerControls">8a709a16-dce5-48c9-b324-adb936197cd8</TermId>
        </TermInfo>
      </Terms>
    </ib8be5378b304cd19503fe0f13c962e4>
    <b949fc07257b40f7b02b2d246d41368f xmlns="2f901946-e264-40a9-b252-19c7dedd3add">
      <Terms xmlns="http://schemas.microsoft.com/office/infopath/2007/PartnerControls">
        <TermInfo xmlns="http://schemas.microsoft.com/office/infopath/2007/PartnerControls">
          <TermName xmlns="http://schemas.microsoft.com/office/infopath/2007/PartnerControls">LD</TermName>
          <TermId xmlns="http://schemas.microsoft.com/office/infopath/2007/PartnerControls">30ac7822-68c2-42d2-8d58-accf1e3539f2</TermId>
        </TermInfo>
      </Terms>
    </b949fc07257b40f7b02b2d246d41368f>
    <TaxCatchAll xmlns="2f901946-e264-40a9-b252-19c7dedd3add">
      <Value>13</Value>
      <Value>11</Value>
      <Value>3</Value>
      <Value>73</Value>
      <Value>1</Value>
    </TaxCatchAll>
    <LD_Informationsklass xmlns="2f901946-e264-40a9-b252-19c7dedd3add">Intern alla</LD_Informationsklass>
    <ib626626c2604ac096d2606abc0b50e1 xmlns="2f901946-e264-40a9-b252-19c7dedd3add">
      <Terms xmlns="http://schemas.microsoft.com/office/infopath/2007/PartnerControls"/>
    </ib626626c2604ac096d2606abc0b50e1>
    <LD_Dokumentansvarig xmlns="2f901946-e264-40a9-b252-19c7dedd3add">
      <UserInfo>
        <DisplayName>Jansson Markus /Central förvaltning Kommunikationsenhet /Falun</DisplayName>
        <AccountId>34</AccountId>
        <AccountType/>
      </UserInfo>
    </LD_Dokumentansvarig>
    <l94247903c2249fd91f98a10a58087d0 xmlns="2f901946-e264-40a9-b252-19c7dedd3add">
      <Terms xmlns="http://schemas.microsoft.com/office/infopath/2007/PartnerControls">
        <TermInfo xmlns="http://schemas.microsoft.com/office/infopath/2007/PartnerControls">
          <TermName xmlns="http://schemas.microsoft.com/office/infopath/2007/PartnerControls">Standarddokument</TermName>
          <TermId xmlns="http://schemas.microsoft.com/office/infopath/2007/PartnerControls">4d12e0b9-1967-41ec-b4ec-5579d11176b8</TermId>
        </TermInfo>
      </Terms>
    </l94247903c2249fd91f98a10a58087d0>
    <LD_GranskatAv xmlns="2f901946-e264-40a9-b252-19c7dedd3add">
      <UserInfo>
        <DisplayName/>
        <AccountId xsi:nil="true"/>
        <AccountType/>
      </UserInfo>
    </LD_GranskatAv>
    <LD_OldPubliceringsstatus xmlns="2f901946-e264-40a9-b252-19c7dedd3add">Avpublicerat</LD_OldPubliceringsstatus>
    <LD_Publiceringsstatus xmlns="2f901946-e264-40a9-b252-19c7dedd3add">Publicering pågår</LD_Publiceringsstatus>
    <LD_Version xmlns="2f901946-e264-40a9-b252-19c7dedd3add">1.0</LD_Version>
    <LD_ArbetsrumID xmlns="2f901946-e264-40a9-b252-19c7dedd3add">
      <Url xsi:nil="true"/>
      <Description xsi:nil="true"/>
    </LD_ArbetsrumID>
    <LD_Faktaagare xmlns="2f901946-e264-40a9-b252-19c7dedd3add">
      <Url xsi:nil="true"/>
      <Description xsi:nil="true"/>
    </LD_Faktaagare>
    <LD_DokumentID xmlns="2f901946-e264-40a9-b252-19c7dedd3add">
      <Url>http://ar.ltdalarna.se/arbetsrum/OHAR4G8V/_layouts/15/DocIdRedir.aspx?ID=A3WFANPAHJDW-1490602897-36</Url>
      <Description>A3WFANPAHJDW-1490602897-36</Description>
    </LD_DokumentID>
    <LD_Dokumentstatus xmlns="2f901946-e264-40a9-b252-19c7dedd3add">Godkänt</LD_Dokumentstatus>
    <LD_OldDokumentstatus xmlns="2f901946-e264-40a9-b252-19c7dedd3add">Godkännande pågår</LD_OldDokumentstatus>
    <LD_Diarienummer xmlns="2f901946-e264-40a9-b252-19c7dedd3add" xsi:nil="true"/>
    <LD_GodkantDatum xmlns="2f901946-e264-40a9-b252-19c7dedd3add">2019-09-30T12:52:34+00:00</LD_GodkantDatum>
    <LD_GodkantAv xmlns="2f901946-e264-40a9-b252-19c7dedd3add">
      <UserInfo>
        <DisplayName>Hwit Elin /Central förvaltning Kommunikationsenhet /Falun</DisplayName>
        <AccountId>29</AccountId>
        <AccountType/>
      </UserInfo>
    </LD_GodkantAv>
    <LD_Beslutsnummer xmlns="2f901946-e264-40a9-b252-19c7dedd3add" xsi:nil="true"/>
    <nf66689e3cec4bcc9e3f4977582c706c xmlns="2f901946-e264-40a9-b252-19c7dedd3add">
      <Terms xmlns="http://schemas.microsoft.com/office/infopath/2007/PartnerControls"/>
    </nf66689e3cec4bcc9e3f4977582c706c>
    <_dlc_DocId xmlns="625733c5-0f95-420a-bdd7-9e1f1bc4aabb">A3WFANPAHJDW-1421341398-45</_dlc_DocId>
    <_dlc_DocIdUrl xmlns="625733c5-0f95-420a-bdd7-9e1f1bc4aabb">
      <Url>http://ar.ltdalarna.se/arbetsrum/OHAR4G8V/publicerat/_layouts/15/DocIdRedir.aspx?ID=A3WFANPAHJDW-1421341398-45</Url>
      <Description>A3WFANPAHJDW-1421341398-45</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Blankett" ma:contentTypeID="0x010100AC92CF2061C10240851FF38CAA99F4B802010010A27C58E3F0514186632C5957A89C4F" ma:contentTypeVersion="135" ma:contentTypeDescription="Skapa ett nytt dokument." ma:contentTypeScope="" ma:versionID="cc0d014734b4527a919424331433cfe0">
  <xsd:schema xmlns:xsd="http://www.w3.org/2001/XMLSchema" xmlns:xs="http://www.w3.org/2001/XMLSchema" xmlns:p="http://schemas.microsoft.com/office/2006/metadata/properties" xmlns:ns2="2f901946-e264-40a9-b252-19c7dedd3add" xmlns:ns3="625733c5-0f95-420a-bdd7-9e1f1bc4aabb" targetNamespace="http://schemas.microsoft.com/office/2006/metadata/properties" ma:root="true" ma:fieldsID="241170c2dbcd7254dcf607298c5ee6d2" ns2:_="" ns3:_="">
    <xsd:import namespace="2f901946-e264-40a9-b252-19c7dedd3add"/>
    <xsd:import namespace="625733c5-0f95-420a-bdd7-9e1f1bc4aabb"/>
    <xsd:element name="properties">
      <xsd:complexType>
        <xsd:sequence>
          <xsd:element name="documentManagement">
            <xsd:complexType>
              <xsd:all>
                <xsd:element ref="ns2:LD_Dokumentansvarig"/>
                <xsd:element ref="ns2:LD_Informationsklass"/>
                <xsd:element ref="ns2:LD_ArbetsrumID" minOccurs="0"/>
                <xsd:element ref="ns2:LD_DokumentID" minOccurs="0"/>
                <xsd:element ref="ns2:LD_Faktaagare" minOccurs="0"/>
                <xsd:element ref="ns2:LD_Version" minOccurs="0"/>
                <xsd:element ref="ns2:LD_GranskatAv" minOccurs="0"/>
                <xsd:element ref="ns2:LD_Dokumentstatus" minOccurs="0"/>
                <xsd:element ref="ns2:LD_Publiceringsstatus" minOccurs="0"/>
                <xsd:element ref="ns2:LD_GodkantAv" minOccurs="0"/>
                <xsd:element ref="ns2:LD_GodkantDatum" minOccurs="0"/>
                <xsd:element ref="ns2:LD_Diarienummer" minOccurs="0"/>
                <xsd:element ref="ns2:LD_Beslutsnummer" minOccurs="0"/>
                <xsd:element ref="ns2:l94247903c2249fd91f98a10a58087d0" minOccurs="0"/>
                <xsd:element ref="ns2:b949fc07257b40f7b02b2d246d41368f" minOccurs="0"/>
                <xsd:element ref="ns2:d35d67994db9475aa58636ebfce59533" minOccurs="0"/>
                <xsd:element ref="ns2:TaxCatchAll" minOccurs="0"/>
                <xsd:element ref="ns2:j125def9988a4544907fddb4a09b1af5" minOccurs="0"/>
                <xsd:element ref="ns2:ib8be5378b304cd19503fe0f13c962e4" minOccurs="0"/>
                <xsd:element ref="ns2:ib626626c2604ac096d2606abc0b50e1" minOccurs="0"/>
                <xsd:element ref="ns2:LD_OldDokumentstatus" minOccurs="0"/>
                <xsd:element ref="ns2:TaxCatchAllLabel" minOccurs="0"/>
                <xsd:element ref="ns2:nf66689e3cec4bcc9e3f4977582c706c" minOccurs="0"/>
                <xsd:element ref="ns2:LD_OldPubliceringsstatu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1946-e264-40a9-b252-19c7dedd3add" elementFormDefault="qualified">
    <xsd:import namespace="http://schemas.microsoft.com/office/2006/documentManagement/types"/>
    <xsd:import namespace="http://schemas.microsoft.com/office/infopath/2007/PartnerControls"/>
    <xsd:element name="LD_Dokumentansvarig" ma:index="2" ma:displayName="Dokumentansvarig" ma:list="UserInfo" ma:internalName="LD_Dokumentansvarig"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D_Informationsklass" ma:index="4" ma:displayName="Informationsklass" ma:default="Intern alla" ma:internalName="LD_Informationsklass" ma:readOnly="false">
      <xsd:simpleType>
        <xsd:restriction base="dms:Choice">
          <xsd:enumeration value="Publik"/>
          <xsd:enumeration value="Intern alla"/>
          <xsd:enumeration value="Intern skyddad"/>
        </xsd:restriction>
      </xsd:simpleType>
    </xsd:element>
    <xsd:element name="LD_ArbetsrumID" ma:index="8" nillable="true" ma:displayName="ArbetsrumID" ma:hidden="true" ma:internalName="LD_Arbetsrum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DokumentID" ma:index="9" nillable="true" ma:displayName="LD DokumentID" ma:hidden="true" ma:internalName="LD_Dok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Faktaagare" ma:index="10" nillable="true" ma:displayName="Faktaägare" ma:hidden="true" ma:internalName="LD_Faktaagar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Version" ma:index="11" nillable="true" ma:displayName="Version" ma:internalName="LD_Version" ma:readOnly="false">
      <xsd:simpleType>
        <xsd:restriction base="dms:Text"/>
      </xsd:simpleType>
    </xsd:element>
    <xsd:element name="LD_GranskatAv" ma:index="12" nillable="true" ma:displayName="Granskat av" ma:list="UserInfo" ma:internalName="LD_GranskatAv"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Dokumentstatus" ma:index="13" nillable="true" ma:displayName="Dokumentstatus" ma:default="Utkast" ma:hidden="true" ma:internalName="LD_Dokumentstatus" ma:readOnly="false">
      <xsd:simpleType>
        <xsd:restriction base="dms:Choice">
          <xsd:enumeration value="Utkast"/>
          <xsd:enumeration value="Granskning pågår"/>
          <xsd:enumeration value="Granskat"/>
          <xsd:enumeration value="Godkännande pågår"/>
          <xsd:enumeration value="Godkänt"/>
          <xsd:enumeration value="Ej godkänt"/>
          <xsd:enumeration value="Publicerat"/>
          <xsd:enumeration value="Godkänt och publicerat"/>
        </xsd:restriction>
      </xsd:simpleType>
    </xsd:element>
    <xsd:element name="LD_Publiceringsstatus" ma:index="14" nillable="true" ma:displayName="Publiceringsstatus" ma:default="Ej publicerat" ma:hidden="true" ma:internalName="LD_Publiceringsstatus" ma:readOnly="false">
      <xsd:simpleType>
        <xsd:restriction base="dms:Choice">
          <xsd:enumeration value="Ej publicerat"/>
          <xsd:enumeration value="Publicering pågår"/>
          <xsd:enumeration value="Publicerat"/>
          <xsd:enumeration value="Avpublicerat"/>
          <xsd:enumeration value="Revidering krävs"/>
          <xsd:enumeration value="Revidering pågår"/>
        </xsd:restriction>
      </xsd:simpleType>
    </xsd:element>
    <xsd:element name="LD_GodkantAv" ma:index="16" nillable="true" ma:displayName="Godkänt av" ma:list="UserInfo" ma:internalName="LD_GodkantAv"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GodkantDatum" ma:index="17" nillable="true" ma:displayName="Godkänt datum" ma:internalName="LD_GodkantDatum" ma:readOnly="false">
      <xsd:simpleType>
        <xsd:restriction base="dms:DateTime"/>
      </xsd:simpleType>
    </xsd:element>
    <xsd:element name="LD_Diarienummer" ma:index="18" nillable="true" ma:displayName="Diarienummer" ma:internalName="LD_Diarienummer" ma:readOnly="false">
      <xsd:simpleType>
        <xsd:restriction base="dms:Text"/>
      </xsd:simpleType>
    </xsd:element>
    <xsd:element name="LD_Beslutsnummer" ma:index="19" nillable="true" ma:displayName="Beslutsnummer" ma:internalName="LD_Beslutsnummer" ma:readOnly="false">
      <xsd:simpleType>
        <xsd:restriction base="dms:Text"/>
      </xsd:simpleType>
    </xsd:element>
    <xsd:element name="l94247903c2249fd91f98a10a58087d0" ma:index="22" nillable="true" ma:taxonomy="true" ma:internalName="l94247903c2249fd91f98a10a58087d0" ma:taxonomyFieldName="LD_Dokumenttyp" ma:displayName="Dokumenttyp" ma:readOnly="false" ma:fieldId="{59424790-3c22-49fd-91f9-8a10a58087d0}" ma:sspId="e7769dcc-5dd1-4f02-a71f-f2e47d1eab4e" ma:termSetId="0f652e80-21f1-4db9-823c-0c440e78a020" ma:anchorId="00000000-0000-0000-0000-000000000000" ma:open="false" ma:isKeyword="false">
      <xsd:complexType>
        <xsd:sequence>
          <xsd:element ref="pc:Terms" minOccurs="0" maxOccurs="1"/>
        </xsd:sequence>
      </xsd:complexType>
    </xsd:element>
    <xsd:element name="b949fc07257b40f7b02b2d246d41368f" ma:index="24" ma:taxonomy="true" ma:internalName="b949fc07257b40f7b02b2d246d41368f" ma:taxonomyFieldName="LD_GallerForVerksamhet" ma:displayName="Gäller för verksamhet" ma:readOnly="false" ma:default="" ma:fieldId="{b949fc07-257b-40f7-b02b-2d246d41368f}" ma:taxonomyMulti="true" ma:sspId="e7769dcc-5dd1-4f02-a71f-f2e47d1eab4e" ma:termSetId="fdc1c8bc-96b8-4ad1-a7fe-19ec9003abbc" ma:anchorId="00000000-0000-0000-0000-000000000000" ma:open="false" ma:isKeyword="false">
      <xsd:complexType>
        <xsd:sequence>
          <xsd:element ref="pc:Terms" minOccurs="0" maxOccurs="1"/>
        </xsd:sequence>
      </xsd:complexType>
    </xsd:element>
    <xsd:element name="d35d67994db9475aa58636ebfce59533" ma:index="25" nillable="true" ma:taxonomy="true" ma:internalName="d35d67994db9475aa58636ebfce59533" ma:taxonomyFieldName="LD_Sprak" ma:displayName="Språk" ma:readOnly="false" ma:default="1;#sv - svenska|fc4bf42e-8ca5-492e-bdac-5e5e0115cfa8" ma:fieldId="{d35d6799-4db9-475a-a586-36ebfce59533}" ma:sspId="e7769dcc-5dd1-4f02-a71f-f2e47d1eab4e" ma:termSetId="34bdb1d3-4598-4ab4-b025-869b2700dd57" ma:anchorId="00000000-0000-0000-0000-000000000000" ma:open="false" ma:isKeyword="false">
      <xsd:complexType>
        <xsd:sequence>
          <xsd:element ref="pc:Terms" minOccurs="0" maxOccurs="1"/>
        </xsd:sequence>
      </xsd:complexType>
    </xsd:element>
    <xsd:element name="TaxCatchAll" ma:index="26" nillable="true" ma:displayName="Taxonomy Catch All Column" ma:hidden="true" ma:list="{5f9eefa9-c519-4751-8e96-f509d56a63cf}" ma:internalName="TaxCatchAll" ma:showField="CatchAllData"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j125def9988a4544907fddb4a09b1af5" ma:index="29" nillable="true" ma:taxonomy="true" ma:internalName="j125def9988a4544907fddb4a09b1af5" ma:taxonomyFieldName="LD_Nyckelord" ma:displayName="Nyckelord" ma:readOnly="false" ma:fieldId="{3125def9-988a-4544-907f-ddb4a09b1af5}" ma:taxonomyMulti="true" ma:sspId="e7769dcc-5dd1-4f02-a71f-f2e47d1eab4e" ma:termSetId="4e71d024-632f-4c5c-a02d-6b344a2d3997" ma:anchorId="00000000-0000-0000-0000-000000000000" ma:open="true" ma:isKeyword="false">
      <xsd:complexType>
        <xsd:sequence>
          <xsd:element ref="pc:Terms" minOccurs="0" maxOccurs="1"/>
        </xsd:sequence>
      </xsd:complexType>
    </xsd:element>
    <xsd:element name="ib8be5378b304cd19503fe0f13c962e4" ma:index="31" nillable="true" ma:taxonomy="true" ma:internalName="ib8be5378b304cd19503fe0f13c962e4" ma:taxonomyFieldName="LD_Dokumentsamling" ma:displayName="Dokumentsamling" ma:readOnly="false" ma:default="" ma:fieldId="{2b8be537-8b30-4cd1-9503-fe0f13c962e4}" ma:taxonomyMulti="true" ma:sspId="e7769dcc-5dd1-4f02-a71f-f2e47d1eab4e" ma:termSetId="616aacf0-f681-4ad1-9a56-1a611ffe0410" ma:anchorId="00000000-0000-0000-0000-000000000000" ma:open="true" ma:isKeyword="false">
      <xsd:complexType>
        <xsd:sequence>
          <xsd:element ref="pc:Terms" minOccurs="0" maxOccurs="1"/>
        </xsd:sequence>
      </xsd:complexType>
    </xsd:element>
    <xsd:element name="ib626626c2604ac096d2606abc0b50e1" ma:index="33" nillable="true" ma:taxonomy="true" ma:internalName="ib626626c2604ac096d2606abc0b50e1" ma:taxonomyFieldName="LD_Process" ma:displayName="Process" ma:readOnly="false" ma:fieldId="{2b626626-c260-4ac0-96d2-606abc0b50e1}" ma:sspId="e7769dcc-5dd1-4f02-a71f-f2e47d1eab4e" ma:termSetId="76f4019a-91e2-4560-b452-ad5219d43070" ma:anchorId="00000000-0000-0000-0000-000000000000" ma:open="false" ma:isKeyword="false">
      <xsd:complexType>
        <xsd:sequence>
          <xsd:element ref="pc:Terms" minOccurs="0" maxOccurs="1"/>
        </xsd:sequence>
      </xsd:complexType>
    </xsd:element>
    <xsd:element name="LD_OldDokumentstatus" ma:index="34" nillable="true" ma:displayName="Old Dokumentstatus" ma:hidden="true" ma:internalName="LD_OldDokumentstatus" ma:readOnly="false">
      <xsd:simpleType>
        <xsd:restriction base="dms:Text"/>
      </xsd:simpleType>
    </xsd:element>
    <xsd:element name="TaxCatchAllLabel" ma:index="35" nillable="true" ma:displayName="Taxonomy Catch All Column1" ma:hidden="true" ma:list="{5f9eefa9-c519-4751-8e96-f509d56a63cf}" ma:internalName="TaxCatchAllLabel" ma:readOnly="true" ma:showField="CatchAllDataLabel"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nf66689e3cec4bcc9e3f4977582c706c" ma:index="37" nillable="true" ma:taxonomy="true" ma:internalName="nf66689e3cec4bcc9e3f4977582c706c" ma:taxonomyFieldName="LD_Ledningssytem" ma:displayName="Ledningssystem" ma:default="" ma:fieldId="{7f66689e-3cec-4bcc-9e3f-4977582c706c}" ma:sspId="e7769dcc-5dd1-4f02-a71f-f2e47d1eab4e" ma:termSetId="829eac8a-34d8-46a0-90b2-b520bdf78472" ma:anchorId="00000000-0000-0000-0000-000000000000" ma:open="false" ma:isKeyword="false">
      <xsd:complexType>
        <xsd:sequence>
          <xsd:element ref="pc:Terms" minOccurs="0" maxOccurs="1"/>
        </xsd:sequence>
      </xsd:complexType>
    </xsd:element>
    <xsd:element name="LD_OldPubliceringsstatus" ma:index="38" nillable="true" ma:displayName="Old Publiceringsstatus" ma:hidden="true" ma:internalName="LD_OldPubliceringsstatus"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5733c5-0f95-420a-bdd7-9e1f1bc4aabb" elementFormDefault="qualified">
    <xsd:import namespace="http://schemas.microsoft.com/office/2006/documentManagement/types"/>
    <xsd:import namespace="http://schemas.microsoft.com/office/infopath/2007/PartnerControls"/>
    <xsd:element name="_dlc_DocId" ma:index="39" nillable="true" ma:displayName="Dokument-ID-värde" ma:description="Värdet för dokument-ID som tilldelats till det här objektet." ma:internalName="_dlc_DocId" ma:readOnly="true">
      <xsd:simpleType>
        <xsd:restriction base="dms:Text"/>
      </xsd:simpleType>
    </xsd:element>
    <xsd:element name="_dlc_DocIdUrl" ma:index="40"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1"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B908D4C-69A5-4436-ADFD-061832FB1A44}">
  <ds:schemaRefs>
    <ds:schemaRef ds:uri="Microsoft.SharePoint.Taxonomy.ContentTypeSync"/>
  </ds:schemaRefs>
</ds:datastoreItem>
</file>

<file path=customXml/itemProps2.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3.xml><?xml version="1.0" encoding="utf-8"?>
<ds:datastoreItem xmlns:ds="http://schemas.openxmlformats.org/officeDocument/2006/customXml" ds:itemID="{C6FB3ADD-DCDF-4A07-9C45-CA476A044990}">
  <ds:schemaRefs>
    <ds:schemaRef ds:uri="http://schemas.microsoft.com/office/2006/metadata/properties"/>
    <ds:schemaRef ds:uri="2f901946-e264-40a9-b252-19c7dedd3add"/>
    <ds:schemaRef ds:uri="http://purl.org/dc/terms/"/>
    <ds:schemaRef ds:uri="625733c5-0f95-420a-bdd7-9e1f1bc4aabb"/>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4.xml><?xml version="1.0" encoding="utf-8"?>
<ds:datastoreItem xmlns:ds="http://schemas.openxmlformats.org/officeDocument/2006/customXml" ds:itemID="{5FDE11BD-DF21-4180-8915-9E77BB2504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01946-e264-40a9-b252-19c7dedd3add"/>
    <ds:schemaRef ds:uri="625733c5-0f95-420a-bdd7-9e1f1bc4aa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796BA2FC-CC64-4B01-956B-48A3425A9EAE}">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748</TotalTime>
  <Words>471</Words>
  <Application>Microsoft Office PowerPoint</Application>
  <PresentationFormat>Bredbild</PresentationFormat>
  <Paragraphs>54</Paragraphs>
  <Slides>5</Slides>
  <Notes>5</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5</vt:i4>
      </vt:variant>
    </vt:vector>
  </HeadingPairs>
  <TitlesOfParts>
    <vt:vector size="7" baseType="lpstr">
      <vt:lpstr>Arial</vt:lpstr>
      <vt:lpstr>VCdag</vt:lpstr>
      <vt:lpstr> Rapport fortsättning efter färdplan god och nära vård  (inom den regionala samverkans- och stödstrukturen, RSS)</vt:lpstr>
      <vt:lpstr>Vad är RSS?</vt:lpstr>
      <vt:lpstr>Vad gör RSS Dalarna?</vt:lpstr>
      <vt:lpstr>RSS Dalarnas struktur</vt:lpstr>
      <vt:lpstr>God och nära vård- samverkan -fortsättning</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Mårtensson Tanja /Ledningsstöd och strategi Hälso- och sjukvård Dalarna /Falun</cp:lastModifiedBy>
  <cp:revision>40</cp:revision>
  <dcterms:created xsi:type="dcterms:W3CDTF">2016-11-14T14:16:14Z</dcterms:created>
  <dcterms:modified xsi:type="dcterms:W3CDTF">2021-10-21T06:38:52Z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0x010100AC92CF2061C10240851FF38CAA99F4B802010010A27C58E3F0514186632C5957A89C4F</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