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9"/>
  </p:notesMasterIdLst>
  <p:handoutMasterIdLst>
    <p:handoutMasterId r:id="rId40"/>
  </p:handoutMasterIdLst>
  <p:sldIdLst>
    <p:sldId id="353" r:id="rId2"/>
    <p:sldId id="383" r:id="rId3"/>
    <p:sldId id="403" r:id="rId4"/>
    <p:sldId id="348" r:id="rId5"/>
    <p:sldId id="350" r:id="rId6"/>
    <p:sldId id="394" r:id="rId7"/>
    <p:sldId id="390" r:id="rId8"/>
    <p:sldId id="359" r:id="rId9"/>
    <p:sldId id="387" r:id="rId10"/>
    <p:sldId id="392" r:id="rId11"/>
    <p:sldId id="360" r:id="rId12"/>
    <p:sldId id="361" r:id="rId13"/>
    <p:sldId id="362" r:id="rId14"/>
    <p:sldId id="363" r:id="rId15"/>
    <p:sldId id="364" r:id="rId16"/>
    <p:sldId id="365" r:id="rId17"/>
    <p:sldId id="366" r:id="rId18"/>
    <p:sldId id="367" r:id="rId19"/>
    <p:sldId id="368" r:id="rId20"/>
    <p:sldId id="369" r:id="rId21"/>
    <p:sldId id="370" r:id="rId22"/>
    <p:sldId id="371" r:id="rId23"/>
    <p:sldId id="372" r:id="rId24"/>
    <p:sldId id="373" r:id="rId25"/>
    <p:sldId id="374" r:id="rId26"/>
    <p:sldId id="375" r:id="rId27"/>
    <p:sldId id="376" r:id="rId28"/>
    <p:sldId id="377" r:id="rId29"/>
    <p:sldId id="378" r:id="rId30"/>
    <p:sldId id="379" r:id="rId31"/>
    <p:sldId id="380" r:id="rId32"/>
    <p:sldId id="385" r:id="rId33"/>
    <p:sldId id="400" r:id="rId34"/>
    <p:sldId id="401" r:id="rId35"/>
    <p:sldId id="402" r:id="rId36"/>
    <p:sldId id="397" r:id="rId37"/>
    <p:sldId id="398" r:id="rId3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16640392-6DF3-47F1-A864-EE6093BCE4BF}">
          <p14:sldIdLst>
            <p14:sldId id="353"/>
            <p14:sldId id="383"/>
            <p14:sldId id="403"/>
            <p14:sldId id="348"/>
            <p14:sldId id="350"/>
            <p14:sldId id="394"/>
          </p14:sldIdLst>
        </p14:section>
        <p14:section name="Utredningens genomförande" id="{86781EF8-4CBC-460E-927E-359509E1B644}">
          <p14:sldIdLst>
            <p14:sldId id="390"/>
            <p14:sldId id="359"/>
            <p14:sldId id="387"/>
            <p14:sldId id="392"/>
            <p14:sldId id="360"/>
            <p14:sldId id="361"/>
            <p14:sldId id="362"/>
            <p14:sldId id="363"/>
            <p14:sldId id="364"/>
            <p14:sldId id="365"/>
            <p14:sldId id="366"/>
            <p14:sldId id="367"/>
            <p14:sldId id="368"/>
            <p14:sldId id="369"/>
            <p14:sldId id="370"/>
            <p14:sldId id="371"/>
            <p14:sldId id="372"/>
            <p14:sldId id="373"/>
            <p14:sldId id="374"/>
            <p14:sldId id="375"/>
            <p14:sldId id="376"/>
            <p14:sldId id="377"/>
            <p14:sldId id="378"/>
            <p14:sldId id="379"/>
            <p14:sldId id="380"/>
            <p14:sldId id="385"/>
            <p14:sldId id="400"/>
            <p14:sldId id="401"/>
            <p14:sldId id="402"/>
            <p14:sldId id="397"/>
            <p14:sldId id="398"/>
          </p14:sldIdLst>
        </p14:section>
      </p14:sectionLst>
    </p:ext>
    <p:ext uri="{EFAFB233-063F-42B5-8137-9DF3F51BA10A}">
      <p15:sldGuideLst xmlns:p15="http://schemas.microsoft.com/office/powerpoint/2012/main">
        <p15:guide id="1" orient="horz" pos="709"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CEC1"/>
    <a:srgbClr val="F15060"/>
    <a:srgbClr val="54B7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579" autoAdjust="0"/>
    <p:restoredTop sz="92277" autoAdjust="0"/>
  </p:normalViewPr>
  <p:slideViewPr>
    <p:cSldViewPr snapToGrid="0">
      <p:cViewPr varScale="1">
        <p:scale>
          <a:sx n="63" d="100"/>
          <a:sy n="63" d="100"/>
        </p:scale>
        <p:origin x="284" y="60"/>
      </p:cViewPr>
      <p:guideLst>
        <p:guide orient="horz" pos="709"/>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6624"/>
    </p:cViewPr>
  </p:sorterViewPr>
  <p:notesViewPr>
    <p:cSldViewPr snapToGrid="0" showGuides="1">
      <p:cViewPr varScale="1">
        <p:scale>
          <a:sx n="159" d="100"/>
          <a:sy n="159" d="100"/>
        </p:scale>
        <p:origin x="5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723194-1080-44F0-8068-72C0DFA871E1}"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sv-SE"/>
        </a:p>
      </dgm:t>
    </dgm:pt>
    <dgm:pt modelId="{F29CD199-2A22-4C04-87B7-138D8160BA8A}">
      <dgm:prSet phldrT="[Text]" custT="1"/>
      <dgm:spPr>
        <a:solidFill>
          <a:schemeClr val="bg2">
            <a:lumMod val="90000"/>
            <a:alpha val="90000"/>
          </a:schemeClr>
        </a:solidFill>
      </dgm:spPr>
      <dgm:t>
        <a:bodyPr/>
        <a:lstStyle/>
        <a:p>
          <a:r>
            <a:rPr lang="sv-SE" sz="1200" dirty="0" smtClean="0"/>
            <a:t>Utredning</a:t>
          </a:r>
          <a:endParaRPr lang="sv-SE" sz="1200" dirty="0"/>
        </a:p>
      </dgm:t>
    </dgm:pt>
    <dgm:pt modelId="{9F2A68AB-0A0B-4DB1-9F70-940DF8245FB6}" type="parTrans" cxnId="{E4942B4E-44E7-48B5-980A-573F301FF030}">
      <dgm:prSet/>
      <dgm:spPr/>
      <dgm:t>
        <a:bodyPr/>
        <a:lstStyle/>
        <a:p>
          <a:endParaRPr lang="sv-SE"/>
        </a:p>
      </dgm:t>
    </dgm:pt>
    <dgm:pt modelId="{93EC6DC0-DE82-4797-A285-8CB20F431286}" type="sibTrans" cxnId="{E4942B4E-44E7-48B5-980A-573F301FF030}">
      <dgm:prSet/>
      <dgm:spPr/>
      <dgm:t>
        <a:bodyPr/>
        <a:lstStyle/>
        <a:p>
          <a:endParaRPr lang="sv-SE"/>
        </a:p>
      </dgm:t>
    </dgm:pt>
    <dgm:pt modelId="{ACBC5E10-DCEF-43D7-A479-EE0F0CFD4247}">
      <dgm:prSet phldrT="[Text]" custT="1"/>
      <dgm:spPr/>
      <dgm:t>
        <a:bodyPr/>
        <a:lstStyle/>
        <a:p>
          <a:r>
            <a:rPr lang="sv-SE" sz="1600" dirty="0" smtClean="0"/>
            <a:t>2023</a:t>
          </a:r>
          <a:endParaRPr lang="sv-SE" sz="1600" dirty="0"/>
        </a:p>
      </dgm:t>
    </dgm:pt>
    <dgm:pt modelId="{3B7AEBD1-C691-49CA-8B7E-DB24A81728C8}" type="parTrans" cxnId="{6A63D300-9D1F-4E4D-A4CC-E7ADCE3D14C0}">
      <dgm:prSet/>
      <dgm:spPr/>
      <dgm:t>
        <a:bodyPr/>
        <a:lstStyle/>
        <a:p>
          <a:endParaRPr lang="sv-SE"/>
        </a:p>
      </dgm:t>
    </dgm:pt>
    <dgm:pt modelId="{4C3AE772-EDDA-47F8-9660-A3A1BAA58CD3}" type="sibTrans" cxnId="{6A63D300-9D1F-4E4D-A4CC-E7ADCE3D14C0}">
      <dgm:prSet/>
      <dgm:spPr/>
      <dgm:t>
        <a:bodyPr/>
        <a:lstStyle/>
        <a:p>
          <a:endParaRPr lang="sv-SE"/>
        </a:p>
      </dgm:t>
    </dgm:pt>
    <dgm:pt modelId="{30AD7FF3-22CD-42A9-ACA3-61441DD55BFA}">
      <dgm:prSet phldrT="[Text]" custT="1"/>
      <dgm:spPr>
        <a:solidFill>
          <a:schemeClr val="bg2">
            <a:lumMod val="90000"/>
          </a:schemeClr>
        </a:solidFill>
      </dgm:spPr>
      <dgm:t>
        <a:bodyPr/>
        <a:lstStyle/>
        <a:p>
          <a:r>
            <a:rPr lang="sv-SE" sz="1200" b="1" dirty="0" smtClean="0"/>
            <a:t>Våren</a:t>
          </a:r>
          <a:r>
            <a:rPr lang="sv-SE" sz="1200" dirty="0" smtClean="0"/>
            <a:t/>
          </a:r>
          <a:br>
            <a:rPr lang="sv-SE" sz="1200" dirty="0" smtClean="0"/>
          </a:br>
          <a:r>
            <a:rPr lang="sv-SE" sz="1200" dirty="0" smtClean="0"/>
            <a:t>Forts utredning och avslut</a:t>
          </a:r>
          <a:br>
            <a:rPr lang="sv-SE" sz="1200" dirty="0" smtClean="0"/>
          </a:br>
          <a:endParaRPr lang="sv-SE" sz="1200" dirty="0"/>
        </a:p>
      </dgm:t>
    </dgm:pt>
    <dgm:pt modelId="{A162D74A-FAAA-49C3-AC5B-2ED69D6B5921}" type="parTrans" cxnId="{7E921487-50B8-4684-820C-0B518C9635B2}">
      <dgm:prSet/>
      <dgm:spPr/>
      <dgm:t>
        <a:bodyPr/>
        <a:lstStyle/>
        <a:p>
          <a:endParaRPr lang="sv-SE"/>
        </a:p>
      </dgm:t>
    </dgm:pt>
    <dgm:pt modelId="{D941C87D-1CC9-4D50-A653-3EC79E040E49}" type="sibTrans" cxnId="{7E921487-50B8-4684-820C-0B518C9635B2}">
      <dgm:prSet/>
      <dgm:spPr/>
      <dgm:t>
        <a:bodyPr/>
        <a:lstStyle/>
        <a:p>
          <a:endParaRPr lang="sv-SE"/>
        </a:p>
      </dgm:t>
    </dgm:pt>
    <dgm:pt modelId="{DF9E4343-277E-44D0-AECC-D873DC1B0BD5}">
      <dgm:prSet phldrT="[Text]" custT="1"/>
      <dgm:spPr>
        <a:solidFill>
          <a:schemeClr val="bg2">
            <a:lumMod val="90000"/>
          </a:schemeClr>
        </a:solidFill>
      </dgm:spPr>
      <dgm:t>
        <a:bodyPr/>
        <a:lstStyle/>
        <a:p>
          <a:r>
            <a:rPr lang="sv-SE" sz="1200" b="1" dirty="0" smtClean="0"/>
            <a:t>Hösten</a:t>
          </a:r>
          <a:r>
            <a:rPr lang="sv-SE" sz="1200" dirty="0" smtClean="0"/>
            <a:t/>
          </a:r>
          <a:br>
            <a:rPr lang="sv-SE" sz="1200" dirty="0" smtClean="0"/>
          </a:br>
          <a:r>
            <a:rPr lang="sv-SE" sz="1200" dirty="0" smtClean="0"/>
            <a:t>Rapportering och godkännande (LCHNV, </a:t>
          </a:r>
          <a:r>
            <a:rPr lang="sv-SE" sz="1200" dirty="0" err="1" smtClean="0"/>
            <a:t>VfR</a:t>
          </a:r>
          <a:r>
            <a:rPr lang="sv-SE" sz="1200" dirty="0" smtClean="0"/>
            <a:t>)</a:t>
          </a:r>
          <a:endParaRPr lang="sv-SE" sz="1200" dirty="0"/>
        </a:p>
      </dgm:t>
    </dgm:pt>
    <dgm:pt modelId="{EB13747C-2A84-4658-A200-680AB79076C9}" type="parTrans" cxnId="{22E32F6A-59F5-4134-A4B3-272032A570CB}">
      <dgm:prSet/>
      <dgm:spPr/>
      <dgm:t>
        <a:bodyPr/>
        <a:lstStyle/>
        <a:p>
          <a:endParaRPr lang="sv-SE"/>
        </a:p>
      </dgm:t>
    </dgm:pt>
    <dgm:pt modelId="{EE6DBFB9-97C9-483B-AFBC-638184E8F202}" type="sibTrans" cxnId="{22E32F6A-59F5-4134-A4B3-272032A570CB}">
      <dgm:prSet/>
      <dgm:spPr/>
      <dgm:t>
        <a:bodyPr/>
        <a:lstStyle/>
        <a:p>
          <a:endParaRPr lang="sv-SE"/>
        </a:p>
      </dgm:t>
    </dgm:pt>
    <dgm:pt modelId="{94B67AB1-8948-4439-836A-62A846C39446}">
      <dgm:prSet phldrT="[Text]" custT="1"/>
      <dgm:spPr/>
      <dgm:t>
        <a:bodyPr/>
        <a:lstStyle/>
        <a:p>
          <a:r>
            <a:rPr lang="sv-SE" sz="1600" dirty="0" smtClean="0"/>
            <a:t>2024</a:t>
          </a:r>
          <a:endParaRPr lang="sv-SE" sz="1600" dirty="0"/>
        </a:p>
      </dgm:t>
    </dgm:pt>
    <dgm:pt modelId="{E509F7BC-6A06-4C19-8298-A5DE339280F8}" type="parTrans" cxnId="{7E12E417-9BF9-402A-A422-2BB0AFB4CF91}">
      <dgm:prSet/>
      <dgm:spPr/>
      <dgm:t>
        <a:bodyPr/>
        <a:lstStyle/>
        <a:p>
          <a:endParaRPr lang="sv-SE"/>
        </a:p>
      </dgm:t>
    </dgm:pt>
    <dgm:pt modelId="{0CA649D8-F847-49EE-8F48-6D96F6563FE7}" type="sibTrans" cxnId="{7E12E417-9BF9-402A-A422-2BB0AFB4CF91}">
      <dgm:prSet/>
      <dgm:spPr/>
      <dgm:t>
        <a:bodyPr/>
        <a:lstStyle/>
        <a:p>
          <a:endParaRPr lang="sv-SE"/>
        </a:p>
      </dgm:t>
    </dgm:pt>
    <dgm:pt modelId="{354550FF-9010-40BB-A0A1-2459815EEDA0}">
      <dgm:prSet phldrT="[Text]" custT="1"/>
      <dgm:spPr/>
      <dgm:t>
        <a:bodyPr/>
        <a:lstStyle/>
        <a:p>
          <a:r>
            <a:rPr lang="sv-SE" sz="1600" dirty="0" smtClean="0"/>
            <a:t>Kommande</a:t>
          </a:r>
          <a:endParaRPr lang="sv-SE" sz="1600" dirty="0"/>
        </a:p>
      </dgm:t>
    </dgm:pt>
    <dgm:pt modelId="{FD48B536-E7AB-4384-85D7-4AB4EECF67D4}" type="parTrans" cxnId="{E7C7CFFA-AB5A-42F6-A049-F674E9009D5A}">
      <dgm:prSet/>
      <dgm:spPr/>
      <dgm:t>
        <a:bodyPr/>
        <a:lstStyle/>
        <a:p>
          <a:endParaRPr lang="sv-SE"/>
        </a:p>
      </dgm:t>
    </dgm:pt>
    <dgm:pt modelId="{2D00F39A-EBD7-4C8B-86BE-681D282882EE}" type="sibTrans" cxnId="{E7C7CFFA-AB5A-42F6-A049-F674E9009D5A}">
      <dgm:prSet/>
      <dgm:spPr/>
      <dgm:t>
        <a:bodyPr/>
        <a:lstStyle/>
        <a:p>
          <a:endParaRPr lang="sv-SE"/>
        </a:p>
      </dgm:t>
    </dgm:pt>
    <dgm:pt modelId="{E3EB5D0D-F3DA-41DE-AA8D-30B077616F4C}">
      <dgm:prSet phldrT="[Text]" custT="1"/>
      <dgm:spPr>
        <a:solidFill>
          <a:schemeClr val="bg2">
            <a:lumMod val="90000"/>
          </a:schemeClr>
        </a:solidFill>
      </dgm:spPr>
      <dgm:t>
        <a:bodyPr/>
        <a:lstStyle/>
        <a:p>
          <a:pPr algn="l"/>
          <a:r>
            <a:rPr lang="sv-SE" sz="1200" b="1" dirty="0" smtClean="0"/>
            <a:t>Våren</a:t>
          </a:r>
          <a:r>
            <a:rPr lang="sv-SE" sz="1200" dirty="0" smtClean="0"/>
            <a:t/>
          </a:r>
          <a:br>
            <a:rPr lang="sv-SE" sz="1200" dirty="0" smtClean="0"/>
          </a:br>
          <a:r>
            <a:rPr lang="sv-SE" sz="1200" dirty="0" smtClean="0"/>
            <a:t>Bred förankring – information LGRS, BDU</a:t>
          </a:r>
          <a:br>
            <a:rPr lang="sv-SE" sz="1200" dirty="0" smtClean="0"/>
          </a:br>
          <a:endParaRPr lang="sv-SE" sz="1200" dirty="0"/>
        </a:p>
      </dgm:t>
    </dgm:pt>
    <dgm:pt modelId="{8AAB0F39-DD36-47EF-8B1B-C48F19C7455D}" type="parTrans" cxnId="{B40AFDDB-0E20-4BBC-A187-CE7B3C5F3FC4}">
      <dgm:prSet/>
      <dgm:spPr/>
      <dgm:t>
        <a:bodyPr/>
        <a:lstStyle/>
        <a:p>
          <a:endParaRPr lang="sv-SE"/>
        </a:p>
      </dgm:t>
    </dgm:pt>
    <dgm:pt modelId="{3521F9DC-989E-49EF-9C4C-CFC1B75CB38A}" type="sibTrans" cxnId="{B40AFDDB-0E20-4BBC-A187-CE7B3C5F3FC4}">
      <dgm:prSet/>
      <dgm:spPr/>
      <dgm:t>
        <a:bodyPr/>
        <a:lstStyle/>
        <a:p>
          <a:endParaRPr lang="sv-SE"/>
        </a:p>
      </dgm:t>
    </dgm:pt>
    <dgm:pt modelId="{DE577A2C-8B30-4C9D-A363-32533AB6EC7B}">
      <dgm:prSet phldrT="[Text]" custT="1"/>
      <dgm:spPr/>
      <dgm:t>
        <a:bodyPr/>
        <a:lstStyle/>
        <a:p>
          <a:r>
            <a:rPr lang="sv-SE" sz="1600" dirty="0" smtClean="0"/>
            <a:t>2022</a:t>
          </a:r>
          <a:endParaRPr lang="sv-SE" sz="1600" dirty="0"/>
        </a:p>
      </dgm:t>
    </dgm:pt>
    <dgm:pt modelId="{CCB1AF06-0B9A-4444-9670-EB8D4E4520AF}" type="sibTrans" cxnId="{96F68457-3601-4371-A4A0-CBF391CC518E}">
      <dgm:prSet/>
      <dgm:spPr/>
      <dgm:t>
        <a:bodyPr/>
        <a:lstStyle/>
        <a:p>
          <a:endParaRPr lang="sv-SE"/>
        </a:p>
      </dgm:t>
    </dgm:pt>
    <dgm:pt modelId="{84AE70DB-3ED5-448F-8EB4-D5CBB36FC433}" type="parTrans" cxnId="{96F68457-3601-4371-A4A0-CBF391CC518E}">
      <dgm:prSet/>
      <dgm:spPr/>
      <dgm:t>
        <a:bodyPr/>
        <a:lstStyle/>
        <a:p>
          <a:endParaRPr lang="sv-SE"/>
        </a:p>
      </dgm:t>
    </dgm:pt>
    <dgm:pt modelId="{B5258D44-413F-4775-8CB9-E2DA605741B1}">
      <dgm:prSet phldrT="[Text]" custT="1"/>
      <dgm:spPr>
        <a:solidFill>
          <a:schemeClr val="bg2">
            <a:lumMod val="90000"/>
          </a:schemeClr>
        </a:solidFill>
      </dgm:spPr>
      <dgm:t>
        <a:bodyPr/>
        <a:lstStyle/>
        <a:p>
          <a:pPr algn="l"/>
          <a:r>
            <a:rPr lang="sv-SE" sz="1200" dirty="0" smtClean="0"/>
            <a:t>Beslut om </a:t>
          </a:r>
          <a:r>
            <a:rPr lang="sv-SE" sz="1200" dirty="0" err="1" smtClean="0"/>
            <a:t>rekommend-ation</a:t>
          </a:r>
          <a:r>
            <a:rPr lang="sv-SE" sz="1200" dirty="0" smtClean="0"/>
            <a:t> om </a:t>
          </a:r>
          <a:r>
            <a:rPr lang="sv-SE" sz="1200" b="1" dirty="0" smtClean="0"/>
            <a:t>avsikts-förklaring</a:t>
          </a:r>
          <a:r>
            <a:rPr lang="sv-SE" sz="1200" dirty="0" smtClean="0"/>
            <a:t> (</a:t>
          </a:r>
          <a:r>
            <a:rPr lang="sv-SE" sz="1200" dirty="0" err="1" smtClean="0"/>
            <a:t>VfR</a:t>
          </a:r>
          <a:r>
            <a:rPr lang="sv-SE" sz="1200" dirty="0" smtClean="0"/>
            <a:t>)</a:t>
          </a:r>
          <a:r>
            <a:rPr lang="sv-SE" sz="1400" dirty="0" smtClean="0"/>
            <a:t/>
          </a:r>
          <a:br>
            <a:rPr lang="sv-SE" sz="1400" dirty="0" smtClean="0"/>
          </a:br>
          <a:endParaRPr lang="sv-SE" sz="1400" dirty="0"/>
        </a:p>
      </dgm:t>
    </dgm:pt>
    <dgm:pt modelId="{829AB2F8-142D-431B-B816-4057EEAE5C08}" type="parTrans" cxnId="{3A8AC704-27AD-44DD-BBBF-8E7558F8B139}">
      <dgm:prSet/>
      <dgm:spPr/>
      <dgm:t>
        <a:bodyPr/>
        <a:lstStyle/>
        <a:p>
          <a:endParaRPr lang="sv-SE"/>
        </a:p>
      </dgm:t>
    </dgm:pt>
    <dgm:pt modelId="{06599193-3C3C-41CB-B365-AB79A214B3B4}" type="sibTrans" cxnId="{3A8AC704-27AD-44DD-BBBF-8E7558F8B139}">
      <dgm:prSet/>
      <dgm:spPr/>
      <dgm:t>
        <a:bodyPr/>
        <a:lstStyle/>
        <a:p>
          <a:endParaRPr lang="sv-SE"/>
        </a:p>
      </dgm:t>
    </dgm:pt>
    <dgm:pt modelId="{51263256-3824-44F7-B58C-16323F560817}">
      <dgm:prSet phldrT="[Text]" custT="1"/>
      <dgm:spPr>
        <a:solidFill>
          <a:schemeClr val="bg2">
            <a:lumMod val="90000"/>
          </a:schemeClr>
        </a:solidFill>
      </dgm:spPr>
      <dgm:t>
        <a:bodyPr/>
        <a:lstStyle/>
        <a:p>
          <a:pPr algn="l"/>
          <a:endParaRPr lang="sv-SE" sz="1400" dirty="0"/>
        </a:p>
      </dgm:t>
    </dgm:pt>
    <dgm:pt modelId="{58462F76-4B94-4E7D-9207-3CB44A391721}" type="parTrans" cxnId="{6C11196A-0044-4FF8-A492-C16E7CA4F0E6}">
      <dgm:prSet/>
      <dgm:spPr/>
      <dgm:t>
        <a:bodyPr/>
        <a:lstStyle/>
        <a:p>
          <a:endParaRPr lang="sv-SE"/>
        </a:p>
      </dgm:t>
    </dgm:pt>
    <dgm:pt modelId="{87E01617-BD03-4FF2-B289-DF7C8306364F}" type="sibTrans" cxnId="{6C11196A-0044-4FF8-A492-C16E7CA4F0E6}">
      <dgm:prSet/>
      <dgm:spPr/>
      <dgm:t>
        <a:bodyPr/>
        <a:lstStyle/>
        <a:p>
          <a:endParaRPr lang="sv-SE"/>
        </a:p>
      </dgm:t>
    </dgm:pt>
    <dgm:pt modelId="{B4DCDAA2-786D-4F28-874A-F3FAD28C153C}">
      <dgm:prSet phldrT="[Text]" custT="1"/>
      <dgm:spPr>
        <a:solidFill>
          <a:schemeClr val="bg2">
            <a:lumMod val="90000"/>
            <a:alpha val="90000"/>
          </a:schemeClr>
        </a:solidFill>
      </dgm:spPr>
      <dgm:t>
        <a:bodyPr/>
        <a:lstStyle/>
        <a:p>
          <a:r>
            <a:rPr lang="sv-SE" sz="1200" b="1" dirty="0" smtClean="0"/>
            <a:t>Mars</a:t>
          </a:r>
          <a:r>
            <a:rPr lang="sv-SE" sz="1200" dirty="0" smtClean="0"/>
            <a:t/>
          </a:r>
          <a:br>
            <a:rPr lang="sv-SE" sz="1200" dirty="0" smtClean="0"/>
          </a:br>
          <a:r>
            <a:rPr lang="sv-SE" sz="1200" dirty="0" smtClean="0"/>
            <a:t>Uppdrags-direktiv</a:t>
          </a:r>
          <a:br>
            <a:rPr lang="sv-SE" sz="1200" dirty="0" smtClean="0"/>
          </a:br>
          <a:endParaRPr lang="sv-SE" sz="1200" dirty="0"/>
        </a:p>
      </dgm:t>
    </dgm:pt>
    <dgm:pt modelId="{B235B846-D321-4592-9DEF-E0D29E88C6C0}" type="sibTrans" cxnId="{8DED22C4-6E43-431C-8B6B-63A252E5983C}">
      <dgm:prSet/>
      <dgm:spPr/>
      <dgm:t>
        <a:bodyPr/>
        <a:lstStyle/>
        <a:p>
          <a:endParaRPr lang="sv-SE"/>
        </a:p>
      </dgm:t>
    </dgm:pt>
    <dgm:pt modelId="{7D6DAEA5-76C5-4E2C-9473-5A1E5DD82EFE}" type="parTrans" cxnId="{8DED22C4-6E43-431C-8B6B-63A252E5983C}">
      <dgm:prSet/>
      <dgm:spPr/>
      <dgm:t>
        <a:bodyPr/>
        <a:lstStyle/>
        <a:p>
          <a:endParaRPr lang="sv-SE"/>
        </a:p>
      </dgm:t>
    </dgm:pt>
    <dgm:pt modelId="{71A9A91C-A1D1-41C2-A3C2-F2483449143A}">
      <dgm:prSet phldrT="[Text]" custT="1"/>
      <dgm:spPr>
        <a:solidFill>
          <a:schemeClr val="bg2">
            <a:lumMod val="90000"/>
            <a:alpha val="90000"/>
          </a:schemeClr>
        </a:solidFill>
      </dgm:spPr>
      <dgm:t>
        <a:bodyPr/>
        <a:lstStyle/>
        <a:p>
          <a:pPr algn="l"/>
          <a:r>
            <a:rPr lang="sv-SE" sz="1200" dirty="0" smtClean="0"/>
            <a:t>Uppstart </a:t>
          </a:r>
          <a:r>
            <a:rPr lang="sv-SE" sz="1200" b="1" dirty="0" err="1" smtClean="0"/>
            <a:t>projektorga-nisation</a:t>
          </a:r>
          <a:r>
            <a:rPr lang="sv-SE" sz="1200" dirty="0" smtClean="0"/>
            <a:t>, tillsättande av </a:t>
          </a:r>
          <a:r>
            <a:rPr lang="sv-SE" sz="1200" b="1" dirty="0" smtClean="0"/>
            <a:t>projektgrupp,</a:t>
          </a:r>
          <a:r>
            <a:rPr lang="sv-SE" sz="1200" dirty="0" smtClean="0"/>
            <a:t> framtagande a</a:t>
          </a:r>
          <a:r>
            <a:rPr lang="sv-SE" sz="1200" b="0" dirty="0" smtClean="0"/>
            <a:t>v</a:t>
          </a:r>
          <a:r>
            <a:rPr lang="sv-SE" sz="1200" b="1" dirty="0" smtClean="0"/>
            <a:t> projektplan</a:t>
          </a:r>
          <a:br>
            <a:rPr lang="sv-SE" sz="1200" b="1" dirty="0" smtClean="0"/>
          </a:br>
          <a:endParaRPr lang="sv-SE" sz="1200" dirty="0"/>
        </a:p>
      </dgm:t>
    </dgm:pt>
    <dgm:pt modelId="{82ABECB4-C52E-4877-8C66-517222B7E99C}" type="parTrans" cxnId="{349DC8A3-4F56-48DD-93E2-A3F683E196AF}">
      <dgm:prSet/>
      <dgm:spPr/>
      <dgm:t>
        <a:bodyPr/>
        <a:lstStyle/>
        <a:p>
          <a:endParaRPr lang="sv-SE"/>
        </a:p>
      </dgm:t>
    </dgm:pt>
    <dgm:pt modelId="{74F4D4B3-9FE6-475F-800A-4AB7E8F490C4}" type="sibTrans" cxnId="{349DC8A3-4F56-48DD-93E2-A3F683E196AF}">
      <dgm:prSet/>
      <dgm:spPr/>
      <dgm:t>
        <a:bodyPr/>
        <a:lstStyle/>
        <a:p>
          <a:endParaRPr lang="sv-SE"/>
        </a:p>
      </dgm:t>
    </dgm:pt>
    <dgm:pt modelId="{AE782274-7CE5-4095-90A2-C8694C749179}">
      <dgm:prSet phldrT="[Text]" custT="1"/>
      <dgm:spPr>
        <a:solidFill>
          <a:schemeClr val="bg2">
            <a:lumMod val="90000"/>
            <a:alpha val="90000"/>
          </a:schemeClr>
        </a:solidFill>
      </dgm:spPr>
      <dgm:t>
        <a:bodyPr/>
        <a:lstStyle/>
        <a:p>
          <a:pPr algn="l"/>
          <a:r>
            <a:rPr lang="sv-SE" sz="1200" b="1" dirty="0" smtClean="0"/>
            <a:t>Tecknande</a:t>
          </a:r>
          <a:r>
            <a:rPr lang="sv-SE" sz="1200" dirty="0" smtClean="0"/>
            <a:t> </a:t>
          </a:r>
          <a:br>
            <a:rPr lang="sv-SE" sz="1200" dirty="0" smtClean="0"/>
          </a:br>
          <a:r>
            <a:rPr lang="sv-SE" sz="1200" dirty="0" smtClean="0"/>
            <a:t>av avtal</a:t>
          </a:r>
          <a:r>
            <a:rPr lang="sv-SE" sz="1600" dirty="0" smtClean="0"/>
            <a:t/>
          </a:r>
          <a:br>
            <a:rPr lang="sv-SE" sz="1600" dirty="0" smtClean="0"/>
          </a:br>
          <a:endParaRPr lang="sv-SE" sz="1600" dirty="0"/>
        </a:p>
      </dgm:t>
    </dgm:pt>
    <dgm:pt modelId="{3190AE2E-C987-490E-ABEE-FEA116F252A9}" type="parTrans" cxnId="{E33E7A3A-4B45-4245-BCE1-7EFDE7363031}">
      <dgm:prSet/>
      <dgm:spPr/>
      <dgm:t>
        <a:bodyPr/>
        <a:lstStyle/>
        <a:p>
          <a:endParaRPr lang="sv-SE"/>
        </a:p>
      </dgm:t>
    </dgm:pt>
    <dgm:pt modelId="{8FAA9097-8775-4435-9279-56BED916B7D5}" type="sibTrans" cxnId="{E33E7A3A-4B45-4245-BCE1-7EFDE7363031}">
      <dgm:prSet/>
      <dgm:spPr/>
      <dgm:t>
        <a:bodyPr/>
        <a:lstStyle/>
        <a:p>
          <a:endParaRPr lang="sv-SE"/>
        </a:p>
      </dgm:t>
    </dgm:pt>
    <dgm:pt modelId="{D7AA2434-2E7D-4D8F-B64A-D13E22D991D7}">
      <dgm:prSet phldrT="[Text]" custT="1"/>
      <dgm:spPr>
        <a:solidFill>
          <a:schemeClr val="bg2">
            <a:lumMod val="90000"/>
            <a:alpha val="90000"/>
          </a:schemeClr>
        </a:solidFill>
      </dgm:spPr>
      <dgm:t>
        <a:bodyPr/>
        <a:lstStyle/>
        <a:p>
          <a:pPr algn="l"/>
          <a:r>
            <a:rPr lang="sv-SE" sz="1200" b="1" dirty="0" smtClean="0"/>
            <a:t>Beslut </a:t>
          </a:r>
          <a:r>
            <a:rPr lang="sv-SE" sz="1200" dirty="0" smtClean="0"/>
            <a:t>om avtal</a:t>
          </a:r>
          <a:br>
            <a:rPr lang="sv-SE" sz="1200" dirty="0" smtClean="0"/>
          </a:br>
          <a:endParaRPr lang="sv-SE" sz="1200" dirty="0"/>
        </a:p>
      </dgm:t>
    </dgm:pt>
    <dgm:pt modelId="{C4C4DAE3-9843-4496-ACFF-76AD137562AF}" type="parTrans" cxnId="{0E8CBD16-3380-4245-A86F-7222B4F77471}">
      <dgm:prSet/>
      <dgm:spPr/>
      <dgm:t>
        <a:bodyPr/>
        <a:lstStyle/>
        <a:p>
          <a:endParaRPr lang="sv-SE"/>
        </a:p>
      </dgm:t>
    </dgm:pt>
    <dgm:pt modelId="{B3D22B3B-257A-438D-B1B4-ED7E1701C86A}" type="sibTrans" cxnId="{0E8CBD16-3380-4245-A86F-7222B4F77471}">
      <dgm:prSet/>
      <dgm:spPr/>
      <dgm:t>
        <a:bodyPr/>
        <a:lstStyle/>
        <a:p>
          <a:endParaRPr lang="sv-SE"/>
        </a:p>
      </dgm:t>
    </dgm:pt>
    <dgm:pt modelId="{FA9DCC88-ACEA-4F08-9645-8BAA05A38DD4}">
      <dgm:prSet phldrT="[Text]" custT="1"/>
      <dgm:spPr>
        <a:solidFill>
          <a:schemeClr val="bg2">
            <a:lumMod val="90000"/>
            <a:alpha val="90000"/>
          </a:schemeClr>
        </a:solidFill>
      </dgm:spPr>
      <dgm:t>
        <a:bodyPr/>
        <a:lstStyle/>
        <a:p>
          <a:pPr algn="l"/>
          <a:r>
            <a:rPr lang="sv-SE" sz="1200" dirty="0" smtClean="0"/>
            <a:t>Säkerställande av långsiktig </a:t>
          </a:r>
          <a:r>
            <a:rPr lang="sv-SE" sz="1200" b="1" dirty="0" smtClean="0"/>
            <a:t>finansiering</a:t>
          </a:r>
          <a:r>
            <a:rPr lang="sv-SE" sz="1200" dirty="0" smtClean="0"/>
            <a:t/>
          </a:r>
          <a:br>
            <a:rPr lang="sv-SE" sz="1200" dirty="0" smtClean="0"/>
          </a:br>
          <a:endParaRPr lang="sv-SE" sz="1200" dirty="0"/>
        </a:p>
      </dgm:t>
    </dgm:pt>
    <dgm:pt modelId="{808045D0-2A6E-4C45-BB56-125796F16384}" type="parTrans" cxnId="{CC695B79-03AA-4877-B415-B95169088E53}">
      <dgm:prSet/>
      <dgm:spPr/>
      <dgm:t>
        <a:bodyPr/>
        <a:lstStyle/>
        <a:p>
          <a:endParaRPr lang="sv-SE"/>
        </a:p>
      </dgm:t>
    </dgm:pt>
    <dgm:pt modelId="{3284A123-F82A-436B-9D5A-0BE128037DCB}" type="sibTrans" cxnId="{CC695B79-03AA-4877-B415-B95169088E53}">
      <dgm:prSet/>
      <dgm:spPr/>
      <dgm:t>
        <a:bodyPr/>
        <a:lstStyle/>
        <a:p>
          <a:endParaRPr lang="sv-SE"/>
        </a:p>
      </dgm:t>
    </dgm:pt>
    <dgm:pt modelId="{E76B0E7E-E718-4E28-A447-A1161DEAC2FB}" type="pres">
      <dgm:prSet presAssocID="{93723194-1080-44F0-8068-72C0DFA871E1}" presName="theList" presStyleCnt="0">
        <dgm:presLayoutVars>
          <dgm:dir/>
          <dgm:animLvl val="lvl"/>
          <dgm:resizeHandles val="exact"/>
        </dgm:presLayoutVars>
      </dgm:prSet>
      <dgm:spPr/>
      <dgm:t>
        <a:bodyPr/>
        <a:lstStyle/>
        <a:p>
          <a:endParaRPr lang="sv-SE"/>
        </a:p>
      </dgm:t>
    </dgm:pt>
    <dgm:pt modelId="{E8928A9C-9FF8-449F-821E-2F1263A18D1C}" type="pres">
      <dgm:prSet presAssocID="{DE577A2C-8B30-4C9D-A363-32533AB6EC7B}" presName="compNode" presStyleCnt="0"/>
      <dgm:spPr/>
    </dgm:pt>
    <dgm:pt modelId="{10805ABC-037D-4586-B79A-98D5AADC875E}" type="pres">
      <dgm:prSet presAssocID="{DE577A2C-8B30-4C9D-A363-32533AB6EC7B}" presName="noGeometry" presStyleCnt="0"/>
      <dgm:spPr/>
    </dgm:pt>
    <dgm:pt modelId="{B5CA0646-D043-497F-BE7F-57D775C464D5}" type="pres">
      <dgm:prSet presAssocID="{DE577A2C-8B30-4C9D-A363-32533AB6EC7B}" presName="childTextVisible" presStyleLbl="bgAccFollowNode1" presStyleIdx="0" presStyleCnt="4" custScaleX="174675" custScaleY="363664">
        <dgm:presLayoutVars>
          <dgm:bulletEnabled val="1"/>
        </dgm:presLayoutVars>
      </dgm:prSet>
      <dgm:spPr/>
      <dgm:t>
        <a:bodyPr/>
        <a:lstStyle/>
        <a:p>
          <a:endParaRPr lang="sv-SE"/>
        </a:p>
      </dgm:t>
    </dgm:pt>
    <dgm:pt modelId="{7650CAE1-96AF-4AF5-B2FB-C45A934127BF}" type="pres">
      <dgm:prSet presAssocID="{DE577A2C-8B30-4C9D-A363-32533AB6EC7B}" presName="childTextHidden" presStyleLbl="bgAccFollowNode1" presStyleIdx="0" presStyleCnt="4"/>
      <dgm:spPr/>
      <dgm:t>
        <a:bodyPr/>
        <a:lstStyle/>
        <a:p>
          <a:endParaRPr lang="sv-SE"/>
        </a:p>
      </dgm:t>
    </dgm:pt>
    <dgm:pt modelId="{C3608DDC-2DDC-4C5E-B602-73E1C4A99498}" type="pres">
      <dgm:prSet presAssocID="{DE577A2C-8B30-4C9D-A363-32533AB6EC7B}" presName="parentText" presStyleLbl="node1" presStyleIdx="0" presStyleCnt="4" custScaleX="135490" custScaleY="121446" custLinFactY="-100000" custLinFactNeighborX="-49997" custLinFactNeighborY="-116803">
        <dgm:presLayoutVars>
          <dgm:chMax val="1"/>
          <dgm:bulletEnabled val="1"/>
        </dgm:presLayoutVars>
      </dgm:prSet>
      <dgm:spPr/>
      <dgm:t>
        <a:bodyPr/>
        <a:lstStyle/>
        <a:p>
          <a:endParaRPr lang="sv-SE"/>
        </a:p>
      </dgm:t>
    </dgm:pt>
    <dgm:pt modelId="{06088418-4FA7-4D54-B924-8C2C796A3CE8}" type="pres">
      <dgm:prSet presAssocID="{DE577A2C-8B30-4C9D-A363-32533AB6EC7B}" presName="aSpace" presStyleCnt="0"/>
      <dgm:spPr/>
    </dgm:pt>
    <dgm:pt modelId="{9056FBA4-CBEC-4017-8E42-390EB9C1A9A6}" type="pres">
      <dgm:prSet presAssocID="{ACBC5E10-DCEF-43D7-A479-EE0F0CFD4247}" presName="compNode" presStyleCnt="0"/>
      <dgm:spPr/>
    </dgm:pt>
    <dgm:pt modelId="{6DC97EE6-58AA-4DFA-B73C-1BA3AA980AAA}" type="pres">
      <dgm:prSet presAssocID="{ACBC5E10-DCEF-43D7-A479-EE0F0CFD4247}" presName="noGeometry" presStyleCnt="0"/>
      <dgm:spPr/>
    </dgm:pt>
    <dgm:pt modelId="{50E1F195-5BDD-4ADD-986F-99E16301DC3A}" type="pres">
      <dgm:prSet presAssocID="{ACBC5E10-DCEF-43D7-A479-EE0F0CFD4247}" presName="childTextVisible" presStyleLbl="bgAccFollowNode1" presStyleIdx="1" presStyleCnt="4" custScaleX="180349" custScaleY="374954">
        <dgm:presLayoutVars>
          <dgm:bulletEnabled val="1"/>
        </dgm:presLayoutVars>
      </dgm:prSet>
      <dgm:spPr/>
      <dgm:t>
        <a:bodyPr/>
        <a:lstStyle/>
        <a:p>
          <a:endParaRPr lang="sv-SE"/>
        </a:p>
      </dgm:t>
    </dgm:pt>
    <dgm:pt modelId="{BBF2BF16-7025-4495-825F-41A7E906E04C}" type="pres">
      <dgm:prSet presAssocID="{ACBC5E10-DCEF-43D7-A479-EE0F0CFD4247}" presName="childTextHidden" presStyleLbl="bgAccFollowNode1" presStyleIdx="1" presStyleCnt="4"/>
      <dgm:spPr/>
      <dgm:t>
        <a:bodyPr/>
        <a:lstStyle/>
        <a:p>
          <a:endParaRPr lang="sv-SE"/>
        </a:p>
      </dgm:t>
    </dgm:pt>
    <dgm:pt modelId="{B63A83D0-3A2B-4223-859E-A4B19D196061}" type="pres">
      <dgm:prSet presAssocID="{ACBC5E10-DCEF-43D7-A479-EE0F0CFD4247}" presName="parentText" presStyleLbl="node1" presStyleIdx="1" presStyleCnt="4" custScaleX="149192" custScaleY="126471" custLinFactY="-100000" custLinFactNeighborX="-43076" custLinFactNeighborY="-131316">
        <dgm:presLayoutVars>
          <dgm:chMax val="1"/>
          <dgm:bulletEnabled val="1"/>
        </dgm:presLayoutVars>
      </dgm:prSet>
      <dgm:spPr/>
      <dgm:t>
        <a:bodyPr/>
        <a:lstStyle/>
        <a:p>
          <a:endParaRPr lang="sv-SE"/>
        </a:p>
      </dgm:t>
    </dgm:pt>
    <dgm:pt modelId="{8893DCA7-B50A-453D-9A9C-2764D6EDE2AE}" type="pres">
      <dgm:prSet presAssocID="{ACBC5E10-DCEF-43D7-A479-EE0F0CFD4247}" presName="aSpace" presStyleCnt="0"/>
      <dgm:spPr/>
    </dgm:pt>
    <dgm:pt modelId="{DD383F09-7A85-47E1-BB54-7762CDBD0EEB}" type="pres">
      <dgm:prSet presAssocID="{94B67AB1-8948-4439-836A-62A846C39446}" presName="compNode" presStyleCnt="0"/>
      <dgm:spPr/>
    </dgm:pt>
    <dgm:pt modelId="{7EF36AD1-FFD4-4845-A275-E024261C7CB8}" type="pres">
      <dgm:prSet presAssocID="{94B67AB1-8948-4439-836A-62A846C39446}" presName="noGeometry" presStyleCnt="0"/>
      <dgm:spPr/>
    </dgm:pt>
    <dgm:pt modelId="{387DF1A7-0D2E-4B42-A42B-FB6E9349CAE1}" type="pres">
      <dgm:prSet presAssocID="{94B67AB1-8948-4439-836A-62A846C39446}" presName="childTextVisible" presStyleLbl="bgAccFollowNode1" presStyleIdx="2" presStyleCnt="4" custScaleX="204615" custScaleY="376836" custLinFactNeighborX="4132" custLinFactNeighborY="-216">
        <dgm:presLayoutVars>
          <dgm:bulletEnabled val="1"/>
        </dgm:presLayoutVars>
      </dgm:prSet>
      <dgm:spPr/>
      <dgm:t>
        <a:bodyPr/>
        <a:lstStyle/>
        <a:p>
          <a:endParaRPr lang="sv-SE"/>
        </a:p>
      </dgm:t>
    </dgm:pt>
    <dgm:pt modelId="{47AB8882-1A96-4BC8-B23D-428085D9CAE2}" type="pres">
      <dgm:prSet presAssocID="{94B67AB1-8948-4439-836A-62A846C39446}" presName="childTextHidden" presStyleLbl="bgAccFollowNode1" presStyleIdx="2" presStyleCnt="4"/>
      <dgm:spPr/>
      <dgm:t>
        <a:bodyPr/>
        <a:lstStyle/>
        <a:p>
          <a:endParaRPr lang="sv-SE"/>
        </a:p>
      </dgm:t>
    </dgm:pt>
    <dgm:pt modelId="{2FEC3E74-D06C-45BC-8BB1-B328455483BE}" type="pres">
      <dgm:prSet presAssocID="{94B67AB1-8948-4439-836A-62A846C39446}" presName="parentText" presStyleLbl="node1" presStyleIdx="2" presStyleCnt="4" custScaleX="136974" custScaleY="123181" custLinFactY="-100000" custLinFactNeighborX="-95091" custLinFactNeighborY="-139096">
        <dgm:presLayoutVars>
          <dgm:chMax val="1"/>
          <dgm:bulletEnabled val="1"/>
        </dgm:presLayoutVars>
      </dgm:prSet>
      <dgm:spPr/>
      <dgm:t>
        <a:bodyPr/>
        <a:lstStyle/>
        <a:p>
          <a:endParaRPr lang="sv-SE"/>
        </a:p>
      </dgm:t>
    </dgm:pt>
    <dgm:pt modelId="{CED28182-F0FC-423C-ADDF-15905ABDCD54}" type="pres">
      <dgm:prSet presAssocID="{94B67AB1-8948-4439-836A-62A846C39446}" presName="aSpace" presStyleCnt="0"/>
      <dgm:spPr/>
    </dgm:pt>
    <dgm:pt modelId="{B368F9A9-5655-4F2E-A22F-73E26CD6713E}" type="pres">
      <dgm:prSet presAssocID="{354550FF-9010-40BB-A0A1-2459815EEDA0}" presName="compNode" presStyleCnt="0"/>
      <dgm:spPr/>
    </dgm:pt>
    <dgm:pt modelId="{5B90D86F-C604-4A88-8736-3FDFCB8D8EE6}" type="pres">
      <dgm:prSet presAssocID="{354550FF-9010-40BB-A0A1-2459815EEDA0}" presName="noGeometry" presStyleCnt="0"/>
      <dgm:spPr/>
    </dgm:pt>
    <dgm:pt modelId="{F77E85E3-DB41-467F-8DB7-4AAC88EC8D83}" type="pres">
      <dgm:prSet presAssocID="{354550FF-9010-40BB-A0A1-2459815EEDA0}" presName="childTextVisible" presStyleLbl="bgAccFollowNode1" presStyleIdx="3" presStyleCnt="4" custScaleX="208349" custScaleY="377269" custLinFactNeighborY="0">
        <dgm:presLayoutVars>
          <dgm:bulletEnabled val="1"/>
        </dgm:presLayoutVars>
      </dgm:prSet>
      <dgm:spPr/>
      <dgm:t>
        <a:bodyPr/>
        <a:lstStyle/>
        <a:p>
          <a:endParaRPr lang="sv-SE"/>
        </a:p>
      </dgm:t>
    </dgm:pt>
    <dgm:pt modelId="{560764FE-2C1C-494E-B3B8-F2670EA6173B}" type="pres">
      <dgm:prSet presAssocID="{354550FF-9010-40BB-A0A1-2459815EEDA0}" presName="childTextHidden" presStyleLbl="bgAccFollowNode1" presStyleIdx="3" presStyleCnt="4"/>
      <dgm:spPr/>
      <dgm:t>
        <a:bodyPr/>
        <a:lstStyle/>
        <a:p>
          <a:endParaRPr lang="sv-SE"/>
        </a:p>
      </dgm:t>
    </dgm:pt>
    <dgm:pt modelId="{E108FF1B-6741-4661-8F25-1CEF642EE130}" type="pres">
      <dgm:prSet presAssocID="{354550FF-9010-40BB-A0A1-2459815EEDA0}" presName="parentText" presStyleLbl="node1" presStyleIdx="3" presStyleCnt="4" custScaleX="253608" custScaleY="172336" custLinFactX="-32524" custLinFactY="-100000" custLinFactNeighborX="-100000" custLinFactNeighborY="-154169">
        <dgm:presLayoutVars>
          <dgm:chMax val="1"/>
          <dgm:bulletEnabled val="1"/>
        </dgm:presLayoutVars>
      </dgm:prSet>
      <dgm:spPr/>
      <dgm:t>
        <a:bodyPr/>
        <a:lstStyle/>
        <a:p>
          <a:endParaRPr lang="sv-SE"/>
        </a:p>
      </dgm:t>
    </dgm:pt>
  </dgm:ptLst>
  <dgm:cxnLst>
    <dgm:cxn modelId="{E7C7CFFA-AB5A-42F6-A049-F674E9009D5A}" srcId="{93723194-1080-44F0-8068-72C0DFA871E1}" destId="{354550FF-9010-40BB-A0A1-2459815EEDA0}" srcOrd="3" destOrd="0" parTransId="{FD48B536-E7AB-4384-85D7-4AB4EECF67D4}" sibTransId="{2D00F39A-EBD7-4C8B-86BE-681D282882EE}"/>
    <dgm:cxn modelId="{E8DA5E5F-9ACE-4FD4-958A-2B50ED7659F0}" type="presOf" srcId="{71A9A91C-A1D1-41C2-A3C2-F2483449143A}" destId="{F77E85E3-DB41-467F-8DB7-4AAC88EC8D83}" srcOrd="0" destOrd="0" presId="urn:microsoft.com/office/officeart/2005/8/layout/hProcess6"/>
    <dgm:cxn modelId="{8233B093-433A-48B9-8211-9A50E77E5C23}" type="presOf" srcId="{93723194-1080-44F0-8068-72C0DFA871E1}" destId="{E76B0E7E-E718-4E28-A447-A1161DEAC2FB}" srcOrd="0" destOrd="0" presId="urn:microsoft.com/office/officeart/2005/8/layout/hProcess6"/>
    <dgm:cxn modelId="{5B1D0DB9-F3AC-4CEE-8626-C856EFA35714}" type="presOf" srcId="{B4DCDAA2-786D-4F28-874A-F3FAD28C153C}" destId="{B5CA0646-D043-497F-BE7F-57D775C464D5}" srcOrd="0" destOrd="0" presId="urn:microsoft.com/office/officeart/2005/8/layout/hProcess6"/>
    <dgm:cxn modelId="{86833A42-6266-414A-82F7-8FA61A03DDFB}" type="presOf" srcId="{AE782274-7CE5-4095-90A2-C8694C749179}" destId="{F77E85E3-DB41-467F-8DB7-4AAC88EC8D83}" srcOrd="0" destOrd="3" presId="urn:microsoft.com/office/officeart/2005/8/layout/hProcess6"/>
    <dgm:cxn modelId="{7E12E417-9BF9-402A-A422-2BB0AFB4CF91}" srcId="{93723194-1080-44F0-8068-72C0DFA871E1}" destId="{94B67AB1-8948-4439-836A-62A846C39446}" srcOrd="2" destOrd="0" parTransId="{E509F7BC-6A06-4C19-8298-A5DE339280F8}" sibTransId="{0CA649D8-F847-49EE-8F48-6D96F6563FE7}"/>
    <dgm:cxn modelId="{96F68457-3601-4371-A4A0-CBF391CC518E}" srcId="{93723194-1080-44F0-8068-72C0DFA871E1}" destId="{DE577A2C-8B30-4C9D-A363-32533AB6EC7B}" srcOrd="0" destOrd="0" parTransId="{84AE70DB-3ED5-448F-8EB4-D5CBB36FC433}" sibTransId="{CCB1AF06-0B9A-4444-9670-EB8D4E4520AF}"/>
    <dgm:cxn modelId="{7E921487-50B8-4684-820C-0B518C9635B2}" srcId="{ACBC5E10-DCEF-43D7-A479-EE0F0CFD4247}" destId="{30AD7FF3-22CD-42A9-ACA3-61441DD55BFA}" srcOrd="0" destOrd="0" parTransId="{A162D74A-FAAA-49C3-AC5B-2ED69D6B5921}" sibTransId="{D941C87D-1CC9-4D50-A653-3EC79E040E49}"/>
    <dgm:cxn modelId="{0E8CBD16-3380-4245-A86F-7222B4F77471}" srcId="{354550FF-9010-40BB-A0A1-2459815EEDA0}" destId="{D7AA2434-2E7D-4D8F-B64A-D13E22D991D7}" srcOrd="2" destOrd="0" parTransId="{C4C4DAE3-9843-4496-ACFF-76AD137562AF}" sibTransId="{B3D22B3B-257A-438D-B1B4-ED7E1701C86A}"/>
    <dgm:cxn modelId="{8B2FCBBD-4EBC-4350-AD27-A768D5CCA306}" type="presOf" srcId="{F29CD199-2A22-4C04-87B7-138D8160BA8A}" destId="{7650CAE1-96AF-4AF5-B2FB-C45A934127BF}" srcOrd="1" destOrd="1" presId="urn:microsoft.com/office/officeart/2005/8/layout/hProcess6"/>
    <dgm:cxn modelId="{AD453D8E-75A8-467C-8AA9-0D54E01D11F9}" type="presOf" srcId="{DF9E4343-277E-44D0-AECC-D873DC1B0BD5}" destId="{BBF2BF16-7025-4495-825F-41A7E906E04C}" srcOrd="1" destOrd="1" presId="urn:microsoft.com/office/officeart/2005/8/layout/hProcess6"/>
    <dgm:cxn modelId="{4EE743DF-8457-405B-B4CB-F3759406C7ED}" type="presOf" srcId="{FA9DCC88-ACEA-4F08-9645-8BAA05A38DD4}" destId="{560764FE-2C1C-494E-B3B8-F2670EA6173B}" srcOrd="1" destOrd="1" presId="urn:microsoft.com/office/officeart/2005/8/layout/hProcess6"/>
    <dgm:cxn modelId="{2F94764E-5256-4B85-AC7C-243697A9C69C}" type="presOf" srcId="{B5258D44-413F-4775-8CB9-E2DA605741B1}" destId="{47AB8882-1A96-4BC8-B23D-428085D9CAE2}" srcOrd="1" destOrd="2" presId="urn:microsoft.com/office/officeart/2005/8/layout/hProcess6"/>
    <dgm:cxn modelId="{25063CAC-808C-45FD-A132-D9335D5C7BD7}" type="presOf" srcId="{354550FF-9010-40BB-A0A1-2459815EEDA0}" destId="{E108FF1B-6741-4661-8F25-1CEF642EE130}" srcOrd="0" destOrd="0" presId="urn:microsoft.com/office/officeart/2005/8/layout/hProcess6"/>
    <dgm:cxn modelId="{9CA859C8-F095-40BE-B724-F3D13B6BE108}" type="presOf" srcId="{30AD7FF3-22CD-42A9-ACA3-61441DD55BFA}" destId="{BBF2BF16-7025-4495-825F-41A7E906E04C}" srcOrd="1" destOrd="0" presId="urn:microsoft.com/office/officeart/2005/8/layout/hProcess6"/>
    <dgm:cxn modelId="{C8A4C71F-546C-4709-AD49-20FEB233477E}" type="presOf" srcId="{DF9E4343-277E-44D0-AECC-D873DC1B0BD5}" destId="{50E1F195-5BDD-4ADD-986F-99E16301DC3A}" srcOrd="0" destOrd="1" presId="urn:microsoft.com/office/officeart/2005/8/layout/hProcess6"/>
    <dgm:cxn modelId="{D9F573D7-20CF-4058-BEFF-60820575758D}" type="presOf" srcId="{30AD7FF3-22CD-42A9-ACA3-61441DD55BFA}" destId="{50E1F195-5BDD-4ADD-986F-99E16301DC3A}" srcOrd="0" destOrd="0" presId="urn:microsoft.com/office/officeart/2005/8/layout/hProcess6"/>
    <dgm:cxn modelId="{22E32F6A-59F5-4134-A4B3-272032A570CB}" srcId="{ACBC5E10-DCEF-43D7-A479-EE0F0CFD4247}" destId="{DF9E4343-277E-44D0-AECC-D873DC1B0BD5}" srcOrd="1" destOrd="0" parTransId="{EB13747C-2A84-4658-A200-680AB79076C9}" sibTransId="{EE6DBFB9-97C9-483B-AFBC-638184E8F202}"/>
    <dgm:cxn modelId="{AACDC6D2-F383-45C2-B11A-2409A9931709}" type="presOf" srcId="{D7AA2434-2E7D-4D8F-B64A-D13E22D991D7}" destId="{F77E85E3-DB41-467F-8DB7-4AAC88EC8D83}" srcOrd="0" destOrd="2" presId="urn:microsoft.com/office/officeart/2005/8/layout/hProcess6"/>
    <dgm:cxn modelId="{C8022074-219D-4F8A-A164-82D7C5A7470B}" type="presOf" srcId="{B4DCDAA2-786D-4F28-874A-F3FAD28C153C}" destId="{7650CAE1-96AF-4AF5-B2FB-C45A934127BF}" srcOrd="1" destOrd="0" presId="urn:microsoft.com/office/officeart/2005/8/layout/hProcess6"/>
    <dgm:cxn modelId="{AB98F42A-24AF-4539-B6D9-21B2AFA00011}" type="presOf" srcId="{AE782274-7CE5-4095-90A2-C8694C749179}" destId="{560764FE-2C1C-494E-B3B8-F2670EA6173B}" srcOrd="1" destOrd="3" presId="urn:microsoft.com/office/officeart/2005/8/layout/hProcess6"/>
    <dgm:cxn modelId="{B9650812-84E3-48EE-AAE0-5450B53E1016}" type="presOf" srcId="{D7AA2434-2E7D-4D8F-B64A-D13E22D991D7}" destId="{560764FE-2C1C-494E-B3B8-F2670EA6173B}" srcOrd="1" destOrd="2" presId="urn:microsoft.com/office/officeart/2005/8/layout/hProcess6"/>
    <dgm:cxn modelId="{D05EDA29-08C1-47B6-A6E3-C8336C8D49E5}" type="presOf" srcId="{F29CD199-2A22-4C04-87B7-138D8160BA8A}" destId="{B5CA0646-D043-497F-BE7F-57D775C464D5}" srcOrd="0" destOrd="1" presId="urn:microsoft.com/office/officeart/2005/8/layout/hProcess6"/>
    <dgm:cxn modelId="{124D7EE5-E3B5-4439-9FA7-D460B31B3AFD}" type="presOf" srcId="{E3EB5D0D-F3DA-41DE-AA8D-30B077616F4C}" destId="{387DF1A7-0D2E-4B42-A42B-FB6E9349CAE1}" srcOrd="0" destOrd="1" presId="urn:microsoft.com/office/officeart/2005/8/layout/hProcess6"/>
    <dgm:cxn modelId="{41A4445B-45A9-4C64-B779-B854FEA24F1B}" type="presOf" srcId="{71A9A91C-A1D1-41C2-A3C2-F2483449143A}" destId="{560764FE-2C1C-494E-B3B8-F2670EA6173B}" srcOrd="1" destOrd="0" presId="urn:microsoft.com/office/officeart/2005/8/layout/hProcess6"/>
    <dgm:cxn modelId="{C8943EEE-CC5C-42CD-BB8C-4286B01FE6AB}" type="presOf" srcId="{51263256-3824-44F7-B58C-16323F560817}" destId="{47AB8882-1A96-4BC8-B23D-428085D9CAE2}" srcOrd="1" destOrd="0" presId="urn:microsoft.com/office/officeart/2005/8/layout/hProcess6"/>
    <dgm:cxn modelId="{349DC8A3-4F56-48DD-93E2-A3F683E196AF}" srcId="{354550FF-9010-40BB-A0A1-2459815EEDA0}" destId="{71A9A91C-A1D1-41C2-A3C2-F2483449143A}" srcOrd="0" destOrd="0" parTransId="{82ABECB4-C52E-4877-8C66-517222B7E99C}" sibTransId="{74F4D4B3-9FE6-475F-800A-4AB7E8F490C4}"/>
    <dgm:cxn modelId="{D37A79C3-B51E-4781-B58E-881951F70ED5}" type="presOf" srcId="{DE577A2C-8B30-4C9D-A363-32533AB6EC7B}" destId="{C3608DDC-2DDC-4C5E-B602-73E1C4A99498}" srcOrd="0" destOrd="0" presId="urn:microsoft.com/office/officeart/2005/8/layout/hProcess6"/>
    <dgm:cxn modelId="{8DED22C4-6E43-431C-8B6B-63A252E5983C}" srcId="{DE577A2C-8B30-4C9D-A363-32533AB6EC7B}" destId="{B4DCDAA2-786D-4F28-874A-F3FAD28C153C}" srcOrd="0" destOrd="0" parTransId="{7D6DAEA5-76C5-4E2C-9473-5A1E5DD82EFE}" sibTransId="{B235B846-D321-4592-9DEF-E0D29E88C6C0}"/>
    <dgm:cxn modelId="{6A63D300-9D1F-4E4D-A4CC-E7ADCE3D14C0}" srcId="{93723194-1080-44F0-8068-72C0DFA871E1}" destId="{ACBC5E10-DCEF-43D7-A479-EE0F0CFD4247}" srcOrd="1" destOrd="0" parTransId="{3B7AEBD1-C691-49CA-8B7E-DB24A81728C8}" sibTransId="{4C3AE772-EDDA-47F8-9660-A3A1BAA58CD3}"/>
    <dgm:cxn modelId="{6C11196A-0044-4FF8-A492-C16E7CA4F0E6}" srcId="{94B67AB1-8948-4439-836A-62A846C39446}" destId="{51263256-3824-44F7-B58C-16323F560817}" srcOrd="0" destOrd="0" parTransId="{58462F76-4B94-4E7D-9207-3CB44A391721}" sibTransId="{87E01617-BD03-4FF2-B289-DF7C8306364F}"/>
    <dgm:cxn modelId="{A9B99A23-4D66-4DE2-9340-21A076E1B2CA}" type="presOf" srcId="{ACBC5E10-DCEF-43D7-A479-EE0F0CFD4247}" destId="{B63A83D0-3A2B-4223-859E-A4B19D196061}" srcOrd="0" destOrd="0" presId="urn:microsoft.com/office/officeart/2005/8/layout/hProcess6"/>
    <dgm:cxn modelId="{E4942B4E-44E7-48B5-980A-573F301FF030}" srcId="{DE577A2C-8B30-4C9D-A363-32533AB6EC7B}" destId="{F29CD199-2A22-4C04-87B7-138D8160BA8A}" srcOrd="1" destOrd="0" parTransId="{9F2A68AB-0A0B-4DB1-9F70-940DF8245FB6}" sibTransId="{93EC6DC0-DE82-4797-A285-8CB20F431286}"/>
    <dgm:cxn modelId="{C71AEC09-88F8-46BD-86B5-D212058D5B0A}" type="presOf" srcId="{B5258D44-413F-4775-8CB9-E2DA605741B1}" destId="{387DF1A7-0D2E-4B42-A42B-FB6E9349CAE1}" srcOrd="0" destOrd="2" presId="urn:microsoft.com/office/officeart/2005/8/layout/hProcess6"/>
    <dgm:cxn modelId="{4165A068-2EE8-4B50-AFFF-1E52B0AD0526}" type="presOf" srcId="{E3EB5D0D-F3DA-41DE-AA8D-30B077616F4C}" destId="{47AB8882-1A96-4BC8-B23D-428085D9CAE2}" srcOrd="1" destOrd="1" presId="urn:microsoft.com/office/officeart/2005/8/layout/hProcess6"/>
    <dgm:cxn modelId="{E33E7A3A-4B45-4245-BCE1-7EFDE7363031}" srcId="{354550FF-9010-40BB-A0A1-2459815EEDA0}" destId="{AE782274-7CE5-4095-90A2-C8694C749179}" srcOrd="3" destOrd="0" parTransId="{3190AE2E-C987-490E-ABEE-FEA116F252A9}" sibTransId="{8FAA9097-8775-4435-9279-56BED916B7D5}"/>
    <dgm:cxn modelId="{B40AFDDB-0E20-4BBC-A187-CE7B3C5F3FC4}" srcId="{94B67AB1-8948-4439-836A-62A846C39446}" destId="{E3EB5D0D-F3DA-41DE-AA8D-30B077616F4C}" srcOrd="1" destOrd="0" parTransId="{8AAB0F39-DD36-47EF-8B1B-C48F19C7455D}" sibTransId="{3521F9DC-989E-49EF-9C4C-CFC1B75CB38A}"/>
    <dgm:cxn modelId="{3A8AC704-27AD-44DD-BBBF-8E7558F8B139}" srcId="{94B67AB1-8948-4439-836A-62A846C39446}" destId="{B5258D44-413F-4775-8CB9-E2DA605741B1}" srcOrd="2" destOrd="0" parTransId="{829AB2F8-142D-431B-B816-4057EEAE5C08}" sibTransId="{06599193-3C3C-41CB-B365-AB79A214B3B4}"/>
    <dgm:cxn modelId="{80E83D6B-338E-497B-BAE9-F552894041D0}" type="presOf" srcId="{94B67AB1-8948-4439-836A-62A846C39446}" destId="{2FEC3E74-D06C-45BC-8BB1-B328455483BE}" srcOrd="0" destOrd="0" presId="urn:microsoft.com/office/officeart/2005/8/layout/hProcess6"/>
    <dgm:cxn modelId="{31E1650C-3AE8-4A43-8AA4-C89A0EABBB67}" type="presOf" srcId="{FA9DCC88-ACEA-4F08-9645-8BAA05A38DD4}" destId="{F77E85E3-DB41-467F-8DB7-4AAC88EC8D83}" srcOrd="0" destOrd="1" presId="urn:microsoft.com/office/officeart/2005/8/layout/hProcess6"/>
    <dgm:cxn modelId="{CC695B79-03AA-4877-B415-B95169088E53}" srcId="{354550FF-9010-40BB-A0A1-2459815EEDA0}" destId="{FA9DCC88-ACEA-4F08-9645-8BAA05A38DD4}" srcOrd="1" destOrd="0" parTransId="{808045D0-2A6E-4C45-BB56-125796F16384}" sibTransId="{3284A123-F82A-436B-9D5A-0BE128037DCB}"/>
    <dgm:cxn modelId="{38E8D329-5DCD-48CF-BCF6-61155D5C75A3}" type="presOf" srcId="{51263256-3824-44F7-B58C-16323F560817}" destId="{387DF1A7-0D2E-4B42-A42B-FB6E9349CAE1}" srcOrd="0" destOrd="0" presId="urn:microsoft.com/office/officeart/2005/8/layout/hProcess6"/>
    <dgm:cxn modelId="{C082B82A-8E9D-4D1C-B264-645BFF1689B1}" type="presParOf" srcId="{E76B0E7E-E718-4E28-A447-A1161DEAC2FB}" destId="{E8928A9C-9FF8-449F-821E-2F1263A18D1C}" srcOrd="0" destOrd="0" presId="urn:microsoft.com/office/officeart/2005/8/layout/hProcess6"/>
    <dgm:cxn modelId="{BABFD346-97D9-4F3B-84C9-BA05B9ACD8F1}" type="presParOf" srcId="{E8928A9C-9FF8-449F-821E-2F1263A18D1C}" destId="{10805ABC-037D-4586-B79A-98D5AADC875E}" srcOrd="0" destOrd="0" presId="urn:microsoft.com/office/officeart/2005/8/layout/hProcess6"/>
    <dgm:cxn modelId="{DB14B062-679F-4333-9B09-4BA19F2BB10E}" type="presParOf" srcId="{E8928A9C-9FF8-449F-821E-2F1263A18D1C}" destId="{B5CA0646-D043-497F-BE7F-57D775C464D5}" srcOrd="1" destOrd="0" presId="urn:microsoft.com/office/officeart/2005/8/layout/hProcess6"/>
    <dgm:cxn modelId="{84252142-CF06-4DAA-B14A-08852F8B0705}" type="presParOf" srcId="{E8928A9C-9FF8-449F-821E-2F1263A18D1C}" destId="{7650CAE1-96AF-4AF5-B2FB-C45A934127BF}" srcOrd="2" destOrd="0" presId="urn:microsoft.com/office/officeart/2005/8/layout/hProcess6"/>
    <dgm:cxn modelId="{FE3BB7DD-31D0-4E35-8E22-5A6CA7035B4A}" type="presParOf" srcId="{E8928A9C-9FF8-449F-821E-2F1263A18D1C}" destId="{C3608DDC-2DDC-4C5E-B602-73E1C4A99498}" srcOrd="3" destOrd="0" presId="urn:microsoft.com/office/officeart/2005/8/layout/hProcess6"/>
    <dgm:cxn modelId="{7E01046D-A0BA-4404-AF46-B5642CC2D9ED}" type="presParOf" srcId="{E76B0E7E-E718-4E28-A447-A1161DEAC2FB}" destId="{06088418-4FA7-4D54-B924-8C2C796A3CE8}" srcOrd="1" destOrd="0" presId="urn:microsoft.com/office/officeart/2005/8/layout/hProcess6"/>
    <dgm:cxn modelId="{C6FD57D1-654D-484E-9A7C-706EC268EC9C}" type="presParOf" srcId="{E76B0E7E-E718-4E28-A447-A1161DEAC2FB}" destId="{9056FBA4-CBEC-4017-8E42-390EB9C1A9A6}" srcOrd="2" destOrd="0" presId="urn:microsoft.com/office/officeart/2005/8/layout/hProcess6"/>
    <dgm:cxn modelId="{827C5BFF-4517-4A71-81D2-C37D2B82CE2F}" type="presParOf" srcId="{9056FBA4-CBEC-4017-8E42-390EB9C1A9A6}" destId="{6DC97EE6-58AA-4DFA-B73C-1BA3AA980AAA}" srcOrd="0" destOrd="0" presId="urn:microsoft.com/office/officeart/2005/8/layout/hProcess6"/>
    <dgm:cxn modelId="{49AFDCD0-63A6-46CA-A87E-2305923350F0}" type="presParOf" srcId="{9056FBA4-CBEC-4017-8E42-390EB9C1A9A6}" destId="{50E1F195-5BDD-4ADD-986F-99E16301DC3A}" srcOrd="1" destOrd="0" presId="urn:microsoft.com/office/officeart/2005/8/layout/hProcess6"/>
    <dgm:cxn modelId="{D01876A7-7E05-43B3-8FB7-51C936DEAA56}" type="presParOf" srcId="{9056FBA4-CBEC-4017-8E42-390EB9C1A9A6}" destId="{BBF2BF16-7025-4495-825F-41A7E906E04C}" srcOrd="2" destOrd="0" presId="urn:microsoft.com/office/officeart/2005/8/layout/hProcess6"/>
    <dgm:cxn modelId="{8F22122F-B126-46BB-A065-425E7AE8A136}" type="presParOf" srcId="{9056FBA4-CBEC-4017-8E42-390EB9C1A9A6}" destId="{B63A83D0-3A2B-4223-859E-A4B19D196061}" srcOrd="3" destOrd="0" presId="urn:microsoft.com/office/officeart/2005/8/layout/hProcess6"/>
    <dgm:cxn modelId="{FF4BB389-F347-457F-82EE-30A9F6C728CC}" type="presParOf" srcId="{E76B0E7E-E718-4E28-A447-A1161DEAC2FB}" destId="{8893DCA7-B50A-453D-9A9C-2764D6EDE2AE}" srcOrd="3" destOrd="0" presId="urn:microsoft.com/office/officeart/2005/8/layout/hProcess6"/>
    <dgm:cxn modelId="{62BC7CE0-A1CE-427B-9F55-0934A2CAE55D}" type="presParOf" srcId="{E76B0E7E-E718-4E28-A447-A1161DEAC2FB}" destId="{DD383F09-7A85-47E1-BB54-7762CDBD0EEB}" srcOrd="4" destOrd="0" presId="urn:microsoft.com/office/officeart/2005/8/layout/hProcess6"/>
    <dgm:cxn modelId="{F75A3DAD-13AC-4FB2-9BD9-1B1346A8BB35}" type="presParOf" srcId="{DD383F09-7A85-47E1-BB54-7762CDBD0EEB}" destId="{7EF36AD1-FFD4-4845-A275-E024261C7CB8}" srcOrd="0" destOrd="0" presId="urn:microsoft.com/office/officeart/2005/8/layout/hProcess6"/>
    <dgm:cxn modelId="{4A73D36D-FBAA-4A58-A6BB-F3F845C66C52}" type="presParOf" srcId="{DD383F09-7A85-47E1-BB54-7762CDBD0EEB}" destId="{387DF1A7-0D2E-4B42-A42B-FB6E9349CAE1}" srcOrd="1" destOrd="0" presId="urn:microsoft.com/office/officeart/2005/8/layout/hProcess6"/>
    <dgm:cxn modelId="{FEE7D6BB-F931-4D28-94D1-29CC2B1D1952}" type="presParOf" srcId="{DD383F09-7A85-47E1-BB54-7762CDBD0EEB}" destId="{47AB8882-1A96-4BC8-B23D-428085D9CAE2}" srcOrd="2" destOrd="0" presId="urn:microsoft.com/office/officeart/2005/8/layout/hProcess6"/>
    <dgm:cxn modelId="{825551F5-C306-429E-8BD9-07E99D3A8342}" type="presParOf" srcId="{DD383F09-7A85-47E1-BB54-7762CDBD0EEB}" destId="{2FEC3E74-D06C-45BC-8BB1-B328455483BE}" srcOrd="3" destOrd="0" presId="urn:microsoft.com/office/officeart/2005/8/layout/hProcess6"/>
    <dgm:cxn modelId="{1027C41D-8A71-4F0C-B9A1-AB863F0FD517}" type="presParOf" srcId="{E76B0E7E-E718-4E28-A447-A1161DEAC2FB}" destId="{CED28182-F0FC-423C-ADDF-15905ABDCD54}" srcOrd="5" destOrd="0" presId="urn:microsoft.com/office/officeart/2005/8/layout/hProcess6"/>
    <dgm:cxn modelId="{026CB901-AA49-4A4C-AB1B-78678FCDE030}" type="presParOf" srcId="{E76B0E7E-E718-4E28-A447-A1161DEAC2FB}" destId="{B368F9A9-5655-4F2E-A22F-73E26CD6713E}" srcOrd="6" destOrd="0" presId="urn:microsoft.com/office/officeart/2005/8/layout/hProcess6"/>
    <dgm:cxn modelId="{417793CF-2E3A-4828-BCAB-0B148C4610A0}" type="presParOf" srcId="{B368F9A9-5655-4F2E-A22F-73E26CD6713E}" destId="{5B90D86F-C604-4A88-8736-3FDFCB8D8EE6}" srcOrd="0" destOrd="0" presId="urn:microsoft.com/office/officeart/2005/8/layout/hProcess6"/>
    <dgm:cxn modelId="{B64374C9-7474-4DF9-91DC-C6B15335A49B}" type="presParOf" srcId="{B368F9A9-5655-4F2E-A22F-73E26CD6713E}" destId="{F77E85E3-DB41-467F-8DB7-4AAC88EC8D83}" srcOrd="1" destOrd="0" presId="urn:microsoft.com/office/officeart/2005/8/layout/hProcess6"/>
    <dgm:cxn modelId="{E4E08B73-B20C-4517-86A9-8012F68633CF}" type="presParOf" srcId="{B368F9A9-5655-4F2E-A22F-73E26CD6713E}" destId="{560764FE-2C1C-494E-B3B8-F2670EA6173B}" srcOrd="2" destOrd="0" presId="urn:microsoft.com/office/officeart/2005/8/layout/hProcess6"/>
    <dgm:cxn modelId="{D0B86931-BB99-43D7-9778-EB24135C6F30}" type="presParOf" srcId="{B368F9A9-5655-4F2E-A22F-73E26CD6713E}" destId="{E108FF1B-6741-4661-8F25-1CEF642EE130}" srcOrd="3" destOrd="0" presId="urn:microsoft.com/office/officeart/2005/8/layout/hProcess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CA0646-D043-497F-BE7F-57D775C464D5}">
      <dsp:nvSpPr>
        <dsp:cNvPr id="0" name=""/>
        <dsp:cNvSpPr/>
      </dsp:nvSpPr>
      <dsp:spPr>
        <a:xfrm>
          <a:off x="1865" y="73458"/>
          <a:ext cx="2157963" cy="3927242"/>
        </a:xfrm>
        <a:prstGeom prst="rightArrow">
          <a:avLst>
            <a:gd name="adj1" fmla="val 70000"/>
            <a:gd name="adj2" fmla="val 50000"/>
          </a:avLst>
        </a:prstGeom>
        <a:solidFill>
          <a:schemeClr val="bg2">
            <a:lumMod val="9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marL="114300" lvl="1" indent="-114300" algn="l" defTabSz="533400">
            <a:lnSpc>
              <a:spcPct val="90000"/>
            </a:lnSpc>
            <a:spcBef>
              <a:spcPct val="0"/>
            </a:spcBef>
            <a:spcAft>
              <a:spcPct val="15000"/>
            </a:spcAft>
            <a:buChar char="••"/>
          </a:pPr>
          <a:r>
            <a:rPr lang="sv-SE" sz="1200" b="1" kern="1200" dirty="0" smtClean="0"/>
            <a:t>Mars</a:t>
          </a:r>
          <a:r>
            <a:rPr lang="sv-SE" sz="1200" kern="1200" dirty="0" smtClean="0"/>
            <a:t/>
          </a:r>
          <a:br>
            <a:rPr lang="sv-SE" sz="1200" kern="1200" dirty="0" smtClean="0"/>
          </a:br>
          <a:r>
            <a:rPr lang="sv-SE" sz="1200" kern="1200" dirty="0" smtClean="0"/>
            <a:t>Uppdrags-direktiv</a:t>
          </a:r>
          <a:br>
            <a:rPr lang="sv-SE" sz="1200" kern="1200" dirty="0" smtClean="0"/>
          </a:br>
          <a:endParaRPr lang="sv-SE" sz="1200" kern="1200" dirty="0"/>
        </a:p>
        <a:p>
          <a:pPr marL="114300" lvl="1" indent="-114300" algn="l" defTabSz="533400">
            <a:lnSpc>
              <a:spcPct val="90000"/>
            </a:lnSpc>
            <a:spcBef>
              <a:spcPct val="0"/>
            </a:spcBef>
            <a:spcAft>
              <a:spcPct val="15000"/>
            </a:spcAft>
            <a:buChar char="••"/>
          </a:pPr>
          <a:r>
            <a:rPr lang="sv-SE" sz="1200" kern="1200" dirty="0" smtClean="0"/>
            <a:t>Utredning</a:t>
          </a:r>
          <a:endParaRPr lang="sv-SE" sz="1200" kern="1200" dirty="0"/>
        </a:p>
      </dsp:txBody>
      <dsp:txXfrm>
        <a:off x="541356" y="662544"/>
        <a:ext cx="1052007" cy="2749070"/>
      </dsp:txXfrm>
    </dsp:sp>
    <dsp:sp modelId="{C3608DDC-2DDC-4C5E-B602-73E1C4A99498}">
      <dsp:nvSpPr>
        <dsp:cNvPr id="0" name=""/>
        <dsp:cNvSpPr/>
      </dsp:nvSpPr>
      <dsp:spPr>
        <a:xfrm>
          <a:off x="0" y="322779"/>
          <a:ext cx="836932" cy="75018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sv-SE" sz="1600" kern="1200" dirty="0" smtClean="0"/>
            <a:t>2022</a:t>
          </a:r>
          <a:endParaRPr lang="sv-SE" sz="1600" kern="1200" dirty="0"/>
        </a:p>
      </dsp:txBody>
      <dsp:txXfrm>
        <a:off x="122566" y="432640"/>
        <a:ext cx="591800" cy="530459"/>
      </dsp:txXfrm>
    </dsp:sp>
    <dsp:sp modelId="{50E1F195-5BDD-4ADD-986F-99E16301DC3A}">
      <dsp:nvSpPr>
        <dsp:cNvPr id="0" name=""/>
        <dsp:cNvSpPr/>
      </dsp:nvSpPr>
      <dsp:spPr>
        <a:xfrm>
          <a:off x="2237042" y="12498"/>
          <a:ext cx="2228061" cy="4049163"/>
        </a:xfrm>
        <a:prstGeom prst="rightArrow">
          <a:avLst>
            <a:gd name="adj1" fmla="val 70000"/>
            <a:gd name="adj2" fmla="val 50000"/>
          </a:avLst>
        </a:prstGeom>
        <a:solidFill>
          <a:schemeClr val="bg2">
            <a:lumMod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marL="114300" lvl="1" indent="-114300" algn="l" defTabSz="533400">
            <a:lnSpc>
              <a:spcPct val="90000"/>
            </a:lnSpc>
            <a:spcBef>
              <a:spcPct val="0"/>
            </a:spcBef>
            <a:spcAft>
              <a:spcPct val="15000"/>
            </a:spcAft>
            <a:buChar char="••"/>
          </a:pPr>
          <a:r>
            <a:rPr lang="sv-SE" sz="1200" b="1" kern="1200" dirty="0" smtClean="0"/>
            <a:t>Våren</a:t>
          </a:r>
          <a:r>
            <a:rPr lang="sv-SE" sz="1200" kern="1200" dirty="0" smtClean="0"/>
            <a:t/>
          </a:r>
          <a:br>
            <a:rPr lang="sv-SE" sz="1200" kern="1200" dirty="0" smtClean="0"/>
          </a:br>
          <a:r>
            <a:rPr lang="sv-SE" sz="1200" kern="1200" dirty="0" smtClean="0"/>
            <a:t>Forts utredning och avslut</a:t>
          </a:r>
          <a:br>
            <a:rPr lang="sv-SE" sz="1200" kern="1200" dirty="0" smtClean="0"/>
          </a:br>
          <a:endParaRPr lang="sv-SE" sz="1200" kern="1200" dirty="0"/>
        </a:p>
        <a:p>
          <a:pPr marL="114300" lvl="1" indent="-114300" algn="l" defTabSz="533400">
            <a:lnSpc>
              <a:spcPct val="90000"/>
            </a:lnSpc>
            <a:spcBef>
              <a:spcPct val="0"/>
            </a:spcBef>
            <a:spcAft>
              <a:spcPct val="15000"/>
            </a:spcAft>
            <a:buChar char="••"/>
          </a:pPr>
          <a:r>
            <a:rPr lang="sv-SE" sz="1200" b="1" kern="1200" dirty="0" smtClean="0"/>
            <a:t>Hösten</a:t>
          </a:r>
          <a:r>
            <a:rPr lang="sv-SE" sz="1200" kern="1200" dirty="0" smtClean="0"/>
            <a:t/>
          </a:r>
          <a:br>
            <a:rPr lang="sv-SE" sz="1200" kern="1200" dirty="0" smtClean="0"/>
          </a:br>
          <a:r>
            <a:rPr lang="sv-SE" sz="1200" kern="1200" dirty="0" smtClean="0"/>
            <a:t>Rapportering och godkännande (LCHNV, </a:t>
          </a:r>
          <a:r>
            <a:rPr lang="sv-SE" sz="1200" kern="1200" dirty="0" err="1" smtClean="0"/>
            <a:t>VfR</a:t>
          </a:r>
          <a:r>
            <a:rPr lang="sv-SE" sz="1200" kern="1200" dirty="0" smtClean="0"/>
            <a:t>)</a:t>
          </a:r>
          <a:endParaRPr lang="sv-SE" sz="1200" kern="1200" dirty="0"/>
        </a:p>
      </dsp:txBody>
      <dsp:txXfrm>
        <a:off x="2794058" y="619872"/>
        <a:ext cx="1086179" cy="2834415"/>
      </dsp:txXfrm>
    </dsp:sp>
    <dsp:sp modelId="{B63A83D0-3A2B-4223-859E-A4B19D196061}">
      <dsp:nvSpPr>
        <dsp:cNvPr id="0" name=""/>
        <dsp:cNvSpPr/>
      </dsp:nvSpPr>
      <dsp:spPr>
        <a:xfrm>
          <a:off x="2006495" y="217611"/>
          <a:ext cx="921571" cy="78122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sv-SE" sz="1600" kern="1200" dirty="0" smtClean="0"/>
            <a:t>2023</a:t>
          </a:r>
          <a:endParaRPr lang="sv-SE" sz="1600" kern="1200" dirty="0"/>
        </a:p>
      </dsp:txBody>
      <dsp:txXfrm>
        <a:off x="2141456" y="332018"/>
        <a:ext cx="651649" cy="552407"/>
      </dsp:txXfrm>
    </dsp:sp>
    <dsp:sp modelId="{387DF1A7-0D2E-4B42-A42B-FB6E9349CAE1}">
      <dsp:nvSpPr>
        <dsp:cNvPr id="0" name=""/>
        <dsp:cNvSpPr/>
      </dsp:nvSpPr>
      <dsp:spPr>
        <a:xfrm>
          <a:off x="4593364" y="3"/>
          <a:ext cx="2527847" cy="4069487"/>
        </a:xfrm>
        <a:prstGeom prst="rightArrow">
          <a:avLst>
            <a:gd name="adj1" fmla="val 70000"/>
            <a:gd name="adj2" fmla="val 50000"/>
          </a:avLst>
        </a:prstGeom>
        <a:solidFill>
          <a:schemeClr val="bg2">
            <a:lumMod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8890" rIns="17780" bIns="8890" numCol="1" spcCol="1270" anchor="ctr" anchorCtr="0">
          <a:noAutofit/>
        </a:bodyPr>
        <a:lstStyle/>
        <a:p>
          <a:pPr marL="114300" lvl="1" indent="-114300" algn="l" defTabSz="622300">
            <a:lnSpc>
              <a:spcPct val="90000"/>
            </a:lnSpc>
            <a:spcBef>
              <a:spcPct val="0"/>
            </a:spcBef>
            <a:spcAft>
              <a:spcPct val="15000"/>
            </a:spcAft>
            <a:buChar char="••"/>
          </a:pPr>
          <a:endParaRPr lang="sv-SE" sz="1400" kern="1200" dirty="0"/>
        </a:p>
        <a:p>
          <a:pPr marL="114300" lvl="1" indent="-114300" algn="l" defTabSz="533400">
            <a:lnSpc>
              <a:spcPct val="90000"/>
            </a:lnSpc>
            <a:spcBef>
              <a:spcPct val="0"/>
            </a:spcBef>
            <a:spcAft>
              <a:spcPct val="15000"/>
            </a:spcAft>
            <a:buChar char="••"/>
          </a:pPr>
          <a:r>
            <a:rPr lang="sv-SE" sz="1200" b="1" kern="1200" dirty="0" smtClean="0"/>
            <a:t>Våren</a:t>
          </a:r>
          <a:r>
            <a:rPr lang="sv-SE" sz="1200" kern="1200" dirty="0" smtClean="0"/>
            <a:t/>
          </a:r>
          <a:br>
            <a:rPr lang="sv-SE" sz="1200" kern="1200" dirty="0" smtClean="0"/>
          </a:br>
          <a:r>
            <a:rPr lang="sv-SE" sz="1200" kern="1200" dirty="0" smtClean="0"/>
            <a:t>Bred förankring – information LGRS, BDU</a:t>
          </a:r>
          <a:br>
            <a:rPr lang="sv-SE" sz="1200" kern="1200" dirty="0" smtClean="0"/>
          </a:br>
          <a:endParaRPr lang="sv-SE" sz="1200" kern="1200" dirty="0"/>
        </a:p>
        <a:p>
          <a:pPr marL="114300" lvl="1" indent="-114300" algn="l" defTabSz="533400">
            <a:lnSpc>
              <a:spcPct val="90000"/>
            </a:lnSpc>
            <a:spcBef>
              <a:spcPct val="0"/>
            </a:spcBef>
            <a:spcAft>
              <a:spcPct val="15000"/>
            </a:spcAft>
            <a:buChar char="••"/>
          </a:pPr>
          <a:r>
            <a:rPr lang="sv-SE" sz="1200" kern="1200" dirty="0" smtClean="0"/>
            <a:t>Beslut om </a:t>
          </a:r>
          <a:r>
            <a:rPr lang="sv-SE" sz="1200" kern="1200" dirty="0" err="1" smtClean="0"/>
            <a:t>rekommend-ation</a:t>
          </a:r>
          <a:r>
            <a:rPr lang="sv-SE" sz="1200" kern="1200" dirty="0" smtClean="0"/>
            <a:t> om </a:t>
          </a:r>
          <a:r>
            <a:rPr lang="sv-SE" sz="1200" b="1" kern="1200" dirty="0" smtClean="0"/>
            <a:t>avsikts-förklaring</a:t>
          </a:r>
          <a:r>
            <a:rPr lang="sv-SE" sz="1200" kern="1200" dirty="0" smtClean="0"/>
            <a:t> (</a:t>
          </a:r>
          <a:r>
            <a:rPr lang="sv-SE" sz="1200" kern="1200" dirty="0" err="1" smtClean="0"/>
            <a:t>VfR</a:t>
          </a:r>
          <a:r>
            <a:rPr lang="sv-SE" sz="1200" kern="1200" dirty="0" smtClean="0"/>
            <a:t>)</a:t>
          </a:r>
          <a:r>
            <a:rPr lang="sv-SE" sz="1400" kern="1200" dirty="0" smtClean="0"/>
            <a:t/>
          </a:r>
          <a:br>
            <a:rPr lang="sv-SE" sz="1400" kern="1200" dirty="0" smtClean="0"/>
          </a:br>
          <a:endParaRPr lang="sv-SE" sz="1400" kern="1200" dirty="0"/>
        </a:p>
      </dsp:txBody>
      <dsp:txXfrm>
        <a:off x="5225326" y="610426"/>
        <a:ext cx="1232325" cy="2848641"/>
      </dsp:txXfrm>
    </dsp:sp>
    <dsp:sp modelId="{2FEC3E74-D06C-45BC-8BB1-B328455483BE}">
      <dsp:nvSpPr>
        <dsp:cNvPr id="0" name=""/>
        <dsp:cNvSpPr/>
      </dsp:nvSpPr>
      <dsp:spPr>
        <a:xfrm>
          <a:off x="4178098" y="179714"/>
          <a:ext cx="846099" cy="76089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sv-SE" sz="1600" kern="1200" dirty="0" smtClean="0"/>
            <a:t>2024</a:t>
          </a:r>
          <a:endParaRPr lang="sv-SE" sz="1600" kern="1200" dirty="0"/>
        </a:p>
      </dsp:txBody>
      <dsp:txXfrm>
        <a:off x="4302006" y="291145"/>
        <a:ext cx="598283" cy="538037"/>
      </dsp:txXfrm>
    </dsp:sp>
    <dsp:sp modelId="{F77E85E3-DB41-467F-8DB7-4AAC88EC8D83}">
      <dsp:nvSpPr>
        <dsp:cNvPr id="0" name=""/>
        <dsp:cNvSpPr/>
      </dsp:nvSpPr>
      <dsp:spPr>
        <a:xfrm>
          <a:off x="7261376" y="-1"/>
          <a:ext cx="2573977" cy="4074163"/>
        </a:xfrm>
        <a:prstGeom prst="rightArrow">
          <a:avLst>
            <a:gd name="adj1" fmla="val 70000"/>
            <a:gd name="adj2" fmla="val 50000"/>
          </a:avLst>
        </a:prstGeom>
        <a:solidFill>
          <a:schemeClr val="bg2">
            <a:lumMod val="9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marL="114300" lvl="1" indent="-114300" algn="l" defTabSz="533400">
            <a:lnSpc>
              <a:spcPct val="90000"/>
            </a:lnSpc>
            <a:spcBef>
              <a:spcPct val="0"/>
            </a:spcBef>
            <a:spcAft>
              <a:spcPct val="15000"/>
            </a:spcAft>
            <a:buChar char="••"/>
          </a:pPr>
          <a:r>
            <a:rPr lang="sv-SE" sz="1200" kern="1200" dirty="0" smtClean="0"/>
            <a:t>Uppstart </a:t>
          </a:r>
          <a:r>
            <a:rPr lang="sv-SE" sz="1200" b="1" kern="1200" dirty="0" err="1" smtClean="0"/>
            <a:t>projektorga-nisation</a:t>
          </a:r>
          <a:r>
            <a:rPr lang="sv-SE" sz="1200" kern="1200" dirty="0" smtClean="0"/>
            <a:t>, tillsättande av </a:t>
          </a:r>
          <a:r>
            <a:rPr lang="sv-SE" sz="1200" b="1" kern="1200" dirty="0" smtClean="0"/>
            <a:t>projektgrupp,</a:t>
          </a:r>
          <a:r>
            <a:rPr lang="sv-SE" sz="1200" kern="1200" dirty="0" smtClean="0"/>
            <a:t> framtagande a</a:t>
          </a:r>
          <a:r>
            <a:rPr lang="sv-SE" sz="1200" b="0" kern="1200" dirty="0" smtClean="0"/>
            <a:t>v</a:t>
          </a:r>
          <a:r>
            <a:rPr lang="sv-SE" sz="1200" b="1" kern="1200" dirty="0" smtClean="0"/>
            <a:t> projektplan</a:t>
          </a:r>
          <a:br>
            <a:rPr lang="sv-SE" sz="1200" b="1" kern="1200" dirty="0" smtClean="0"/>
          </a:br>
          <a:endParaRPr lang="sv-SE" sz="1200" kern="1200" dirty="0"/>
        </a:p>
        <a:p>
          <a:pPr marL="114300" lvl="1" indent="-114300" algn="l" defTabSz="533400">
            <a:lnSpc>
              <a:spcPct val="90000"/>
            </a:lnSpc>
            <a:spcBef>
              <a:spcPct val="0"/>
            </a:spcBef>
            <a:spcAft>
              <a:spcPct val="15000"/>
            </a:spcAft>
            <a:buChar char="••"/>
          </a:pPr>
          <a:r>
            <a:rPr lang="sv-SE" sz="1200" kern="1200" dirty="0" smtClean="0"/>
            <a:t>Säkerställande av långsiktig </a:t>
          </a:r>
          <a:r>
            <a:rPr lang="sv-SE" sz="1200" b="1" kern="1200" dirty="0" smtClean="0"/>
            <a:t>finansiering</a:t>
          </a:r>
          <a:r>
            <a:rPr lang="sv-SE" sz="1200" kern="1200" dirty="0" smtClean="0"/>
            <a:t/>
          </a:r>
          <a:br>
            <a:rPr lang="sv-SE" sz="1200" kern="1200" dirty="0" smtClean="0"/>
          </a:br>
          <a:endParaRPr lang="sv-SE" sz="1200" kern="1200" dirty="0"/>
        </a:p>
        <a:p>
          <a:pPr marL="114300" lvl="1" indent="-114300" algn="l" defTabSz="533400">
            <a:lnSpc>
              <a:spcPct val="90000"/>
            </a:lnSpc>
            <a:spcBef>
              <a:spcPct val="0"/>
            </a:spcBef>
            <a:spcAft>
              <a:spcPct val="15000"/>
            </a:spcAft>
            <a:buChar char="••"/>
          </a:pPr>
          <a:r>
            <a:rPr lang="sv-SE" sz="1200" b="1" kern="1200" dirty="0" smtClean="0"/>
            <a:t>Beslut </a:t>
          </a:r>
          <a:r>
            <a:rPr lang="sv-SE" sz="1200" kern="1200" dirty="0" smtClean="0"/>
            <a:t>om avtal</a:t>
          </a:r>
          <a:br>
            <a:rPr lang="sv-SE" sz="1200" kern="1200" dirty="0" smtClean="0"/>
          </a:br>
          <a:endParaRPr lang="sv-SE" sz="1200" kern="1200" dirty="0"/>
        </a:p>
        <a:p>
          <a:pPr marL="114300" lvl="1" indent="-114300" algn="l" defTabSz="533400">
            <a:lnSpc>
              <a:spcPct val="90000"/>
            </a:lnSpc>
            <a:spcBef>
              <a:spcPct val="0"/>
            </a:spcBef>
            <a:spcAft>
              <a:spcPct val="15000"/>
            </a:spcAft>
            <a:buChar char="••"/>
          </a:pPr>
          <a:r>
            <a:rPr lang="sv-SE" sz="1200" b="1" kern="1200" dirty="0" smtClean="0"/>
            <a:t>Tecknande</a:t>
          </a:r>
          <a:r>
            <a:rPr lang="sv-SE" sz="1200" kern="1200" dirty="0" smtClean="0"/>
            <a:t> </a:t>
          </a:r>
          <a:br>
            <a:rPr lang="sv-SE" sz="1200" kern="1200" dirty="0" smtClean="0"/>
          </a:br>
          <a:r>
            <a:rPr lang="sv-SE" sz="1200" kern="1200" dirty="0" smtClean="0"/>
            <a:t>av avtal</a:t>
          </a:r>
          <a:r>
            <a:rPr lang="sv-SE" sz="1600" kern="1200" dirty="0" smtClean="0"/>
            <a:t/>
          </a:r>
          <a:br>
            <a:rPr lang="sv-SE" sz="1600" kern="1200" dirty="0" smtClean="0"/>
          </a:br>
          <a:endParaRPr lang="sv-SE" sz="1600" kern="1200" dirty="0"/>
        </a:p>
      </dsp:txBody>
      <dsp:txXfrm>
        <a:off x="7904871" y="611123"/>
        <a:ext cx="1254814" cy="2851915"/>
      </dsp:txXfrm>
    </dsp:sp>
    <dsp:sp modelId="{E108FF1B-6741-4661-8F25-1CEF642EE130}">
      <dsp:nvSpPr>
        <dsp:cNvPr id="0" name=""/>
        <dsp:cNvSpPr/>
      </dsp:nvSpPr>
      <dsp:spPr>
        <a:xfrm>
          <a:off x="6328766" y="0"/>
          <a:ext cx="1566557" cy="106453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sv-SE" sz="1600" kern="1200" dirty="0" smtClean="0"/>
            <a:t>Kommande</a:t>
          </a:r>
          <a:endParaRPr lang="sv-SE" sz="1600" kern="1200" dirty="0"/>
        </a:p>
      </dsp:txBody>
      <dsp:txXfrm>
        <a:off x="6558183" y="155897"/>
        <a:ext cx="1107723" cy="752739"/>
      </dsp:txXfrm>
    </dsp:sp>
  </dsp:spTree>
</dsp:drawing>
</file>

<file path=ppt/diagrams/layout1.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9C4A198C-3BD6-C55F-78E7-A2363256E95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03BBDE5E-A88B-1889-7D7C-44CE71E0AD5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A416DD-46BF-814C-818B-BDC2E20BCEA3}" type="datetimeFigureOut">
              <a:rPr lang="sv-SE" smtClean="0"/>
              <a:t>2024-04-22</a:t>
            </a:fld>
            <a:endParaRPr lang="sv-SE"/>
          </a:p>
        </p:txBody>
      </p:sp>
      <p:sp>
        <p:nvSpPr>
          <p:cNvPr id="4" name="Platshållare för sidfot 3">
            <a:extLst>
              <a:ext uri="{FF2B5EF4-FFF2-40B4-BE49-F238E27FC236}">
                <a16:creationId xmlns:a16="http://schemas.microsoft.com/office/drawing/2014/main" id="{D013DA2E-9201-1FC3-AC56-862A6CEFE92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BA47630C-53A2-8DEB-DFDE-4AD77D838CF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89431CB-72D4-3249-B2C6-C6A7D361B8FF}" type="slidenum">
              <a:rPr lang="sv-SE" smtClean="0"/>
              <a:t>‹#›</a:t>
            </a:fld>
            <a:endParaRPr lang="sv-SE"/>
          </a:p>
        </p:txBody>
      </p:sp>
    </p:spTree>
    <p:extLst>
      <p:ext uri="{BB962C8B-B14F-4D97-AF65-F5344CB8AC3E}">
        <p14:creationId xmlns:p14="http://schemas.microsoft.com/office/powerpoint/2010/main" val="3869257392"/>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DF86F9-A652-4D28-B456-8A8277C9861D}" type="datetimeFigureOut">
              <a:rPr lang="sv-SE" smtClean="0"/>
              <a:t>2024-04-22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E44CBA-47F8-48BC-A462-062A0D60CEF0}" type="slidenum">
              <a:rPr lang="sv-SE" smtClean="0"/>
              <a:t>‹#›</a:t>
            </a:fld>
            <a:endParaRPr lang="sv-SE"/>
          </a:p>
        </p:txBody>
      </p:sp>
    </p:spTree>
    <p:extLst>
      <p:ext uri="{BB962C8B-B14F-4D97-AF65-F5344CB8AC3E}">
        <p14:creationId xmlns:p14="http://schemas.microsoft.com/office/powerpoint/2010/main" val="2219597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t>1</a:t>
            </a:fld>
            <a:endParaRPr lang="sv-SE"/>
          </a:p>
        </p:txBody>
      </p:sp>
    </p:spTree>
    <p:extLst>
      <p:ext uri="{BB962C8B-B14F-4D97-AF65-F5344CB8AC3E}">
        <p14:creationId xmlns:p14="http://schemas.microsoft.com/office/powerpoint/2010/main" val="26779352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11</a:t>
            </a:fld>
            <a:endParaRPr lang="sv-SE"/>
          </a:p>
        </p:txBody>
      </p:sp>
    </p:spTree>
    <p:extLst>
      <p:ext uri="{BB962C8B-B14F-4D97-AF65-F5344CB8AC3E}">
        <p14:creationId xmlns:p14="http://schemas.microsoft.com/office/powerpoint/2010/main" val="31596283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12</a:t>
            </a:fld>
            <a:endParaRPr lang="sv-SE" dirty="0"/>
          </a:p>
        </p:txBody>
      </p:sp>
    </p:spTree>
    <p:extLst>
      <p:ext uri="{BB962C8B-B14F-4D97-AF65-F5344CB8AC3E}">
        <p14:creationId xmlns:p14="http://schemas.microsoft.com/office/powerpoint/2010/main" val="33513796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13</a:t>
            </a:fld>
            <a:endParaRPr lang="sv-SE" dirty="0"/>
          </a:p>
        </p:txBody>
      </p:sp>
    </p:spTree>
    <p:extLst>
      <p:ext uri="{BB962C8B-B14F-4D97-AF65-F5344CB8AC3E}">
        <p14:creationId xmlns:p14="http://schemas.microsoft.com/office/powerpoint/2010/main" val="10986077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14</a:t>
            </a:fld>
            <a:endParaRPr lang="sv-SE" dirty="0"/>
          </a:p>
        </p:txBody>
      </p:sp>
    </p:spTree>
    <p:extLst>
      <p:ext uri="{BB962C8B-B14F-4D97-AF65-F5344CB8AC3E}">
        <p14:creationId xmlns:p14="http://schemas.microsoft.com/office/powerpoint/2010/main" val="39088249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15</a:t>
            </a:fld>
            <a:endParaRPr lang="sv-SE" dirty="0"/>
          </a:p>
        </p:txBody>
      </p:sp>
    </p:spTree>
    <p:extLst>
      <p:ext uri="{BB962C8B-B14F-4D97-AF65-F5344CB8AC3E}">
        <p14:creationId xmlns:p14="http://schemas.microsoft.com/office/powerpoint/2010/main" val="29511475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16</a:t>
            </a:fld>
            <a:endParaRPr lang="sv-SE" dirty="0"/>
          </a:p>
        </p:txBody>
      </p:sp>
    </p:spTree>
    <p:extLst>
      <p:ext uri="{BB962C8B-B14F-4D97-AF65-F5344CB8AC3E}">
        <p14:creationId xmlns:p14="http://schemas.microsoft.com/office/powerpoint/2010/main" val="1528968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17</a:t>
            </a:fld>
            <a:endParaRPr lang="sv-SE" dirty="0"/>
          </a:p>
        </p:txBody>
      </p:sp>
    </p:spTree>
    <p:extLst>
      <p:ext uri="{BB962C8B-B14F-4D97-AF65-F5344CB8AC3E}">
        <p14:creationId xmlns:p14="http://schemas.microsoft.com/office/powerpoint/2010/main" val="29959801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18</a:t>
            </a:fld>
            <a:endParaRPr lang="sv-SE" dirty="0"/>
          </a:p>
        </p:txBody>
      </p:sp>
    </p:spTree>
    <p:extLst>
      <p:ext uri="{BB962C8B-B14F-4D97-AF65-F5344CB8AC3E}">
        <p14:creationId xmlns:p14="http://schemas.microsoft.com/office/powerpoint/2010/main" val="7383378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Som man frågar får</a:t>
            </a:r>
            <a:r>
              <a:rPr lang="sv-SE" baseline="0" dirty="0" smtClean="0"/>
              <a:t> man svar. Statisk som finns om skadligt bruk eller beroende är oftast framtagen och analyserade utifrån en sak i taget.</a:t>
            </a:r>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19</a:t>
            </a:fld>
            <a:endParaRPr lang="sv-SE"/>
          </a:p>
        </p:txBody>
      </p:sp>
    </p:spTree>
    <p:extLst>
      <p:ext uri="{BB962C8B-B14F-4D97-AF65-F5344CB8AC3E}">
        <p14:creationId xmlns:p14="http://schemas.microsoft.com/office/powerpoint/2010/main" val="42647836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20</a:t>
            </a:fld>
            <a:endParaRPr lang="sv-SE"/>
          </a:p>
        </p:txBody>
      </p:sp>
    </p:spTree>
    <p:extLst>
      <p:ext uri="{BB962C8B-B14F-4D97-AF65-F5344CB8AC3E}">
        <p14:creationId xmlns:p14="http://schemas.microsoft.com/office/powerpoint/2010/main" val="1322973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2</a:t>
            </a:fld>
            <a:endParaRPr lang="sv-SE"/>
          </a:p>
        </p:txBody>
      </p:sp>
    </p:spTree>
    <p:extLst>
      <p:ext uri="{BB962C8B-B14F-4D97-AF65-F5344CB8AC3E}">
        <p14:creationId xmlns:p14="http://schemas.microsoft.com/office/powerpoint/2010/main" val="14650718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10 risker att illustrera</a:t>
            </a:r>
            <a:r>
              <a:rPr lang="sv-SE" baseline="0" dirty="0" smtClean="0"/>
              <a:t> utsatthet</a:t>
            </a:r>
            <a:r>
              <a:rPr lang="sv-SE" dirty="0" smtClean="0"/>
              <a:t> för Barn och Unga enligt rådande forskning om målgruppen.</a:t>
            </a:r>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21</a:t>
            </a:fld>
            <a:endParaRPr lang="sv-SE" dirty="0"/>
          </a:p>
        </p:txBody>
      </p:sp>
    </p:spTree>
    <p:extLst>
      <p:ext uri="{BB962C8B-B14F-4D97-AF65-F5344CB8AC3E}">
        <p14:creationId xmlns:p14="http://schemas.microsoft.com/office/powerpoint/2010/main" val="2120829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Stort mörkertal, detta</a:t>
            </a:r>
            <a:r>
              <a:rPr lang="sv-SE" baseline="0" dirty="0" smtClean="0"/>
              <a:t> är allra troligtvis underskattade siffror som baseras på elever som går i skolan som svarat. </a:t>
            </a:r>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22</a:t>
            </a:fld>
            <a:endParaRPr lang="sv-SE" dirty="0"/>
          </a:p>
        </p:txBody>
      </p:sp>
    </p:spTree>
    <p:extLst>
      <p:ext uri="{BB962C8B-B14F-4D97-AF65-F5344CB8AC3E}">
        <p14:creationId xmlns:p14="http://schemas.microsoft.com/office/powerpoint/2010/main" val="32692970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Stort mörkertal, detta</a:t>
            </a:r>
            <a:r>
              <a:rPr lang="sv-SE" baseline="0" dirty="0" smtClean="0"/>
              <a:t> är allra troligtvis underskattade siffror som baseras på elever som går i skolan som svarat. Personer med annan könsidentitet är en särskilt utsatt målgrupp.</a:t>
            </a:r>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23</a:t>
            </a:fld>
            <a:endParaRPr lang="sv-SE" dirty="0"/>
          </a:p>
        </p:txBody>
      </p:sp>
    </p:spTree>
    <p:extLst>
      <p:ext uri="{BB962C8B-B14F-4D97-AF65-F5344CB8AC3E}">
        <p14:creationId xmlns:p14="http://schemas.microsoft.com/office/powerpoint/2010/main" val="25348155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24</a:t>
            </a:fld>
            <a:endParaRPr lang="sv-SE" dirty="0"/>
          </a:p>
        </p:txBody>
      </p:sp>
    </p:spTree>
    <p:extLst>
      <p:ext uri="{BB962C8B-B14F-4D97-AF65-F5344CB8AC3E}">
        <p14:creationId xmlns:p14="http://schemas.microsoft.com/office/powerpoint/2010/main" val="3187586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25</a:t>
            </a:fld>
            <a:endParaRPr lang="sv-SE" dirty="0"/>
          </a:p>
        </p:txBody>
      </p:sp>
    </p:spTree>
    <p:extLst>
      <p:ext uri="{BB962C8B-B14F-4D97-AF65-F5344CB8AC3E}">
        <p14:creationId xmlns:p14="http://schemas.microsoft.com/office/powerpoint/2010/main" val="31451313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26</a:t>
            </a:fld>
            <a:endParaRPr lang="sv-SE" dirty="0"/>
          </a:p>
        </p:txBody>
      </p:sp>
    </p:spTree>
    <p:extLst>
      <p:ext uri="{BB962C8B-B14F-4D97-AF65-F5344CB8AC3E}">
        <p14:creationId xmlns:p14="http://schemas.microsoft.com/office/powerpoint/2010/main" val="33745981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27</a:t>
            </a:fld>
            <a:endParaRPr lang="sv-SE" dirty="0"/>
          </a:p>
        </p:txBody>
      </p:sp>
    </p:spTree>
    <p:extLst>
      <p:ext uri="{BB962C8B-B14F-4D97-AF65-F5344CB8AC3E}">
        <p14:creationId xmlns:p14="http://schemas.microsoft.com/office/powerpoint/2010/main" val="8937035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28</a:t>
            </a:fld>
            <a:endParaRPr lang="sv-SE" dirty="0"/>
          </a:p>
        </p:txBody>
      </p:sp>
    </p:spTree>
    <p:extLst>
      <p:ext uri="{BB962C8B-B14F-4D97-AF65-F5344CB8AC3E}">
        <p14:creationId xmlns:p14="http://schemas.microsoft.com/office/powerpoint/2010/main" val="7922200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29</a:t>
            </a:fld>
            <a:endParaRPr lang="sv-SE" dirty="0"/>
          </a:p>
        </p:txBody>
      </p:sp>
    </p:spTree>
    <p:extLst>
      <p:ext uri="{BB962C8B-B14F-4D97-AF65-F5344CB8AC3E}">
        <p14:creationId xmlns:p14="http://schemas.microsoft.com/office/powerpoint/2010/main" val="14766470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30</a:t>
            </a:fld>
            <a:endParaRPr lang="sv-SE" dirty="0"/>
          </a:p>
        </p:txBody>
      </p:sp>
    </p:spTree>
    <p:extLst>
      <p:ext uri="{BB962C8B-B14F-4D97-AF65-F5344CB8AC3E}">
        <p14:creationId xmlns:p14="http://schemas.microsoft.com/office/powerpoint/2010/main" val="16815433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4</a:t>
            </a:fld>
            <a:endParaRPr lang="sv-SE"/>
          </a:p>
        </p:txBody>
      </p:sp>
    </p:spTree>
    <p:extLst>
      <p:ext uri="{BB962C8B-B14F-4D97-AF65-F5344CB8AC3E}">
        <p14:creationId xmlns:p14="http://schemas.microsoft.com/office/powerpoint/2010/main" val="25931315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31</a:t>
            </a:fld>
            <a:endParaRPr lang="sv-SE" dirty="0"/>
          </a:p>
        </p:txBody>
      </p:sp>
    </p:spTree>
    <p:extLst>
      <p:ext uri="{BB962C8B-B14F-4D97-AF65-F5344CB8AC3E}">
        <p14:creationId xmlns:p14="http://schemas.microsoft.com/office/powerpoint/2010/main" val="10979203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32</a:t>
            </a:fld>
            <a:endParaRPr lang="sv-SE"/>
          </a:p>
        </p:txBody>
      </p:sp>
    </p:spTree>
    <p:extLst>
      <p:ext uri="{BB962C8B-B14F-4D97-AF65-F5344CB8AC3E}">
        <p14:creationId xmlns:p14="http://schemas.microsoft.com/office/powerpoint/2010/main" val="335710592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lvl="0"/>
            <a:endParaRPr lang="sv-SE" sz="1200" b="1" kern="1200" dirty="0" smtClean="0">
              <a:solidFill>
                <a:schemeClr val="tx1"/>
              </a:solidFill>
              <a:effectLst/>
              <a:latin typeface="+mn-lt"/>
              <a:ea typeface="+mn-ea"/>
              <a:cs typeface="+mn-cs"/>
            </a:endParaRPr>
          </a:p>
          <a:p>
            <a:pPr lvl="0"/>
            <a:r>
              <a:rPr lang="sv-SE" sz="1200" b="1" kern="1200" dirty="0" smtClean="0">
                <a:solidFill>
                  <a:schemeClr val="tx1"/>
                </a:solidFill>
                <a:effectLst/>
                <a:latin typeface="+mn-lt"/>
                <a:ea typeface="+mn-ea"/>
                <a:cs typeface="+mn-cs"/>
              </a:rPr>
              <a:t>Avsiktsförklaring </a:t>
            </a:r>
            <a:r>
              <a:rPr lang="sv-SE" sz="1200" b="1" kern="1200" dirty="0" err="1" smtClean="0">
                <a:solidFill>
                  <a:schemeClr val="tx1"/>
                </a:solidFill>
                <a:effectLst/>
                <a:latin typeface="+mn-lt"/>
                <a:ea typeface="+mn-ea"/>
                <a:cs typeface="+mn-cs"/>
              </a:rPr>
              <a:t>MiniMaria</a:t>
            </a:r>
            <a:r>
              <a:rPr lang="sv-SE" sz="1200" b="1" kern="1200" dirty="0" smtClean="0">
                <a:solidFill>
                  <a:schemeClr val="tx1"/>
                </a:solidFill>
                <a:effectLst/>
                <a:latin typeface="+mn-lt"/>
                <a:ea typeface="+mn-ea"/>
                <a:cs typeface="+mn-cs"/>
              </a:rPr>
              <a:t> och resurstillsättning MM, Bilaga 1	</a:t>
            </a:r>
          </a:p>
          <a:p>
            <a:r>
              <a:rPr lang="sv-SE" sz="1200" i="1" kern="1200" dirty="0" smtClean="0">
                <a:solidFill>
                  <a:schemeClr val="tx1"/>
                </a:solidFill>
                <a:effectLst/>
                <a:latin typeface="+mn-lt"/>
                <a:ea typeface="+mn-ea"/>
                <a:cs typeface="+mn-cs"/>
              </a:rPr>
              <a:t>Föredragande: Maria Högkvist, Samordnare RSS</a:t>
            </a:r>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Denna avsiktsförklaring omfattar Dalarnas femton kommuner och Region Dalarna. </a:t>
            </a:r>
          </a:p>
          <a:p>
            <a:r>
              <a:rPr lang="sv-SE" sz="1200" kern="1200" dirty="0" smtClean="0">
                <a:solidFill>
                  <a:schemeClr val="tx1"/>
                </a:solidFill>
                <a:effectLst/>
                <a:latin typeface="+mn-lt"/>
                <a:ea typeface="+mn-ea"/>
                <a:cs typeface="+mn-cs"/>
              </a:rPr>
              <a:t>En avsiktsförklaring innebär inte att ett avtal kommit till stånd mellan Parterna. Den utgör däremot en förpliktelse att Parterna skall ha som syfte att arbeta fram ett förslag till en </a:t>
            </a:r>
            <a:r>
              <a:rPr lang="sv-SE" sz="1200" kern="1200" dirty="0" err="1" smtClean="0">
                <a:solidFill>
                  <a:schemeClr val="tx1"/>
                </a:solidFill>
                <a:effectLst/>
                <a:latin typeface="+mn-lt"/>
                <a:ea typeface="+mn-ea"/>
                <a:cs typeface="+mn-cs"/>
              </a:rPr>
              <a:t>MiniMaria</a:t>
            </a:r>
            <a:r>
              <a:rPr lang="sv-SE" sz="1200" kern="1200" dirty="0" smtClean="0">
                <a:solidFill>
                  <a:schemeClr val="tx1"/>
                </a:solidFill>
                <a:effectLst/>
                <a:latin typeface="+mn-lt"/>
                <a:ea typeface="+mn-ea"/>
                <a:cs typeface="+mn-cs"/>
              </a:rPr>
              <a:t>-verksamhet och att försöka få till stånd ett avtal. Parterna binds därför först när ett slutligt avtal undertecknats. </a:t>
            </a: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Avsiktsförklaringen gäller under förutsättning att samtliga ingående parter fattar likalydande beslut om avsiktsförklaringen. Parterna är överens om att ett gemensamt arbete startas omgående med målsättningen att en länsgemensam </a:t>
            </a:r>
            <a:r>
              <a:rPr lang="sv-SE" sz="1200" kern="1200" dirty="0" err="1" smtClean="0">
                <a:solidFill>
                  <a:schemeClr val="tx1"/>
                </a:solidFill>
                <a:effectLst/>
                <a:latin typeface="+mn-lt"/>
                <a:ea typeface="+mn-ea"/>
                <a:cs typeface="+mn-cs"/>
              </a:rPr>
              <a:t>MiniMaria</a:t>
            </a:r>
            <a:r>
              <a:rPr lang="sv-SE" sz="1200" kern="1200" dirty="0" smtClean="0">
                <a:solidFill>
                  <a:schemeClr val="tx1"/>
                </a:solidFill>
                <a:effectLst/>
                <a:latin typeface="+mn-lt"/>
                <a:ea typeface="+mn-ea"/>
                <a:cs typeface="+mn-cs"/>
              </a:rPr>
              <a:t>-verksamhet ska etableras i länet under 2025 mellan länets femton kommuner och Region Dalarna. </a:t>
            </a: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Planen är att Välfärdsrådet lämnar beslut om rekommendation till länets kommuner och Region Dalarna att fatta beslut om avsiktsförklaringen vid kommande möte. Avsiktsförklaringen ska godkännas av parternas respektive organ och varje part beslutar om ordningen för beslut om avsiktsförklaringen. </a:t>
            </a: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Nu är de länsgemensamma medlen för ÖK Psykisk hälsa är beslutade och fördelade finns en post rörande </a:t>
            </a:r>
            <a:r>
              <a:rPr lang="sv-SE" sz="1200" kern="1200" dirty="0" err="1" smtClean="0">
                <a:solidFill>
                  <a:schemeClr val="tx1"/>
                </a:solidFill>
                <a:effectLst/>
                <a:latin typeface="+mn-lt"/>
                <a:ea typeface="+mn-ea"/>
                <a:cs typeface="+mn-cs"/>
              </a:rPr>
              <a:t>MiniMaria</a:t>
            </a:r>
            <a:r>
              <a:rPr lang="sv-SE" sz="1200" kern="1200" dirty="0" smtClean="0">
                <a:solidFill>
                  <a:schemeClr val="tx1"/>
                </a:solidFill>
                <a:effectLst/>
                <a:latin typeface="+mn-lt"/>
                <a:ea typeface="+mn-ea"/>
                <a:cs typeface="+mn-cs"/>
              </a:rPr>
              <a:t> 900 000 kr och en arbetsgrupp ska etableras och bestå av företrädesvis verksamhetsnära chefer och sakkunniga tjänstepersoner. Hur går vi vidare utifrån era tidigare samtal om detta i styrgruppen? Vem blir ansvarig kommun och tar nästa steg i att starta upp projektorganisationen.</a:t>
            </a: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 </a:t>
            </a:r>
          </a:p>
          <a:p>
            <a:r>
              <a:rPr lang="sv-SE" sz="1200" i="1" kern="1200" dirty="0" smtClean="0">
                <a:solidFill>
                  <a:schemeClr val="tx1"/>
                </a:solidFill>
                <a:effectLst/>
                <a:latin typeface="+mn-lt"/>
                <a:ea typeface="+mn-ea"/>
                <a:cs typeface="+mn-cs"/>
              </a:rPr>
              <a:t>Förslag till beslut</a:t>
            </a:r>
            <a:endParaRPr lang="sv-SE" sz="1200" kern="1200" dirty="0" smtClean="0">
              <a:solidFill>
                <a:schemeClr val="tx1"/>
              </a:solidFill>
              <a:effectLst/>
              <a:latin typeface="+mn-lt"/>
              <a:ea typeface="+mn-ea"/>
              <a:cs typeface="+mn-cs"/>
            </a:endParaRPr>
          </a:p>
          <a:p>
            <a:r>
              <a:rPr lang="sv-SE" sz="1200" b="1" kern="1200" dirty="0" smtClean="0">
                <a:solidFill>
                  <a:schemeClr val="tx1"/>
                </a:solidFill>
                <a:effectLst/>
                <a:latin typeface="+mn-lt"/>
                <a:ea typeface="+mn-ea"/>
                <a:cs typeface="+mn-cs"/>
              </a:rPr>
              <a:t>Styrgrupp för LCHNV beslutar: </a:t>
            </a:r>
            <a:endParaRPr lang="sv-SE" sz="1200" kern="1200" dirty="0" smtClean="0">
              <a:solidFill>
                <a:schemeClr val="tx1"/>
              </a:solidFill>
              <a:effectLst/>
              <a:latin typeface="+mn-lt"/>
              <a:ea typeface="+mn-ea"/>
              <a:cs typeface="+mn-cs"/>
            </a:endParaRPr>
          </a:p>
          <a:p>
            <a:r>
              <a:rPr lang="sv-SE" sz="1200" b="1" kern="1200" dirty="0" smtClean="0">
                <a:solidFill>
                  <a:schemeClr val="tx1"/>
                </a:solidFill>
                <a:effectLst/>
                <a:latin typeface="+mn-lt"/>
                <a:ea typeface="+mn-ea"/>
                <a:cs typeface="+mn-cs"/>
              </a:rPr>
              <a:t>att…</a:t>
            </a:r>
            <a:endParaRPr lang="sv-SE" sz="1200" kern="1200" dirty="0" smtClean="0">
              <a:solidFill>
                <a:schemeClr val="tx1"/>
              </a:solidFill>
              <a:effectLst/>
              <a:latin typeface="+mn-lt"/>
              <a:ea typeface="+mn-ea"/>
              <a:cs typeface="+mn-cs"/>
            </a:endParaRPr>
          </a:p>
          <a:p>
            <a:r>
              <a:rPr lang="sv-SE" sz="1200" b="1" kern="1200" dirty="0" smtClean="0">
                <a:solidFill>
                  <a:schemeClr val="tx1"/>
                </a:solidFill>
                <a:effectLst/>
                <a:latin typeface="+mn-lt"/>
                <a:ea typeface="+mn-ea"/>
                <a:cs typeface="+mn-cs"/>
              </a:rPr>
              <a:t> </a:t>
            </a:r>
            <a:endParaRPr lang="sv-SE" sz="1200" kern="1200" dirty="0" smtClean="0">
              <a:solidFill>
                <a:schemeClr val="tx1"/>
              </a:solidFill>
              <a:effectLst/>
              <a:latin typeface="+mn-lt"/>
              <a:ea typeface="+mn-ea"/>
              <a:cs typeface="+mn-cs"/>
            </a:endParaRPr>
          </a:p>
        </p:txBody>
      </p:sp>
      <p:sp>
        <p:nvSpPr>
          <p:cNvPr id="4" name="Platshållare för bildnummer 3"/>
          <p:cNvSpPr>
            <a:spLocks noGrp="1"/>
          </p:cNvSpPr>
          <p:nvPr>
            <p:ph type="sldNum" sz="quarter" idx="10"/>
          </p:nvPr>
        </p:nvSpPr>
        <p:spPr/>
        <p:txBody>
          <a:bodyPr/>
          <a:lstStyle/>
          <a:p>
            <a:fld id="{EEF47FD3-4746-4237-BCB2-50EBFC6357B8}" type="slidenum">
              <a:rPr lang="sv-SE" smtClean="0"/>
              <a:t>34</a:t>
            </a:fld>
            <a:endParaRPr lang="sv-SE"/>
          </a:p>
        </p:txBody>
      </p:sp>
    </p:spTree>
    <p:extLst>
      <p:ext uri="{BB962C8B-B14F-4D97-AF65-F5344CB8AC3E}">
        <p14:creationId xmlns:p14="http://schemas.microsoft.com/office/powerpoint/2010/main" val="29692139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5</a:t>
            </a:fld>
            <a:endParaRPr lang="sv-SE"/>
          </a:p>
        </p:txBody>
      </p:sp>
    </p:spTree>
    <p:extLst>
      <p:ext uri="{BB962C8B-B14F-4D97-AF65-F5344CB8AC3E}">
        <p14:creationId xmlns:p14="http://schemas.microsoft.com/office/powerpoint/2010/main" val="3332663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6</a:t>
            </a:fld>
            <a:endParaRPr lang="sv-SE"/>
          </a:p>
        </p:txBody>
      </p:sp>
    </p:spTree>
    <p:extLst>
      <p:ext uri="{BB962C8B-B14F-4D97-AF65-F5344CB8AC3E}">
        <p14:creationId xmlns:p14="http://schemas.microsoft.com/office/powerpoint/2010/main" val="18595831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endParaRPr lang="sv-SE" dirty="0" smtClean="0"/>
          </a:p>
          <a:p>
            <a:pPr marL="171450" indent="-171450">
              <a:buFont typeface="Arial" panose="020B0604020202020204" pitchFamily="34" charset="0"/>
              <a:buChar char="•"/>
            </a:pPr>
            <a:r>
              <a:rPr lang="sv-SE" dirty="0" smtClean="0"/>
              <a:t>Den yngre målgruppen är särskild</a:t>
            </a:r>
            <a:r>
              <a:rPr lang="sv-SE" baseline="0" dirty="0" smtClean="0"/>
              <a:t> utsatt och glappet mellan socialtjänst och BUP är stort när det gäller målgruppen med skadligt bruk och beroende, samsjuklighet som även visade sig kring bristen på </a:t>
            </a:r>
          </a:p>
          <a:p>
            <a:pPr marL="171450" indent="-171450">
              <a:buFont typeface="Arial" panose="020B0604020202020204" pitchFamily="34" charset="0"/>
              <a:buChar char="•"/>
            </a:pPr>
            <a:r>
              <a:rPr lang="sv-SE" baseline="0" dirty="0" smtClean="0"/>
              <a:t>Kompetenshöjande insatser både grundläggande och vidareutbildningar i olika grad och omfattning beroende på verksamheter, samsjuklighet, skadligt bruk och beroende, psykiatriska diagnoser, </a:t>
            </a:r>
            <a:r>
              <a:rPr lang="sv-SE" b="1" baseline="0" dirty="0" smtClean="0"/>
              <a:t>PTSD</a:t>
            </a:r>
            <a:r>
              <a:rPr lang="sv-SE" baseline="0" dirty="0" smtClean="0"/>
              <a:t> starka koppling till beroendeproblematik.</a:t>
            </a:r>
          </a:p>
          <a:p>
            <a:pPr marL="171450" indent="-171450">
              <a:buFont typeface="Arial" panose="020B0604020202020204" pitchFamily="34" charset="0"/>
              <a:buChar char="•"/>
            </a:pPr>
            <a:endParaRPr lang="sv-SE" baseline="0" dirty="0" smtClean="0"/>
          </a:p>
          <a:p>
            <a:pPr marL="171450" indent="-171450">
              <a:buFont typeface="Arial" panose="020B0604020202020204" pitchFamily="34" charset="0"/>
              <a:buChar char="•"/>
            </a:pPr>
            <a:r>
              <a:rPr lang="sv-SE" baseline="0" dirty="0" smtClean="0"/>
              <a:t>Brukarinflytande:</a:t>
            </a:r>
          </a:p>
          <a:p>
            <a:pPr marL="0" indent="0">
              <a:buFont typeface="Arial" panose="020B0604020202020204" pitchFamily="34" charset="0"/>
              <a:buNone/>
            </a:pPr>
            <a:r>
              <a:rPr lang="sv-SE" baseline="0" dirty="0" smtClean="0"/>
              <a:t>Information kring SIP, m.m.</a:t>
            </a:r>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7</a:t>
            </a:fld>
            <a:endParaRPr lang="sv-SE" dirty="0"/>
          </a:p>
        </p:txBody>
      </p:sp>
    </p:spTree>
    <p:extLst>
      <p:ext uri="{BB962C8B-B14F-4D97-AF65-F5344CB8AC3E}">
        <p14:creationId xmlns:p14="http://schemas.microsoft.com/office/powerpoint/2010/main" val="15227603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8</a:t>
            </a:fld>
            <a:endParaRPr lang="sv-SE"/>
          </a:p>
        </p:txBody>
      </p:sp>
    </p:spTree>
    <p:extLst>
      <p:ext uri="{BB962C8B-B14F-4D97-AF65-F5344CB8AC3E}">
        <p14:creationId xmlns:p14="http://schemas.microsoft.com/office/powerpoint/2010/main" val="19702965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smtClean="0"/>
              <a:t>Enkelt räknat så innebär det att för vissa av de mindre kommunerna i samverkansområdet så räcker det att undvika en placering för att mottagningen blir direkt ekonomiskt försvarbar. Södra Älvsborgsprojektrapport 2019. 3-6 månaders placering. Beräknad på en dygnskostnad</a:t>
            </a:r>
            <a:r>
              <a:rPr lang="sv-SE" baseline="0" dirty="0" smtClean="0"/>
              <a:t> mellan 3500-6500 kr. </a:t>
            </a:r>
            <a:endParaRPr lang="sv-SE" dirty="0" smtClean="0"/>
          </a:p>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9</a:t>
            </a:fld>
            <a:endParaRPr lang="sv-SE"/>
          </a:p>
        </p:txBody>
      </p:sp>
    </p:spTree>
    <p:extLst>
      <p:ext uri="{BB962C8B-B14F-4D97-AF65-F5344CB8AC3E}">
        <p14:creationId xmlns:p14="http://schemas.microsoft.com/office/powerpoint/2010/main" val="1468358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10</a:t>
            </a:fld>
            <a:endParaRPr lang="sv-SE"/>
          </a:p>
        </p:txBody>
      </p:sp>
    </p:spTree>
    <p:extLst>
      <p:ext uri="{BB962C8B-B14F-4D97-AF65-F5344CB8AC3E}">
        <p14:creationId xmlns:p14="http://schemas.microsoft.com/office/powerpoint/2010/main" val="18713225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bg>
      <p:bgPr>
        <a:solidFill>
          <a:schemeClr val="bg2"/>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663429"/>
            <a:ext cx="9144000" cy="1989149"/>
          </a:xfrm>
        </p:spPr>
        <p:txBody>
          <a:bodyPr anchor="b"/>
          <a:lstStyle>
            <a:lvl1pPr algn="ctr">
              <a:defRPr sz="6000" b="1">
                <a:solidFill>
                  <a:schemeClr val="tx1"/>
                </a:solidFill>
              </a:defRPr>
            </a:lvl1pPr>
          </a:lstStyle>
          <a:p>
            <a:r>
              <a:rPr lang="sv-SE" dirty="0"/>
              <a:t>Klicka här för att ändra format</a:t>
            </a:r>
          </a:p>
        </p:txBody>
      </p:sp>
      <p:sp>
        <p:nvSpPr>
          <p:cNvPr id="3" name="Underrubrik 2"/>
          <p:cNvSpPr>
            <a:spLocks noGrp="1"/>
          </p:cNvSpPr>
          <p:nvPr>
            <p:ph type="subTitle" idx="1"/>
          </p:nvPr>
        </p:nvSpPr>
        <p:spPr>
          <a:xfrm>
            <a:off x="1524000" y="3838575"/>
            <a:ext cx="9144000" cy="179069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format på underrubrik i bakgrunden</a:t>
            </a:r>
          </a:p>
        </p:txBody>
      </p:sp>
      <p:cxnSp>
        <p:nvCxnSpPr>
          <p:cNvPr id="13" name="Rak 12"/>
          <p:cNvCxnSpPr/>
          <p:nvPr userDrawn="1"/>
        </p:nvCxnSpPr>
        <p:spPr>
          <a:xfrm>
            <a:off x="1524000" y="3710861"/>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17" name="Bildobjekt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65307" y="390071"/>
            <a:ext cx="1016146" cy="969723"/>
          </a:xfrm>
          <a:prstGeom prst="rect">
            <a:avLst/>
          </a:prstGeom>
        </p:spPr>
      </p:pic>
      <p:pic>
        <p:nvPicPr>
          <p:cNvPr id="6" name="Bildobjekt 5" descr="En bild som visar text, Teckensnitt, skärmbild, Grafik&#10;&#10;Automatiskt genererad beskrivning">
            <a:extLst>
              <a:ext uri="{FF2B5EF4-FFF2-40B4-BE49-F238E27FC236}">
                <a16:creationId xmlns:a16="http://schemas.microsoft.com/office/drawing/2014/main" id="{712405E6-58EC-9029-E824-C915FD47AA7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0547" y="641257"/>
            <a:ext cx="2945454" cy="718537"/>
          </a:xfrm>
          <a:prstGeom prst="rect">
            <a:avLst/>
          </a:prstGeom>
        </p:spPr>
      </p:pic>
      <p:sp>
        <p:nvSpPr>
          <p:cNvPr id="4" name="Platshållare för datum 3">
            <a:extLst>
              <a:ext uri="{FF2B5EF4-FFF2-40B4-BE49-F238E27FC236}">
                <a16:creationId xmlns:a16="http://schemas.microsoft.com/office/drawing/2014/main" id="{53D721F1-8739-B3BD-E5BA-5B1020D2AF2B}"/>
              </a:ext>
            </a:extLst>
          </p:cNvPr>
          <p:cNvSpPr>
            <a:spLocks noGrp="1"/>
          </p:cNvSpPr>
          <p:nvPr>
            <p:ph type="dt" sz="half" idx="10"/>
          </p:nvPr>
        </p:nvSpPr>
        <p:spPr/>
        <p:txBody>
          <a:bodyPr/>
          <a:lstStyle>
            <a:lvl1pPr>
              <a:defRPr>
                <a:solidFill>
                  <a:schemeClr val="tx1"/>
                </a:solidFill>
              </a:defRPr>
            </a:lvl1pPr>
          </a:lstStyle>
          <a:p>
            <a:fld id="{078C2ED7-AA80-4657-B24C-19D63368B9DD}" type="datetime1">
              <a:rPr lang="sv-SE" smtClean="0"/>
              <a:t>2024-04-22</a:t>
            </a:fld>
            <a:endParaRPr lang="sv-SE" dirty="0"/>
          </a:p>
        </p:txBody>
      </p:sp>
      <p:sp>
        <p:nvSpPr>
          <p:cNvPr id="5" name="Platshållare för sidfot 4">
            <a:extLst>
              <a:ext uri="{FF2B5EF4-FFF2-40B4-BE49-F238E27FC236}">
                <a16:creationId xmlns:a16="http://schemas.microsoft.com/office/drawing/2014/main" id="{2D9FB05E-FFCC-F5A1-9827-9DEF1CAB22EA}"/>
              </a:ext>
            </a:extLst>
          </p:cNvPr>
          <p:cNvSpPr>
            <a:spLocks noGrp="1"/>
          </p:cNvSpPr>
          <p:nvPr>
            <p:ph type="ftr" sz="quarter" idx="11"/>
          </p:nvPr>
        </p:nvSpPr>
        <p:spPr/>
        <p:txBody>
          <a:bodyPr/>
          <a:lstStyle>
            <a:lvl1pPr>
              <a:defRPr>
                <a:solidFill>
                  <a:schemeClr val="tx1"/>
                </a:solidFill>
              </a:defRPr>
            </a:lvl1pPr>
          </a:lstStyle>
          <a:p>
            <a:r>
              <a:rPr lang="sv-SE" smtClean="0"/>
              <a:t>RSS Dalarna</a:t>
            </a:r>
            <a:endParaRPr lang="sv-SE" dirty="0"/>
          </a:p>
        </p:txBody>
      </p:sp>
      <p:sp>
        <p:nvSpPr>
          <p:cNvPr id="7" name="Platshållare för bildnummer 6">
            <a:extLst>
              <a:ext uri="{FF2B5EF4-FFF2-40B4-BE49-F238E27FC236}">
                <a16:creationId xmlns:a16="http://schemas.microsoft.com/office/drawing/2014/main" id="{33041D94-FF30-935C-6AA5-92E116DA61E9}"/>
              </a:ext>
            </a:extLst>
          </p:cNvPr>
          <p:cNvSpPr>
            <a:spLocks noGrp="1"/>
          </p:cNvSpPr>
          <p:nvPr>
            <p:ph type="sldNum" sz="quarter" idx="12"/>
          </p:nvPr>
        </p:nvSpPr>
        <p:spPr/>
        <p:txBody>
          <a:bodyPr/>
          <a:lstStyle>
            <a:lvl1pPr>
              <a:defRPr>
                <a:solidFill>
                  <a:schemeClr val="tx1"/>
                </a:solidFill>
              </a:defRPr>
            </a:lvl1p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834079142"/>
      </p:ext>
    </p:extLst>
  </p:cSld>
  <p:clrMapOvr>
    <a:overrideClrMapping bg1="dk1" tx1="lt1" bg2="dk2" tx2="lt2" accent1="accent1" accent2="accent2" accent3="accent3" accent4="accent4" accent5="accent5" accent6="accent6" hlink="hlink" folHlink="folHlink"/>
  </p:clrMapOvr>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8" name="Rektangel 7"/>
          <p:cNvSpPr/>
          <p:nvPr userDrawn="1"/>
        </p:nvSpPr>
        <p:spPr>
          <a:xfrm>
            <a:off x="1" y="6356351"/>
            <a:ext cx="12192000" cy="5016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Platshållare för innehåll 2"/>
          <p:cNvSpPr>
            <a:spLocks noGrp="1"/>
          </p:cNvSpPr>
          <p:nvPr>
            <p:ph idx="1"/>
          </p:nvPr>
        </p:nvSpPr>
        <p:spPr>
          <a:xfrm>
            <a:off x="410547" y="2439529"/>
            <a:ext cx="11370906" cy="3574439"/>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7" name="Platshållare för datum 6">
            <a:extLst>
              <a:ext uri="{FF2B5EF4-FFF2-40B4-BE49-F238E27FC236}">
                <a16:creationId xmlns:a16="http://schemas.microsoft.com/office/drawing/2014/main" id="{15B6D1AA-23E4-78A9-3D4F-EAA63E52F436}"/>
              </a:ext>
            </a:extLst>
          </p:cNvPr>
          <p:cNvSpPr>
            <a:spLocks noGrp="1"/>
          </p:cNvSpPr>
          <p:nvPr>
            <p:ph type="dt" sz="half" idx="10"/>
          </p:nvPr>
        </p:nvSpPr>
        <p:spPr/>
        <p:txBody>
          <a:bodyPr/>
          <a:lstStyle/>
          <a:p>
            <a:fld id="{AAA07B37-4967-4E82-AD5A-3B04D8F472C2}" type="datetime1">
              <a:rPr lang="sv-SE" smtClean="0"/>
              <a:t>2024-04-22</a:t>
            </a:fld>
            <a:endParaRPr lang="sv-SE" dirty="0"/>
          </a:p>
        </p:txBody>
      </p:sp>
      <p:sp>
        <p:nvSpPr>
          <p:cNvPr id="10" name="Platshållare för sidfot 9">
            <a:extLst>
              <a:ext uri="{FF2B5EF4-FFF2-40B4-BE49-F238E27FC236}">
                <a16:creationId xmlns:a16="http://schemas.microsoft.com/office/drawing/2014/main" id="{0F70FD8E-AF24-D383-E932-A62BCD6CC861}"/>
              </a:ext>
            </a:extLst>
          </p:cNvPr>
          <p:cNvSpPr>
            <a:spLocks noGrp="1"/>
          </p:cNvSpPr>
          <p:nvPr>
            <p:ph type="ftr" sz="quarter" idx="11"/>
          </p:nvPr>
        </p:nvSpPr>
        <p:spPr/>
        <p:txBody>
          <a:bodyPr/>
          <a:lstStyle/>
          <a:p>
            <a:r>
              <a:rPr lang="sv-SE" smtClean="0"/>
              <a:t>RSS Dalarna</a:t>
            </a:r>
            <a:endParaRPr lang="sv-SE" dirty="0"/>
          </a:p>
        </p:txBody>
      </p:sp>
      <p:sp>
        <p:nvSpPr>
          <p:cNvPr id="11" name="Platshållare för bildnummer 10">
            <a:extLst>
              <a:ext uri="{FF2B5EF4-FFF2-40B4-BE49-F238E27FC236}">
                <a16:creationId xmlns:a16="http://schemas.microsoft.com/office/drawing/2014/main" id="{D3089D46-ACE7-DD03-5C3D-19DA2BF32DD9}"/>
              </a:ext>
            </a:extLst>
          </p:cNvPr>
          <p:cNvSpPr>
            <a:spLocks noGrp="1"/>
          </p:cNvSpPr>
          <p:nvPr>
            <p:ph type="sldNum" sz="quarter" idx="12"/>
          </p:nvPr>
        </p:nvSpPr>
        <p:spPr/>
        <p:txBody>
          <a:bodyPr/>
          <a:lstStyle/>
          <a:p>
            <a:fld id="{130DDE8C-17E0-4539-9C15-C1E9D231907F}" type="slidenum">
              <a:rPr lang="sv-SE" smtClean="0"/>
              <a:pPr/>
              <a:t>‹#›</a:t>
            </a:fld>
            <a:endParaRPr lang="sv-SE" dirty="0"/>
          </a:p>
        </p:txBody>
      </p:sp>
      <p:sp>
        <p:nvSpPr>
          <p:cNvPr id="12" name="Rubrik 11">
            <a:extLst>
              <a:ext uri="{FF2B5EF4-FFF2-40B4-BE49-F238E27FC236}">
                <a16:creationId xmlns:a16="http://schemas.microsoft.com/office/drawing/2014/main" id="{F419F65B-B0D5-F0B7-4073-F138499AA0A2}"/>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4030273105"/>
      </p:ext>
    </p:extLst>
  </p:cSld>
  <p:clrMapOvr>
    <a:masterClrMapping/>
  </p:clrMapOvr>
  <p:extLst mod="1">
    <p:ext uri="{DCECCB84-F9BA-43D5-87BE-67443E8EF086}">
      <p15:sldGuideLst xmlns:p15="http://schemas.microsoft.com/office/powerpoint/2012/main">
        <p15:guide id="3" pos="257"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1709738"/>
            <a:ext cx="11358206" cy="2852737"/>
          </a:xfrm>
        </p:spPr>
        <p:txBody>
          <a:bodyPr anchor="b">
            <a:normAutofit/>
          </a:bodyPr>
          <a:lstStyle>
            <a:lvl1pPr>
              <a:defRPr sz="4400" b="1">
                <a:solidFill>
                  <a:schemeClr val="tx2"/>
                </a:solidFill>
              </a:defRPr>
            </a:lvl1pPr>
          </a:lstStyle>
          <a:p>
            <a:r>
              <a:rPr lang="sv-SE" dirty="0"/>
              <a:t>Klicka här för att ändra format</a:t>
            </a:r>
          </a:p>
        </p:txBody>
      </p:sp>
      <p:sp>
        <p:nvSpPr>
          <p:cNvPr id="3" name="Platshållare för text 2"/>
          <p:cNvSpPr>
            <a:spLocks noGrp="1"/>
          </p:cNvSpPr>
          <p:nvPr>
            <p:ph type="body" idx="1"/>
          </p:nvPr>
        </p:nvSpPr>
        <p:spPr>
          <a:xfrm>
            <a:off x="410547" y="4589463"/>
            <a:ext cx="11358206"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
        <p:nvSpPr>
          <p:cNvPr id="8" name="Platshållare för datum 7">
            <a:extLst>
              <a:ext uri="{FF2B5EF4-FFF2-40B4-BE49-F238E27FC236}">
                <a16:creationId xmlns:a16="http://schemas.microsoft.com/office/drawing/2014/main" id="{BE6CDBAA-E30D-94B2-B737-9DD6AB549DC0}"/>
              </a:ext>
            </a:extLst>
          </p:cNvPr>
          <p:cNvSpPr>
            <a:spLocks noGrp="1"/>
          </p:cNvSpPr>
          <p:nvPr>
            <p:ph type="dt" sz="half" idx="10"/>
          </p:nvPr>
        </p:nvSpPr>
        <p:spPr/>
        <p:txBody>
          <a:bodyPr/>
          <a:lstStyle/>
          <a:p>
            <a:fld id="{73FA66A7-B0F3-4BFE-8F9A-73BE733DA79B}" type="datetime1">
              <a:rPr lang="sv-SE" smtClean="0"/>
              <a:t>2024-04-22</a:t>
            </a:fld>
            <a:endParaRPr lang="sv-SE" dirty="0"/>
          </a:p>
        </p:txBody>
      </p:sp>
      <p:sp>
        <p:nvSpPr>
          <p:cNvPr id="9" name="Platshållare för sidfot 8">
            <a:extLst>
              <a:ext uri="{FF2B5EF4-FFF2-40B4-BE49-F238E27FC236}">
                <a16:creationId xmlns:a16="http://schemas.microsoft.com/office/drawing/2014/main" id="{56FFFA48-3C29-D025-07E7-D2E33D4321FE}"/>
              </a:ext>
            </a:extLst>
          </p:cNvPr>
          <p:cNvSpPr>
            <a:spLocks noGrp="1"/>
          </p:cNvSpPr>
          <p:nvPr>
            <p:ph type="ftr" sz="quarter" idx="11"/>
          </p:nvPr>
        </p:nvSpPr>
        <p:spPr/>
        <p:txBody>
          <a:bodyPr/>
          <a:lstStyle/>
          <a:p>
            <a:r>
              <a:rPr lang="sv-SE" smtClean="0"/>
              <a:t>RSS Dalarna</a:t>
            </a:r>
            <a:endParaRPr lang="sv-SE" dirty="0"/>
          </a:p>
        </p:txBody>
      </p:sp>
      <p:sp>
        <p:nvSpPr>
          <p:cNvPr id="15" name="Platshållare för bildnummer 14">
            <a:extLst>
              <a:ext uri="{FF2B5EF4-FFF2-40B4-BE49-F238E27FC236}">
                <a16:creationId xmlns:a16="http://schemas.microsoft.com/office/drawing/2014/main" id="{090EB81C-0FAD-6E7A-7970-F630A8E375D1}"/>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3511012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vå innehållsdelar">
    <p:spTree>
      <p:nvGrpSpPr>
        <p:cNvPr id="1" name=""/>
        <p:cNvGrpSpPr/>
        <p:nvPr/>
      </p:nvGrpSpPr>
      <p:grpSpPr>
        <a:xfrm>
          <a:off x="0" y="0"/>
          <a:ext cx="0" cy="0"/>
          <a:chOff x="0" y="0"/>
          <a:chExt cx="0" cy="0"/>
        </a:xfrm>
      </p:grpSpPr>
      <p:sp>
        <p:nvSpPr>
          <p:cNvPr id="3" name="Platshållare för innehåll 2"/>
          <p:cNvSpPr>
            <a:spLocks noGrp="1"/>
          </p:cNvSpPr>
          <p:nvPr>
            <p:ph sz="half" idx="1"/>
          </p:nvPr>
        </p:nvSpPr>
        <p:spPr>
          <a:xfrm>
            <a:off x="410547" y="2461329"/>
            <a:ext cx="5609253" cy="3652423"/>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innehåll 3"/>
          <p:cNvSpPr>
            <a:spLocks noGrp="1"/>
          </p:cNvSpPr>
          <p:nvPr>
            <p:ph sz="half" idx="2"/>
          </p:nvPr>
        </p:nvSpPr>
        <p:spPr>
          <a:xfrm>
            <a:off x="6172199" y="2461329"/>
            <a:ext cx="5609253" cy="3652423"/>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793552E8-F66E-4251-9333-D7D5860C4159}" type="datetime1">
              <a:rPr lang="sv-SE" smtClean="0"/>
              <a:t>2024-04-22</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r>
              <a:rPr lang="sv-SE" smtClean="0"/>
              <a:t>RSS Dalarna</a:t>
            </a:r>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6" name="Rubrik 5">
            <a:extLst>
              <a:ext uri="{FF2B5EF4-FFF2-40B4-BE49-F238E27FC236}">
                <a16:creationId xmlns:a16="http://schemas.microsoft.com/office/drawing/2014/main" id="{E092A276-343F-BEA9-5AD9-1D2069A7DFE1}"/>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104354297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3" name="Platshållare för text 2"/>
          <p:cNvSpPr>
            <a:spLocks noGrp="1"/>
          </p:cNvSpPr>
          <p:nvPr>
            <p:ph type="body" idx="1"/>
          </p:nvPr>
        </p:nvSpPr>
        <p:spPr>
          <a:xfrm>
            <a:off x="410548" y="2477256"/>
            <a:ext cx="5587028"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format på bakgrundstexten</a:t>
            </a:r>
          </a:p>
        </p:txBody>
      </p:sp>
      <p:sp>
        <p:nvSpPr>
          <p:cNvPr id="4" name="Platshållare för innehåll 3"/>
          <p:cNvSpPr>
            <a:spLocks noGrp="1"/>
          </p:cNvSpPr>
          <p:nvPr>
            <p:ph sz="half" idx="2"/>
          </p:nvPr>
        </p:nvSpPr>
        <p:spPr>
          <a:xfrm>
            <a:off x="410548" y="3291644"/>
            <a:ext cx="5587028" cy="3302872"/>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5" name="Platshållare för text 4"/>
          <p:cNvSpPr>
            <a:spLocks noGrp="1"/>
          </p:cNvSpPr>
          <p:nvPr>
            <p:ph type="body" sz="quarter" idx="3"/>
          </p:nvPr>
        </p:nvSpPr>
        <p:spPr>
          <a:xfrm>
            <a:off x="6172200" y="2477256"/>
            <a:ext cx="5609252" cy="8143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format på bakgrundstexten</a:t>
            </a:r>
          </a:p>
        </p:txBody>
      </p:sp>
      <p:sp>
        <p:nvSpPr>
          <p:cNvPr id="6" name="Platshållare för innehåll 5"/>
          <p:cNvSpPr>
            <a:spLocks noGrp="1"/>
          </p:cNvSpPr>
          <p:nvPr>
            <p:ph sz="quarter" idx="4"/>
          </p:nvPr>
        </p:nvSpPr>
        <p:spPr>
          <a:xfrm>
            <a:off x="6172199" y="3291644"/>
            <a:ext cx="5609253" cy="3302872"/>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8" name="Platshållare för datum 7">
            <a:extLst>
              <a:ext uri="{FF2B5EF4-FFF2-40B4-BE49-F238E27FC236}">
                <a16:creationId xmlns:a16="http://schemas.microsoft.com/office/drawing/2014/main" id="{C42C84FB-F8CC-993B-156B-0021EFF120F3}"/>
              </a:ext>
            </a:extLst>
          </p:cNvPr>
          <p:cNvSpPr>
            <a:spLocks noGrp="1"/>
          </p:cNvSpPr>
          <p:nvPr>
            <p:ph type="dt" sz="half" idx="10"/>
          </p:nvPr>
        </p:nvSpPr>
        <p:spPr/>
        <p:txBody>
          <a:bodyPr/>
          <a:lstStyle/>
          <a:p>
            <a:fld id="{916D00DE-CF87-40F1-BF02-DC61CFC6F167}" type="datetime1">
              <a:rPr lang="sv-SE" smtClean="0"/>
              <a:t>2024-04-22</a:t>
            </a:fld>
            <a:endParaRPr lang="sv-SE" dirty="0"/>
          </a:p>
        </p:txBody>
      </p:sp>
      <p:sp>
        <p:nvSpPr>
          <p:cNvPr id="9" name="Platshållare för sidfot 8">
            <a:extLst>
              <a:ext uri="{FF2B5EF4-FFF2-40B4-BE49-F238E27FC236}">
                <a16:creationId xmlns:a16="http://schemas.microsoft.com/office/drawing/2014/main" id="{F79A1A1A-005D-819F-2C76-7A2B06725B1B}"/>
              </a:ext>
            </a:extLst>
          </p:cNvPr>
          <p:cNvSpPr>
            <a:spLocks noGrp="1"/>
          </p:cNvSpPr>
          <p:nvPr>
            <p:ph type="ftr" sz="quarter" idx="11"/>
          </p:nvPr>
        </p:nvSpPr>
        <p:spPr/>
        <p:txBody>
          <a:bodyPr/>
          <a:lstStyle/>
          <a:p>
            <a:r>
              <a:rPr lang="sv-SE" smtClean="0"/>
              <a:t>RSS Dalarna</a:t>
            </a:r>
            <a:endParaRPr lang="sv-SE" dirty="0"/>
          </a:p>
        </p:txBody>
      </p:sp>
      <p:sp>
        <p:nvSpPr>
          <p:cNvPr id="10" name="Platshållare för bildnummer 9">
            <a:extLst>
              <a:ext uri="{FF2B5EF4-FFF2-40B4-BE49-F238E27FC236}">
                <a16:creationId xmlns:a16="http://schemas.microsoft.com/office/drawing/2014/main" id="{4ED45F3E-F9E2-CCD8-C000-907046194F69}"/>
              </a:ext>
            </a:extLst>
          </p:cNvPr>
          <p:cNvSpPr>
            <a:spLocks noGrp="1"/>
          </p:cNvSpPr>
          <p:nvPr>
            <p:ph type="sldNum" sz="quarter" idx="12"/>
          </p:nvPr>
        </p:nvSpPr>
        <p:spPr/>
        <p:txBody>
          <a:bodyPr/>
          <a:lstStyle/>
          <a:p>
            <a:fld id="{130DDE8C-17E0-4539-9C15-C1E9D231907F}" type="slidenum">
              <a:rPr lang="sv-SE" smtClean="0"/>
              <a:pPr/>
              <a:t>‹#›</a:t>
            </a:fld>
            <a:endParaRPr lang="sv-SE" dirty="0"/>
          </a:p>
        </p:txBody>
      </p:sp>
      <p:sp>
        <p:nvSpPr>
          <p:cNvPr id="11" name="Rubrik 10">
            <a:extLst>
              <a:ext uri="{FF2B5EF4-FFF2-40B4-BE49-F238E27FC236}">
                <a16:creationId xmlns:a16="http://schemas.microsoft.com/office/drawing/2014/main" id="{A26AEE01-D8E5-1805-06DC-4A44D9A8329D}"/>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1262861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11"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D68FD80B-CC01-49D5-BFCF-5BE2C92B6AEB}" type="datetime1">
              <a:rPr lang="sv-SE" smtClean="0"/>
              <a:t>2024-04-22</a:t>
            </a:fld>
            <a:endParaRPr lang="sv-SE" dirty="0"/>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r>
              <a:rPr lang="sv-SE" smtClean="0"/>
              <a:t>RSS Dalarna</a:t>
            </a:r>
            <a:endParaRPr lang="sv-SE" dirty="0"/>
          </a:p>
        </p:txBody>
      </p:sp>
      <p:sp>
        <p:nvSpPr>
          <p:cNvPr id="13"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4" name="Rubrik 3">
            <a:extLst>
              <a:ext uri="{FF2B5EF4-FFF2-40B4-BE49-F238E27FC236}">
                <a16:creationId xmlns:a16="http://schemas.microsoft.com/office/drawing/2014/main" id="{6B904F37-D812-20CD-15EB-C11C43BA0E59}"/>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990608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1327900"/>
            <a:ext cx="4361478" cy="971549"/>
          </a:xfrm>
        </p:spPr>
        <p:txBody>
          <a:bodyPr anchor="b"/>
          <a:lstStyle>
            <a:lvl1pPr>
              <a:defRPr sz="3200" b="1">
                <a:solidFill>
                  <a:schemeClr val="tx2"/>
                </a:solidFill>
              </a:defRPr>
            </a:lvl1pPr>
          </a:lstStyle>
          <a:p>
            <a:r>
              <a:rPr lang="sv-SE" dirty="0"/>
              <a:t>Klicka här för att ändra format</a:t>
            </a:r>
          </a:p>
        </p:txBody>
      </p:sp>
      <p:sp>
        <p:nvSpPr>
          <p:cNvPr id="3" name="Platshållare för innehåll 2"/>
          <p:cNvSpPr>
            <a:spLocks noGrp="1"/>
          </p:cNvSpPr>
          <p:nvPr>
            <p:ph idx="1"/>
          </p:nvPr>
        </p:nvSpPr>
        <p:spPr>
          <a:xfrm>
            <a:off x="5183188" y="1327901"/>
            <a:ext cx="5675312" cy="5019674"/>
          </a:xfrm>
        </p:spPr>
        <p:txBody>
          <a:bodyPr/>
          <a:lstStyle>
            <a:lvl1pPr>
              <a:defRPr sz="3200" b="1"/>
            </a:lvl1pPr>
            <a:lvl2pPr>
              <a:defRPr sz="2400"/>
            </a:lvl2pPr>
            <a:lvl3pPr>
              <a:defRPr sz="2200"/>
            </a:lvl3pPr>
            <a:lvl4pPr>
              <a:defRPr sz="2000"/>
            </a:lvl4pPr>
            <a:lvl5pPr>
              <a:defRPr sz="2000"/>
            </a:lvl5pPr>
            <a:lvl6pPr>
              <a:defRPr sz="2000"/>
            </a:lvl6pPr>
            <a:lvl7pPr>
              <a:defRPr sz="2000"/>
            </a:lvl7pPr>
            <a:lvl8pPr>
              <a:defRPr sz="2000"/>
            </a:lvl8pPr>
            <a:lvl9pPr>
              <a:defRPr sz="20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text 3"/>
          <p:cNvSpPr>
            <a:spLocks noGrp="1"/>
          </p:cNvSpPr>
          <p:nvPr>
            <p:ph type="body" sz="half" idx="2"/>
          </p:nvPr>
        </p:nvSpPr>
        <p:spPr>
          <a:xfrm>
            <a:off x="410548" y="2299451"/>
            <a:ext cx="4361478" cy="404812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Klicka här för att ändra format på bakgrundstexten</a:t>
            </a:r>
          </a:p>
        </p:txBody>
      </p:sp>
      <p:sp>
        <p:nvSpPr>
          <p:cNvPr id="6" name="Platshållare för datum 5">
            <a:extLst>
              <a:ext uri="{FF2B5EF4-FFF2-40B4-BE49-F238E27FC236}">
                <a16:creationId xmlns:a16="http://schemas.microsoft.com/office/drawing/2014/main" id="{A43788EE-ED9F-ACBC-3781-F3FE49EB5E46}"/>
              </a:ext>
            </a:extLst>
          </p:cNvPr>
          <p:cNvSpPr>
            <a:spLocks noGrp="1"/>
          </p:cNvSpPr>
          <p:nvPr>
            <p:ph type="dt" sz="half" idx="10"/>
          </p:nvPr>
        </p:nvSpPr>
        <p:spPr/>
        <p:txBody>
          <a:bodyPr/>
          <a:lstStyle/>
          <a:p>
            <a:fld id="{161EAF66-C056-4B7B-A86F-D78E3640754B}" type="datetime1">
              <a:rPr lang="sv-SE" smtClean="0"/>
              <a:t>2024-04-22</a:t>
            </a:fld>
            <a:endParaRPr lang="sv-SE" dirty="0"/>
          </a:p>
        </p:txBody>
      </p:sp>
      <p:sp>
        <p:nvSpPr>
          <p:cNvPr id="7" name="Platshållare för sidfot 6">
            <a:extLst>
              <a:ext uri="{FF2B5EF4-FFF2-40B4-BE49-F238E27FC236}">
                <a16:creationId xmlns:a16="http://schemas.microsoft.com/office/drawing/2014/main" id="{A25724C1-5CDC-151B-FA3D-053880A2481D}"/>
              </a:ext>
            </a:extLst>
          </p:cNvPr>
          <p:cNvSpPr>
            <a:spLocks noGrp="1"/>
          </p:cNvSpPr>
          <p:nvPr>
            <p:ph type="ftr" sz="quarter" idx="11"/>
          </p:nvPr>
        </p:nvSpPr>
        <p:spPr/>
        <p:txBody>
          <a:bodyPr/>
          <a:lstStyle/>
          <a:p>
            <a:r>
              <a:rPr lang="sv-SE" smtClean="0"/>
              <a:t>RSS Dalarna</a:t>
            </a:r>
            <a:endParaRPr lang="sv-SE" dirty="0"/>
          </a:p>
        </p:txBody>
      </p:sp>
      <p:sp>
        <p:nvSpPr>
          <p:cNvPr id="8" name="Platshållare för bildnummer 7">
            <a:extLst>
              <a:ext uri="{FF2B5EF4-FFF2-40B4-BE49-F238E27FC236}">
                <a16:creationId xmlns:a16="http://schemas.microsoft.com/office/drawing/2014/main" id="{ABE26CC1-1A85-BEDA-AEC6-67AA043B2FAD}"/>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2702208227"/>
      </p:ext>
    </p:extLst>
  </p:cSld>
  <p:clrMapOvr>
    <a:masterClrMapping/>
  </p:clrMapOvr>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1268987"/>
            <a:ext cx="4361478" cy="971550"/>
          </a:xfrm>
        </p:spPr>
        <p:txBody>
          <a:bodyPr anchor="b"/>
          <a:lstStyle>
            <a:lvl1pPr>
              <a:defRPr sz="3200" b="1">
                <a:solidFill>
                  <a:schemeClr val="tx2"/>
                </a:solidFill>
              </a:defRPr>
            </a:lvl1pPr>
          </a:lstStyle>
          <a:p>
            <a:r>
              <a:rPr lang="sv-SE" dirty="0"/>
              <a:t>Klicka här för att ändra format</a:t>
            </a:r>
          </a:p>
        </p:txBody>
      </p:sp>
      <p:sp>
        <p:nvSpPr>
          <p:cNvPr id="3" name="Platshållare för bild 2"/>
          <p:cNvSpPr>
            <a:spLocks noGrp="1"/>
          </p:cNvSpPr>
          <p:nvPr>
            <p:ph type="pic" idx="1"/>
          </p:nvPr>
        </p:nvSpPr>
        <p:spPr>
          <a:xfrm>
            <a:off x="5183188" y="1268987"/>
            <a:ext cx="5658984" cy="5029200"/>
          </a:xfrm>
        </p:spPr>
        <p:txBody>
          <a:bodyPr/>
          <a:lstStyle>
            <a:lvl1pPr marL="0" indent="0">
              <a:buNone/>
              <a:defRPr sz="32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a:t>Klicka på ikonen för att lägga till en bild</a:t>
            </a:r>
          </a:p>
        </p:txBody>
      </p:sp>
      <p:sp>
        <p:nvSpPr>
          <p:cNvPr id="4" name="Platshållare för text 3"/>
          <p:cNvSpPr>
            <a:spLocks noGrp="1"/>
          </p:cNvSpPr>
          <p:nvPr>
            <p:ph type="body" sz="half" idx="2"/>
          </p:nvPr>
        </p:nvSpPr>
        <p:spPr>
          <a:xfrm>
            <a:off x="410548" y="2240537"/>
            <a:ext cx="4361478" cy="405023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Klicka här för att ändra format på bakgrundstexten</a:t>
            </a:r>
          </a:p>
        </p:txBody>
      </p:sp>
      <p:sp>
        <p:nvSpPr>
          <p:cNvPr id="6" name="Platshållare för datum 5">
            <a:extLst>
              <a:ext uri="{FF2B5EF4-FFF2-40B4-BE49-F238E27FC236}">
                <a16:creationId xmlns:a16="http://schemas.microsoft.com/office/drawing/2014/main" id="{ED9EDD38-6D32-5CCE-D2CF-097C9365949D}"/>
              </a:ext>
            </a:extLst>
          </p:cNvPr>
          <p:cNvSpPr>
            <a:spLocks noGrp="1"/>
          </p:cNvSpPr>
          <p:nvPr>
            <p:ph type="dt" sz="half" idx="10"/>
          </p:nvPr>
        </p:nvSpPr>
        <p:spPr/>
        <p:txBody>
          <a:bodyPr/>
          <a:lstStyle/>
          <a:p>
            <a:fld id="{30C348F4-C39C-4195-9F4A-B36DC426366C}" type="datetime1">
              <a:rPr lang="sv-SE" smtClean="0"/>
              <a:t>2024-04-22</a:t>
            </a:fld>
            <a:endParaRPr lang="sv-SE" dirty="0"/>
          </a:p>
        </p:txBody>
      </p:sp>
      <p:sp>
        <p:nvSpPr>
          <p:cNvPr id="7" name="Platshållare för sidfot 6">
            <a:extLst>
              <a:ext uri="{FF2B5EF4-FFF2-40B4-BE49-F238E27FC236}">
                <a16:creationId xmlns:a16="http://schemas.microsoft.com/office/drawing/2014/main" id="{2A23DF9D-F5C5-18C9-8E67-8B894BA01C7A}"/>
              </a:ext>
            </a:extLst>
          </p:cNvPr>
          <p:cNvSpPr>
            <a:spLocks noGrp="1"/>
          </p:cNvSpPr>
          <p:nvPr>
            <p:ph type="ftr" sz="quarter" idx="11"/>
          </p:nvPr>
        </p:nvSpPr>
        <p:spPr/>
        <p:txBody>
          <a:bodyPr/>
          <a:lstStyle/>
          <a:p>
            <a:r>
              <a:rPr lang="sv-SE" smtClean="0"/>
              <a:t>RSS Dalarna</a:t>
            </a:r>
            <a:endParaRPr lang="sv-SE" dirty="0"/>
          </a:p>
        </p:txBody>
      </p:sp>
      <p:sp>
        <p:nvSpPr>
          <p:cNvPr id="8" name="Platshållare för bildnummer 7">
            <a:extLst>
              <a:ext uri="{FF2B5EF4-FFF2-40B4-BE49-F238E27FC236}">
                <a16:creationId xmlns:a16="http://schemas.microsoft.com/office/drawing/2014/main" id="{15FBE14F-8336-7A94-DEB1-AC8C10AE7430}"/>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912633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om">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7F864D4-9B3A-353B-4DB0-3B6384DF1E55}"/>
              </a:ext>
            </a:extLst>
          </p:cNvPr>
          <p:cNvSpPr>
            <a:spLocks noGrp="1"/>
          </p:cNvSpPr>
          <p:nvPr>
            <p:ph type="title"/>
          </p:nvPr>
        </p:nvSpPr>
        <p:spPr/>
        <p:txBody>
          <a:bodyPr/>
          <a:lstStyle/>
          <a:p>
            <a:r>
              <a:rPr lang="sv-SE"/>
              <a:t>Klicka här för att ändra mall för rubrikformat</a:t>
            </a:r>
          </a:p>
        </p:txBody>
      </p:sp>
      <p:sp>
        <p:nvSpPr>
          <p:cNvPr id="6" name="Platshållare för datum 5">
            <a:extLst>
              <a:ext uri="{FF2B5EF4-FFF2-40B4-BE49-F238E27FC236}">
                <a16:creationId xmlns:a16="http://schemas.microsoft.com/office/drawing/2014/main" id="{02473A28-85CB-0648-EF10-B3EF6701D38A}"/>
              </a:ext>
            </a:extLst>
          </p:cNvPr>
          <p:cNvSpPr>
            <a:spLocks noGrp="1"/>
          </p:cNvSpPr>
          <p:nvPr>
            <p:ph type="dt" sz="half" idx="10"/>
          </p:nvPr>
        </p:nvSpPr>
        <p:spPr/>
        <p:txBody>
          <a:bodyPr/>
          <a:lstStyle/>
          <a:p>
            <a:fld id="{1EFA8BAB-26E3-4C84-BBDB-6B1245038613}" type="datetime1">
              <a:rPr lang="sv-SE" smtClean="0"/>
              <a:t>2024-04-22</a:t>
            </a:fld>
            <a:endParaRPr lang="sv-SE" dirty="0"/>
          </a:p>
        </p:txBody>
      </p:sp>
      <p:sp>
        <p:nvSpPr>
          <p:cNvPr id="7" name="Platshållare för sidfot 6">
            <a:extLst>
              <a:ext uri="{FF2B5EF4-FFF2-40B4-BE49-F238E27FC236}">
                <a16:creationId xmlns:a16="http://schemas.microsoft.com/office/drawing/2014/main" id="{851741FE-02D4-6E59-F70C-FD77128C90B0}"/>
              </a:ext>
            </a:extLst>
          </p:cNvPr>
          <p:cNvSpPr>
            <a:spLocks noGrp="1"/>
          </p:cNvSpPr>
          <p:nvPr>
            <p:ph type="ftr" sz="quarter" idx="11"/>
          </p:nvPr>
        </p:nvSpPr>
        <p:spPr/>
        <p:txBody>
          <a:bodyPr/>
          <a:lstStyle/>
          <a:p>
            <a:r>
              <a:rPr lang="sv-SE" smtClean="0"/>
              <a:t>RSS Dalarna</a:t>
            </a:r>
            <a:endParaRPr lang="sv-SE" dirty="0"/>
          </a:p>
        </p:txBody>
      </p:sp>
      <p:sp>
        <p:nvSpPr>
          <p:cNvPr id="8" name="Platshållare för bildnummer 7">
            <a:extLst>
              <a:ext uri="{FF2B5EF4-FFF2-40B4-BE49-F238E27FC236}">
                <a16:creationId xmlns:a16="http://schemas.microsoft.com/office/drawing/2014/main" id="{AD4D4BFF-ECC0-25F7-7F06-4E0B63CC6222}"/>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790122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2C9A3A02-4421-0DC2-B7FB-C23B335A7A52}"/>
              </a:ext>
              <a:ext uri="{C183D7F6-B498-43B3-948B-1728B52AA6E4}">
                <adec:decorative xmlns="" xmlns:adec="http://schemas.microsoft.com/office/drawing/2017/decorative" val="1"/>
              </a:ext>
            </a:extLst>
          </p:cNvPr>
          <p:cNvSpPr/>
          <p:nvPr userDrawn="1"/>
        </p:nvSpPr>
        <p:spPr>
          <a:xfrm>
            <a:off x="1" y="6356351"/>
            <a:ext cx="12192000" cy="5016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Platshållare för rubrik 1"/>
          <p:cNvSpPr>
            <a:spLocks noGrp="1"/>
          </p:cNvSpPr>
          <p:nvPr>
            <p:ph type="title"/>
          </p:nvPr>
        </p:nvSpPr>
        <p:spPr>
          <a:xfrm>
            <a:off x="410546" y="1204962"/>
            <a:ext cx="10416781" cy="1209600"/>
          </a:xfrm>
          <a:prstGeom prst="rect">
            <a:avLst/>
          </a:prstGeom>
        </p:spPr>
        <p:txBody>
          <a:bodyPr vert="horz" lIns="91440" tIns="45720" rIns="91440" bIns="45720" rtlCol="0" anchor="ctr">
            <a:normAutofit/>
          </a:bodyPr>
          <a:lstStyle/>
          <a:p>
            <a:r>
              <a:rPr lang="sv-SE" dirty="0"/>
              <a:t>Klicka här för att ändra format</a:t>
            </a:r>
          </a:p>
        </p:txBody>
      </p:sp>
      <p:sp>
        <p:nvSpPr>
          <p:cNvPr id="3" name="Platshållare för text 2"/>
          <p:cNvSpPr>
            <a:spLocks noGrp="1"/>
          </p:cNvSpPr>
          <p:nvPr>
            <p:ph type="body" idx="1"/>
          </p:nvPr>
        </p:nvSpPr>
        <p:spPr>
          <a:xfrm>
            <a:off x="410545" y="2447397"/>
            <a:ext cx="11373467" cy="3698393"/>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407988" y="6356350"/>
            <a:ext cx="3173412" cy="501650"/>
          </a:xfrm>
          <a:prstGeom prst="rect">
            <a:avLst/>
          </a:prstGeom>
        </p:spPr>
        <p:txBody>
          <a:bodyPr vert="horz" lIns="91440" tIns="45720" rIns="91440" bIns="45720" rtlCol="0" anchor="ctr"/>
          <a:lstStyle>
            <a:lvl1pPr algn="l">
              <a:defRPr sz="1050">
                <a:solidFill>
                  <a:schemeClr val="bg1"/>
                </a:solidFill>
              </a:defRPr>
            </a:lvl1pPr>
          </a:lstStyle>
          <a:p>
            <a:fld id="{3E0AAC48-BEF0-4812-A8E4-F5B60D1EC49A}" type="datetime1">
              <a:rPr lang="sv-SE" smtClean="0"/>
              <a:t>2024-04-22</a:t>
            </a:fld>
            <a:endParaRPr lang="sv-SE" dirty="0"/>
          </a:p>
        </p:txBody>
      </p:sp>
      <p:sp>
        <p:nvSpPr>
          <p:cNvPr id="5" name="Platshållare för sidfot 4"/>
          <p:cNvSpPr>
            <a:spLocks noGrp="1"/>
          </p:cNvSpPr>
          <p:nvPr>
            <p:ph type="ftr" sz="quarter" idx="3"/>
          </p:nvPr>
        </p:nvSpPr>
        <p:spPr>
          <a:xfrm>
            <a:off x="4038600" y="6356350"/>
            <a:ext cx="4114800" cy="501649"/>
          </a:xfrm>
          <a:prstGeom prst="rect">
            <a:avLst/>
          </a:prstGeom>
        </p:spPr>
        <p:txBody>
          <a:bodyPr vert="horz" lIns="91440" tIns="45720" rIns="91440" bIns="45720" rtlCol="0" anchor="ctr"/>
          <a:lstStyle>
            <a:lvl1pPr algn="ctr">
              <a:defRPr sz="1050">
                <a:solidFill>
                  <a:schemeClr val="bg1"/>
                </a:solidFill>
              </a:defRPr>
            </a:lvl1pPr>
          </a:lstStyle>
          <a:p>
            <a:r>
              <a:rPr lang="sv-SE" smtClean="0"/>
              <a:t>RSS Dalarna</a:t>
            </a:r>
            <a:endParaRPr lang="sv-SE" dirty="0"/>
          </a:p>
        </p:txBody>
      </p:sp>
      <p:sp>
        <p:nvSpPr>
          <p:cNvPr id="6" name="Platshållare för bildnummer 5"/>
          <p:cNvSpPr>
            <a:spLocks noGrp="1"/>
          </p:cNvSpPr>
          <p:nvPr>
            <p:ph type="sldNum" sz="quarter" idx="4"/>
          </p:nvPr>
        </p:nvSpPr>
        <p:spPr>
          <a:xfrm>
            <a:off x="8610599" y="6356350"/>
            <a:ext cx="3173413" cy="501650"/>
          </a:xfrm>
          <a:prstGeom prst="rect">
            <a:avLst/>
          </a:prstGeom>
        </p:spPr>
        <p:txBody>
          <a:bodyPr vert="horz" lIns="91440" tIns="45720" rIns="91440" bIns="45720" rtlCol="0" anchor="ctr"/>
          <a:lstStyle>
            <a:lvl1pPr algn="r">
              <a:defRPr sz="1050">
                <a:solidFill>
                  <a:schemeClr val="bg1"/>
                </a:solidFill>
              </a:defRPr>
            </a:lvl1pPr>
          </a:lstStyle>
          <a:p>
            <a:fld id="{130DDE8C-17E0-4539-9C15-C1E9D231907F}" type="slidenum">
              <a:rPr lang="sv-SE" smtClean="0"/>
              <a:pPr/>
              <a:t>‹#›</a:t>
            </a:fld>
            <a:endParaRPr lang="sv-SE" dirty="0"/>
          </a:p>
        </p:txBody>
      </p:sp>
      <p:pic>
        <p:nvPicPr>
          <p:cNvPr id="8" name="Bildobjekt 7" descr="RSS Dalarnas ordbild.">
            <a:extLst>
              <a:ext uri="{FF2B5EF4-FFF2-40B4-BE49-F238E27FC236}">
                <a16:creationId xmlns:a16="http://schemas.microsoft.com/office/drawing/2014/main" id="{33652528-37B7-5B59-0F59-98FDB447301D}"/>
              </a:ext>
            </a:extLst>
          </p:cNvPr>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410546" y="365125"/>
            <a:ext cx="2101541" cy="512667"/>
          </a:xfrm>
          <a:prstGeom prst="rect">
            <a:avLst/>
          </a:prstGeom>
        </p:spPr>
      </p:pic>
      <p:sp>
        <p:nvSpPr>
          <p:cNvPr id="9" name="Rektangel 8">
            <a:extLst>
              <a:ext uri="{FF2B5EF4-FFF2-40B4-BE49-F238E27FC236}">
                <a16:creationId xmlns:a16="http://schemas.microsoft.com/office/drawing/2014/main" id="{393AFC56-AD4E-DB75-FE14-8FCC9C938EBD}"/>
              </a:ext>
            </a:extLst>
          </p:cNvPr>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0" name="Bildobjekt 9" descr="Region Dalarnas logotyp.">
            <a:extLst>
              <a:ext uri="{FF2B5EF4-FFF2-40B4-BE49-F238E27FC236}">
                <a16:creationId xmlns:a16="http://schemas.microsoft.com/office/drawing/2014/main" id="{3AE19856-4B4E-B9A6-57B8-9CEE10E784A8}"/>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6371587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 id="2147483669" r:id="rId8"/>
    <p:sldLayoutId id="2147483670" r:id="rId9"/>
  </p:sldLayoutIdLst>
  <p:hf hdr="0"/>
  <p:txStyles>
    <p:title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pos="257" userDrawn="1">
          <p15:clr>
            <a:srgbClr val="F26B43"/>
          </p15:clr>
        </p15:guide>
        <p15:guide id="4" pos="7423"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regeringen.se/4ad4d1/contentassets/28394e4d03594dd5880aac2214a3efa7/sou-2021_93-webb.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mucf.se/uppdrag/ungdomsenkaten-lupp"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6.xml"/><Relationship Id="rId6" Type="http://schemas.openxmlformats.org/officeDocument/2006/relationships/hyperlink" Target="https://www.can.se/publikationer/cans-nationella-skolundersokning-2021/" TargetMode="Externa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s://www.folkhalsomyndigheten.se/publikationer-och-material/publikationsarkiv/r/risk-och-skyddsfaktorer-for-alkohol-narkotika-tobak-och-spel-om-pengar-hos-barn-och-unga/"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regeringen.se/4ad4d1/contentassets/28394e4d03594dd5880aac2214a3efa7/sou-2021_93-webb.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Autofit/>
          </a:bodyPr>
          <a:lstStyle/>
          <a:p>
            <a:r>
              <a:rPr lang="sv-SE" sz="3200" dirty="0">
                <a:solidFill>
                  <a:schemeClr val="accent5"/>
                </a:solidFill>
              </a:rPr>
              <a:t/>
            </a:r>
            <a:br>
              <a:rPr lang="sv-SE" sz="3200" dirty="0">
                <a:solidFill>
                  <a:schemeClr val="accent5"/>
                </a:solidFill>
              </a:rPr>
            </a:br>
            <a:r>
              <a:rPr lang="sv-SE" sz="3200" dirty="0">
                <a:solidFill>
                  <a:schemeClr val="accent5"/>
                </a:solidFill>
              </a:rPr>
              <a:t/>
            </a:r>
            <a:br>
              <a:rPr lang="sv-SE" sz="3200" dirty="0">
                <a:solidFill>
                  <a:schemeClr val="accent5"/>
                </a:solidFill>
              </a:rPr>
            </a:br>
            <a:r>
              <a:rPr lang="sv-SE" sz="3200" dirty="0">
                <a:solidFill>
                  <a:schemeClr val="accent5"/>
                </a:solidFill>
              </a:rPr>
              <a:t/>
            </a:r>
            <a:br>
              <a:rPr lang="sv-SE" sz="3200" dirty="0">
                <a:solidFill>
                  <a:schemeClr val="accent5"/>
                </a:solidFill>
              </a:rPr>
            </a:br>
            <a:r>
              <a:rPr lang="sv-SE" sz="3200" dirty="0">
                <a:solidFill>
                  <a:schemeClr val="accent5"/>
                </a:solidFill>
              </a:rPr>
              <a:t/>
            </a:r>
            <a:br>
              <a:rPr lang="sv-SE" sz="3200" dirty="0">
                <a:solidFill>
                  <a:schemeClr val="accent5"/>
                </a:solidFill>
              </a:rPr>
            </a:br>
            <a:r>
              <a:rPr lang="sv-SE" sz="3200" dirty="0">
                <a:solidFill>
                  <a:schemeClr val="accent5"/>
                </a:solidFill>
              </a:rPr>
              <a:t/>
            </a:r>
            <a:br>
              <a:rPr lang="sv-SE" sz="3200" dirty="0">
                <a:solidFill>
                  <a:schemeClr val="accent5"/>
                </a:solidFill>
              </a:rPr>
            </a:br>
            <a:r>
              <a:rPr lang="sv-SE" sz="3200" dirty="0"/>
              <a:t>Utredning om länsgemensam verksamhet </a:t>
            </a:r>
            <a:r>
              <a:rPr lang="sv-SE" sz="3200" dirty="0" smtClean="0"/>
              <a:t>(”</a:t>
            </a:r>
            <a:r>
              <a:rPr lang="sv-SE" sz="3200" dirty="0" err="1"/>
              <a:t>MiniMaria</a:t>
            </a:r>
            <a:r>
              <a:rPr lang="sv-SE" sz="3200" dirty="0"/>
              <a:t>”) i Dalarna för barn och unga med skadligt bruk- och beroendeproblematik </a:t>
            </a:r>
          </a:p>
        </p:txBody>
      </p:sp>
      <p:sp>
        <p:nvSpPr>
          <p:cNvPr id="3" name="Underrubrik 2"/>
          <p:cNvSpPr>
            <a:spLocks noGrp="1"/>
          </p:cNvSpPr>
          <p:nvPr>
            <p:ph type="subTitle" idx="1"/>
          </p:nvPr>
        </p:nvSpPr>
        <p:spPr>
          <a:xfrm>
            <a:off x="1524000" y="3838575"/>
            <a:ext cx="9144000" cy="1842558"/>
          </a:xfrm>
        </p:spPr>
        <p:txBody>
          <a:bodyPr>
            <a:noAutofit/>
          </a:bodyPr>
          <a:lstStyle/>
          <a:p>
            <a:r>
              <a:rPr lang="sv-SE" sz="1400" b="1" i="1" dirty="0" smtClean="0"/>
              <a:t>Bakgrund, förankring/beslut</a:t>
            </a:r>
            <a:r>
              <a:rPr lang="sv-SE" sz="1400" b="1" i="1" dirty="0"/>
              <a:t>, utredning,  </a:t>
            </a:r>
            <a:r>
              <a:rPr lang="sv-SE" sz="1400" b="1" i="1" dirty="0" smtClean="0"/>
              <a:t>nu läge samt fortsatta steg i processen</a:t>
            </a:r>
            <a:endParaRPr lang="sv-SE" sz="1400" b="1" i="1" dirty="0"/>
          </a:p>
          <a:p>
            <a:r>
              <a:rPr lang="sv-SE" sz="1400" dirty="0">
                <a:cs typeface="Arial"/>
              </a:rPr>
              <a:t>Henrietta Forsman och Caroline Mörk, </a:t>
            </a:r>
            <a:endParaRPr lang="sv-SE" sz="1400" dirty="0" smtClean="0">
              <a:cs typeface="Arial"/>
            </a:endParaRPr>
          </a:p>
          <a:p>
            <a:r>
              <a:rPr lang="sv-SE" sz="1400" dirty="0" smtClean="0">
                <a:cs typeface="Arial"/>
              </a:rPr>
              <a:t>Utvecklingsledare</a:t>
            </a:r>
            <a:r>
              <a:rPr lang="sv-SE" sz="1400" dirty="0">
                <a:cs typeface="Arial"/>
              </a:rPr>
              <a:t>, </a:t>
            </a:r>
            <a:r>
              <a:rPr lang="sv-SE" sz="1400" dirty="0" smtClean="0">
                <a:cs typeface="Arial"/>
              </a:rPr>
              <a:t>RSS Dalarna</a:t>
            </a:r>
            <a:endParaRPr lang="sv-SE" sz="1400" dirty="0">
              <a:cs typeface="Arial"/>
            </a:endParaRPr>
          </a:p>
        </p:txBody>
      </p:sp>
    </p:spTree>
    <p:extLst>
      <p:ext uri="{BB962C8B-B14F-4D97-AF65-F5344CB8AC3E}">
        <p14:creationId xmlns:p14="http://schemas.microsoft.com/office/powerpoint/2010/main" val="42662476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p:txBody>
          <a:bodyPr>
            <a:normAutofit lnSpcReduction="10000"/>
          </a:bodyPr>
          <a:lstStyle/>
          <a:p>
            <a:r>
              <a:rPr lang="sv-SE" sz="2000" dirty="0" smtClean="0"/>
              <a:t>Grundbemanning är oftast med heltidsanställda SSK och socionomer. Deltid läkare, psykolog. Bemanning totalt oftast likvärdig för respektive huvudman, resurs sätter oftast hälften var i mottagningarna, kommuner och region.</a:t>
            </a:r>
            <a:br>
              <a:rPr lang="sv-SE" sz="2000" dirty="0" smtClean="0"/>
            </a:br>
            <a:endParaRPr lang="sv-SE" sz="2000" dirty="0" smtClean="0"/>
          </a:p>
          <a:p>
            <a:r>
              <a:rPr lang="sv-SE" sz="2000" dirty="0" smtClean="0"/>
              <a:t>Underlag för tillsättning och bemanning av personal till mottagningar- beräkning av antalet unga 13-21 år, statistik från LUPP, CAN och befolkningsregistret samt liknande läns resurstillsättning, besöksstatistik i redan i befintliga verksamheter i andra län etc.</a:t>
            </a:r>
            <a:br>
              <a:rPr lang="sv-SE" sz="2000" dirty="0" smtClean="0"/>
            </a:br>
            <a:endParaRPr lang="sv-SE" sz="2000" dirty="0" smtClean="0"/>
          </a:p>
          <a:p>
            <a:r>
              <a:rPr lang="sv-SE" sz="2000" dirty="0"/>
              <a:t>Olika former av samverkansavtal reglerar </a:t>
            </a:r>
            <a:r>
              <a:rPr lang="sv-SE" sz="2000" dirty="0" smtClean="0"/>
              <a:t>dessa delar i mottagningarna</a:t>
            </a:r>
            <a:endParaRPr lang="sv-SE" sz="2000" dirty="0"/>
          </a:p>
          <a:p>
            <a:endParaRPr lang="sv-SE" dirty="0" smtClean="0"/>
          </a:p>
          <a:p>
            <a:endParaRPr lang="sv-SE" dirty="0"/>
          </a:p>
        </p:txBody>
      </p:sp>
      <p:sp>
        <p:nvSpPr>
          <p:cNvPr id="3" name="Platshållare för datum 2"/>
          <p:cNvSpPr>
            <a:spLocks noGrp="1"/>
          </p:cNvSpPr>
          <p:nvPr>
            <p:ph type="dt" sz="half" idx="10"/>
          </p:nvPr>
        </p:nvSpPr>
        <p:spPr/>
        <p:txBody>
          <a:bodyPr/>
          <a:lstStyle/>
          <a:p>
            <a:fld id="{C4A0F640-8F56-44EE-B1E7-0CD2C532AF58}" type="datetime1">
              <a:rPr lang="sv-SE" smtClean="0"/>
              <a:t>2024-04-22</a:t>
            </a:fld>
            <a:endParaRPr lang="sv-SE" dirty="0"/>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10</a:t>
            </a:fld>
            <a:endParaRPr lang="sv-SE" dirty="0"/>
          </a:p>
        </p:txBody>
      </p:sp>
      <p:sp>
        <p:nvSpPr>
          <p:cNvPr id="6" name="Rubrik 5"/>
          <p:cNvSpPr>
            <a:spLocks noGrp="1"/>
          </p:cNvSpPr>
          <p:nvPr>
            <p:ph type="title"/>
          </p:nvPr>
        </p:nvSpPr>
        <p:spPr/>
        <p:txBody>
          <a:bodyPr/>
          <a:lstStyle/>
          <a:p>
            <a:r>
              <a:rPr lang="sv-SE" dirty="0" smtClean="0"/>
              <a:t>Maria-mottagningar forts.</a:t>
            </a:r>
            <a:endParaRPr lang="sv-SE" dirty="0"/>
          </a:p>
        </p:txBody>
      </p:sp>
    </p:spTree>
    <p:extLst>
      <p:ext uri="{BB962C8B-B14F-4D97-AF65-F5344CB8AC3E}">
        <p14:creationId xmlns:p14="http://schemas.microsoft.com/office/powerpoint/2010/main" val="3493190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p:txBody>
          <a:bodyPr>
            <a:normAutofit/>
          </a:bodyPr>
          <a:lstStyle/>
          <a:p>
            <a:r>
              <a:rPr lang="sv-SE" sz="1800" dirty="0"/>
              <a:t>Hög tillgänglighet – tidiga och snabba insatser</a:t>
            </a:r>
          </a:p>
          <a:p>
            <a:r>
              <a:rPr lang="sv-SE" sz="1800" dirty="0">
                <a:sym typeface="Wingdings" panose="05000000000000000000" pitchFamily="2" charset="2"/>
              </a:rPr>
              <a:t>Effektiv och god vård och behandling för målgruppen</a:t>
            </a:r>
            <a:endParaRPr lang="sv-SE" sz="1800" dirty="0"/>
          </a:p>
          <a:p>
            <a:r>
              <a:rPr lang="sv-SE" sz="1800" dirty="0">
                <a:sym typeface="Wingdings" panose="05000000000000000000" pitchFamily="2" charset="2"/>
              </a:rPr>
              <a:t>Samordningsvinster för både individen, närstående och verksamheterna</a:t>
            </a:r>
          </a:p>
          <a:p>
            <a:r>
              <a:rPr lang="sv-SE" sz="1800" dirty="0">
                <a:sym typeface="Wingdings" panose="05000000000000000000" pitchFamily="2" charset="2"/>
              </a:rPr>
              <a:t>Möjliggöra och erbjuda en mer sammanhållen vårdkedja</a:t>
            </a:r>
          </a:p>
          <a:p>
            <a:r>
              <a:rPr lang="sv-SE" sz="1800" dirty="0">
                <a:sym typeface="Wingdings" panose="05000000000000000000" pitchFamily="2" charset="2"/>
              </a:rPr>
              <a:t>Kompetenscentrum – spetskompetens/ specialiserad vård och stöd, rådgivning till andra verksamheter och yrkesgrupper som kommer i kontakt med ungdomar</a:t>
            </a:r>
          </a:p>
          <a:p>
            <a:r>
              <a:rPr lang="sv-SE" sz="1800" dirty="0">
                <a:sym typeface="Wingdings" panose="05000000000000000000" pitchFamily="2" charset="2"/>
              </a:rPr>
              <a:t>Helhetssyn – fokus på hela ungdomen och nätverket</a:t>
            </a:r>
            <a:endParaRPr lang="sv-SE" sz="1800" dirty="0"/>
          </a:p>
        </p:txBody>
      </p:sp>
      <p:sp>
        <p:nvSpPr>
          <p:cNvPr id="3" name="Platshållare för datum 2"/>
          <p:cNvSpPr>
            <a:spLocks noGrp="1"/>
          </p:cNvSpPr>
          <p:nvPr>
            <p:ph type="dt" sz="half" idx="10"/>
          </p:nvPr>
        </p:nvSpPr>
        <p:spPr/>
        <p:txBody>
          <a:bodyPr/>
          <a:lstStyle/>
          <a:p>
            <a:fld id="{1F023AFB-27A7-445E-9D20-A2132FD85145}" type="datetime1">
              <a:rPr lang="sv-SE" smtClean="0"/>
              <a:t>2024-04-22</a:t>
            </a:fld>
            <a:endParaRPr lang="sv-SE" dirty="0"/>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11</a:t>
            </a:fld>
            <a:endParaRPr lang="sv-SE" dirty="0"/>
          </a:p>
        </p:txBody>
      </p:sp>
      <p:sp>
        <p:nvSpPr>
          <p:cNvPr id="6" name="Rubrik 5"/>
          <p:cNvSpPr>
            <a:spLocks noGrp="1"/>
          </p:cNvSpPr>
          <p:nvPr>
            <p:ph type="title"/>
          </p:nvPr>
        </p:nvSpPr>
        <p:spPr/>
        <p:txBody>
          <a:bodyPr/>
          <a:lstStyle/>
          <a:p>
            <a:r>
              <a:rPr lang="sv-SE" dirty="0">
                <a:solidFill>
                  <a:schemeClr val="accent1"/>
                </a:solidFill>
              </a:rPr>
              <a:t>Maria-mottagningar – syfte och målsättning</a:t>
            </a:r>
          </a:p>
        </p:txBody>
      </p:sp>
      <p:sp>
        <p:nvSpPr>
          <p:cNvPr id="7" name="textruta 6"/>
          <p:cNvSpPr txBox="1"/>
          <p:nvPr/>
        </p:nvSpPr>
        <p:spPr>
          <a:xfrm>
            <a:off x="622300" y="5755993"/>
            <a:ext cx="115697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0" i="1" u="none" strike="noStrike" kern="1200" cap="none" spc="0" normalizeH="0" baseline="0" noProof="0" dirty="0">
                <a:ln>
                  <a:noFill/>
                </a:ln>
                <a:solidFill>
                  <a:prstClr val="black"/>
                </a:solidFill>
                <a:effectLst/>
                <a:uLnTx/>
                <a:uFillTx/>
                <a:latin typeface="Arial"/>
                <a:ea typeface="+mn-ea"/>
                <a:cs typeface="+mn-cs"/>
              </a:rPr>
              <a:t>Rapport </a:t>
            </a:r>
            <a:r>
              <a:rPr kumimoji="0" lang="sv-SE" sz="1200" b="0" i="1" u="none" strike="noStrike" kern="1200" cap="none" spc="0" normalizeH="0" baseline="0" noProof="0" dirty="0" err="1">
                <a:ln>
                  <a:noFill/>
                </a:ln>
                <a:solidFill>
                  <a:prstClr val="black"/>
                </a:solidFill>
                <a:effectLst/>
                <a:uLnTx/>
                <a:uFillTx/>
                <a:latin typeface="Arial"/>
                <a:ea typeface="+mn-ea"/>
                <a:cs typeface="+mn-cs"/>
              </a:rPr>
              <a:t>MiniMaria</a:t>
            </a:r>
            <a:r>
              <a:rPr kumimoji="0" lang="sv-SE" sz="1200" b="0" i="1" u="none" strike="noStrike" kern="1200" cap="none" spc="0" normalizeH="0" baseline="0" noProof="0" dirty="0">
                <a:ln>
                  <a:noFill/>
                </a:ln>
                <a:solidFill>
                  <a:prstClr val="black"/>
                </a:solidFill>
                <a:effectLst/>
                <a:uLnTx/>
                <a:uFillTx/>
                <a:latin typeface="Arial"/>
                <a:ea typeface="+mn-ea"/>
                <a:cs typeface="+mn-cs"/>
              </a:rPr>
              <a:t> 2019-02-01, projekt </a:t>
            </a:r>
            <a:r>
              <a:rPr kumimoji="0" lang="sv-SE" sz="1200" b="0" i="1" u="none" strike="noStrike" kern="1200" cap="none" spc="0" normalizeH="0" baseline="0" noProof="0" dirty="0" err="1">
                <a:ln>
                  <a:noFill/>
                </a:ln>
                <a:solidFill>
                  <a:prstClr val="black"/>
                </a:solidFill>
                <a:effectLst/>
                <a:uLnTx/>
                <a:uFillTx/>
                <a:latin typeface="Arial"/>
                <a:ea typeface="+mn-ea"/>
                <a:cs typeface="+mn-cs"/>
              </a:rPr>
              <a:t>MiniMaria</a:t>
            </a:r>
            <a:r>
              <a:rPr kumimoji="0" lang="sv-SE" sz="1200" b="0" i="1" u="none" strike="noStrike" kern="1200" cap="none" spc="0" normalizeH="0" baseline="0" noProof="0" dirty="0">
                <a:ln>
                  <a:noFill/>
                </a:ln>
                <a:solidFill>
                  <a:prstClr val="black"/>
                </a:solidFill>
                <a:effectLst/>
                <a:uLnTx/>
                <a:uFillTx/>
                <a:latin typeface="Arial"/>
                <a:ea typeface="+mn-ea"/>
                <a:cs typeface="+mn-cs"/>
              </a:rPr>
              <a:t> Södra Älvsborg; Utvärdering av Mariamottagning mellersta Skåne. Slutrapport, maj 2020. </a:t>
            </a:r>
            <a:r>
              <a:rPr kumimoji="0" lang="sv-SE" sz="1200" b="0" i="1" u="none" strike="noStrike" kern="1200" cap="none" spc="0" normalizeH="0" baseline="0" noProof="0" dirty="0" err="1">
                <a:ln>
                  <a:noFill/>
                </a:ln>
                <a:solidFill>
                  <a:prstClr val="black"/>
                </a:solidFill>
                <a:effectLst/>
                <a:uLnTx/>
                <a:uFillTx/>
                <a:latin typeface="Arial"/>
                <a:ea typeface="+mn-ea"/>
                <a:cs typeface="+mn-cs"/>
              </a:rPr>
              <a:t>Tranquist</a:t>
            </a:r>
            <a:r>
              <a:rPr kumimoji="0" lang="sv-SE" sz="1200" b="0" i="1" u="none" strike="noStrike" kern="1200" cap="none" spc="0" normalizeH="0" baseline="0" noProof="0" dirty="0">
                <a:ln>
                  <a:noFill/>
                </a:ln>
                <a:solidFill>
                  <a:prstClr val="black"/>
                </a:solidFill>
                <a:effectLst/>
                <a:uLnTx/>
                <a:uFillTx/>
                <a:latin typeface="Arial"/>
                <a:ea typeface="+mn-ea"/>
                <a:cs typeface="+mn-cs"/>
              </a:rPr>
              <a:t> utvärdering AB; </a:t>
            </a:r>
            <a:r>
              <a:rPr kumimoji="0" lang="sv-SE" sz="1200" b="0" i="1" u="none" strike="noStrike" kern="1200" cap="none" spc="0" normalizeH="0" baseline="0" noProof="0" dirty="0">
                <a:ln>
                  <a:noFill/>
                </a:ln>
                <a:solidFill>
                  <a:prstClr val="black"/>
                </a:solidFill>
                <a:effectLst/>
                <a:uLnTx/>
                <a:uFillTx/>
                <a:latin typeface="Arial"/>
                <a:ea typeface="+mn-ea"/>
                <a:cs typeface="+mn-cs"/>
                <a:hlinkClick r:id="rId3"/>
              </a:rPr>
              <a:t>Samsjuklighetsutredningens delbetänkande SOU 2021:93</a:t>
            </a:r>
            <a:endParaRPr kumimoji="0" lang="sv-SE" sz="12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14582505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Syfte och mål – uppdrag </a:t>
            </a:r>
            <a:r>
              <a:rPr lang="sv-SE" dirty="0" err="1"/>
              <a:t>MiniMaria</a:t>
            </a:r>
            <a:endParaRPr lang="sv-SE" dirty="0"/>
          </a:p>
        </p:txBody>
      </p:sp>
      <p:sp>
        <p:nvSpPr>
          <p:cNvPr id="3" name="Platshållare för innehåll 2"/>
          <p:cNvSpPr>
            <a:spLocks noGrp="1"/>
          </p:cNvSpPr>
          <p:nvPr>
            <p:ph idx="1"/>
          </p:nvPr>
        </p:nvSpPr>
        <p:spPr/>
        <p:txBody>
          <a:bodyPr>
            <a:normAutofit fontScale="85000" lnSpcReduction="10000"/>
          </a:bodyPr>
          <a:lstStyle/>
          <a:p>
            <a:pPr marL="0" indent="0">
              <a:buNone/>
            </a:pPr>
            <a:r>
              <a:rPr lang="sv-SE" sz="2400" dirty="0"/>
              <a:t>Syfte</a:t>
            </a:r>
          </a:p>
          <a:p>
            <a:pPr marL="0" indent="0">
              <a:buNone/>
            </a:pPr>
            <a:r>
              <a:rPr lang="sv-SE" sz="2400" dirty="0"/>
              <a:t>Uppdraget syftar till att utreda förutsättningarna för samverkan kring en </a:t>
            </a:r>
            <a:r>
              <a:rPr lang="sv-SE" sz="2400" dirty="0" err="1"/>
              <a:t>MiniMaria</a:t>
            </a:r>
            <a:r>
              <a:rPr lang="sv-SE" sz="2400" dirty="0"/>
              <a:t>-verksamhet med utgångspunkt i den förestående omorganiseringen av akutpsykiatrin och hur denna skulle kunna integreras med hela vårdkedjan för den unga målgruppen.</a:t>
            </a:r>
          </a:p>
          <a:p>
            <a:pPr marL="0" indent="0">
              <a:buNone/>
            </a:pPr>
            <a:endParaRPr lang="sv-SE" sz="2400" dirty="0"/>
          </a:p>
          <a:p>
            <a:pPr marL="0" indent="0">
              <a:buNone/>
            </a:pPr>
            <a:r>
              <a:rPr lang="sv-SE" sz="2400" dirty="0"/>
              <a:t>Mål</a:t>
            </a:r>
          </a:p>
          <a:p>
            <a:pPr marL="0" indent="0">
              <a:buNone/>
            </a:pPr>
            <a:r>
              <a:rPr lang="sv-SE" sz="2400" dirty="0"/>
              <a:t>Att utredningen utgör ett ändamålsenligt underlag för att fatta beslut om huruvida en </a:t>
            </a:r>
            <a:r>
              <a:rPr lang="sv-SE" sz="2400" dirty="0" err="1"/>
              <a:t>MiniMaria</a:t>
            </a:r>
            <a:r>
              <a:rPr lang="sv-SE" sz="2400" dirty="0"/>
              <a:t>-verksamhet kan starta i Dalarna samt vilka övergripande förutsättningar som då bör vara uppfyllda.  </a:t>
            </a:r>
          </a:p>
          <a:p>
            <a:pPr marL="0" indent="0">
              <a:buNone/>
            </a:pPr>
            <a:endParaRPr lang="sv-SE" dirty="0"/>
          </a:p>
        </p:txBody>
      </p:sp>
      <p:sp>
        <p:nvSpPr>
          <p:cNvPr id="5" name="Platshållare för sidfot 4"/>
          <p:cNvSpPr>
            <a:spLocks noGrp="1"/>
          </p:cNvSpPr>
          <p:nvPr>
            <p:ph type="ftr" sz="quarter" idx="11"/>
          </p:nvPr>
        </p:nvSpPr>
        <p:spPr/>
        <p:txBody>
          <a:bodyPr/>
          <a:lstStyle/>
          <a:p>
            <a:r>
              <a:rPr lang="sv-SE" smtClean="0"/>
              <a:t>RSS Dalarna</a:t>
            </a:r>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12</a:t>
            </a:fld>
            <a:endParaRPr lang="sv-SE" dirty="0"/>
          </a:p>
        </p:txBody>
      </p:sp>
      <p:sp>
        <p:nvSpPr>
          <p:cNvPr id="4" name="Platshållare för datum 3"/>
          <p:cNvSpPr>
            <a:spLocks noGrp="1"/>
          </p:cNvSpPr>
          <p:nvPr>
            <p:ph type="dt" sz="half" idx="10"/>
          </p:nvPr>
        </p:nvSpPr>
        <p:spPr/>
        <p:txBody>
          <a:bodyPr/>
          <a:lstStyle/>
          <a:p>
            <a:fld id="{D9EBF3ED-C382-4E96-B3BD-D02627BD3CF4}" type="datetime1">
              <a:rPr lang="sv-SE" smtClean="0"/>
              <a:t>2024-04-22</a:t>
            </a:fld>
            <a:endParaRPr lang="sv-SE" dirty="0"/>
          </a:p>
        </p:txBody>
      </p:sp>
    </p:spTree>
    <p:extLst>
      <p:ext uri="{BB962C8B-B14F-4D97-AF65-F5344CB8AC3E}">
        <p14:creationId xmlns:p14="http://schemas.microsoft.com/office/powerpoint/2010/main" val="12561747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Frågeställningar uppdrag </a:t>
            </a:r>
            <a:r>
              <a:rPr lang="sv-SE" dirty="0" err="1"/>
              <a:t>MiniMaria</a:t>
            </a:r>
            <a:endParaRPr lang="sv-SE" dirty="0"/>
          </a:p>
        </p:txBody>
      </p:sp>
      <p:sp>
        <p:nvSpPr>
          <p:cNvPr id="3" name="Platshållare för innehåll 2"/>
          <p:cNvSpPr>
            <a:spLocks noGrp="1"/>
          </p:cNvSpPr>
          <p:nvPr>
            <p:ph idx="1"/>
          </p:nvPr>
        </p:nvSpPr>
        <p:spPr/>
        <p:txBody>
          <a:bodyPr>
            <a:normAutofit fontScale="92500" lnSpcReduction="20000"/>
          </a:bodyPr>
          <a:lstStyle/>
          <a:p>
            <a:r>
              <a:rPr lang="sv-SE" sz="2400" dirty="0"/>
              <a:t>Kartläggning av målgruppen</a:t>
            </a:r>
          </a:p>
          <a:p>
            <a:pPr lvl="1"/>
            <a:r>
              <a:rPr lang="sv-SE" sz="2000" dirty="0"/>
              <a:t>Hur ser målgruppen för en </a:t>
            </a:r>
            <a:r>
              <a:rPr lang="sv-SE" sz="2000" dirty="0" err="1"/>
              <a:t>MiniMaria</a:t>
            </a:r>
            <a:r>
              <a:rPr lang="sv-SE" sz="2000" dirty="0"/>
              <a:t>-verksamhet ut i länet? </a:t>
            </a:r>
          </a:p>
          <a:p>
            <a:pPr lvl="1"/>
            <a:r>
              <a:rPr lang="sv-SE" sz="2000" i="1" dirty="0"/>
              <a:t>(Vilka lokala skillnader (mellan kommuner) finns avseende målgruppen?) </a:t>
            </a:r>
          </a:p>
          <a:p>
            <a:pPr lvl="1"/>
            <a:endParaRPr lang="sv-SE" dirty="0"/>
          </a:p>
          <a:p>
            <a:r>
              <a:rPr lang="sv-SE" sz="2400" dirty="0"/>
              <a:t>Vilka förutsättningar finns inom ramen för akutpsykiatrins omorganisering i relation till de förutsättningar som behöver vara uppfyllda för en välfungerande </a:t>
            </a:r>
            <a:r>
              <a:rPr lang="sv-SE" sz="2400" dirty="0" err="1"/>
              <a:t>MiniMaria</a:t>
            </a:r>
            <a:r>
              <a:rPr lang="sv-SE" sz="2400" dirty="0"/>
              <a:t>-verksamhet?</a:t>
            </a:r>
          </a:p>
          <a:p>
            <a:endParaRPr lang="sv-SE" sz="2400" dirty="0"/>
          </a:p>
          <a:p>
            <a:r>
              <a:rPr lang="sv-SE" sz="2400" dirty="0"/>
              <a:t>Hur skulle en </a:t>
            </a:r>
            <a:r>
              <a:rPr lang="sv-SE" sz="2400" dirty="0" err="1"/>
              <a:t>MiniMaria</a:t>
            </a:r>
            <a:r>
              <a:rPr lang="sv-SE" sz="2400" dirty="0"/>
              <a:t>-verksamhet i Dalarna kunna utformas anpassad till länets geografiska kontext?</a:t>
            </a:r>
          </a:p>
        </p:txBody>
      </p:sp>
      <p:sp>
        <p:nvSpPr>
          <p:cNvPr id="5" name="Platshållare för sidfot 4"/>
          <p:cNvSpPr>
            <a:spLocks noGrp="1"/>
          </p:cNvSpPr>
          <p:nvPr>
            <p:ph type="ftr" sz="quarter" idx="11"/>
          </p:nvPr>
        </p:nvSpPr>
        <p:spPr/>
        <p:txBody>
          <a:bodyPr/>
          <a:lstStyle/>
          <a:p>
            <a:r>
              <a:rPr lang="sv-SE" smtClean="0"/>
              <a:t>RSS Dalarna</a:t>
            </a:r>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13</a:t>
            </a:fld>
            <a:endParaRPr lang="sv-SE" dirty="0"/>
          </a:p>
        </p:txBody>
      </p:sp>
      <p:sp>
        <p:nvSpPr>
          <p:cNvPr id="4" name="Platshållare för datum 3"/>
          <p:cNvSpPr>
            <a:spLocks noGrp="1"/>
          </p:cNvSpPr>
          <p:nvPr>
            <p:ph type="dt" sz="half" idx="10"/>
          </p:nvPr>
        </p:nvSpPr>
        <p:spPr/>
        <p:txBody>
          <a:bodyPr/>
          <a:lstStyle/>
          <a:p>
            <a:fld id="{9AD2C761-DA61-4B44-BB4A-0C7565BE356D}" type="datetime1">
              <a:rPr lang="sv-SE" smtClean="0"/>
              <a:t>2024-04-22</a:t>
            </a:fld>
            <a:endParaRPr lang="sv-SE" dirty="0"/>
          </a:p>
        </p:txBody>
      </p:sp>
    </p:spTree>
    <p:extLst>
      <p:ext uri="{BB962C8B-B14F-4D97-AF65-F5344CB8AC3E}">
        <p14:creationId xmlns:p14="http://schemas.microsoft.com/office/powerpoint/2010/main" val="32931234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Metoder och tillvägagångssätt</a:t>
            </a:r>
          </a:p>
        </p:txBody>
      </p:sp>
      <p:sp>
        <p:nvSpPr>
          <p:cNvPr id="3" name="Platshållare för innehåll 2"/>
          <p:cNvSpPr>
            <a:spLocks noGrp="1"/>
          </p:cNvSpPr>
          <p:nvPr>
            <p:ph idx="1"/>
          </p:nvPr>
        </p:nvSpPr>
        <p:spPr/>
        <p:txBody>
          <a:bodyPr vert="horz" lIns="91440" tIns="45720" rIns="91440" bIns="45720" rtlCol="0" anchor="t">
            <a:normAutofit fontScale="85000" lnSpcReduction="20000"/>
          </a:bodyPr>
          <a:lstStyle/>
          <a:p>
            <a:r>
              <a:rPr lang="sv-SE" dirty="0"/>
              <a:t>Referensgruppsdialoger</a:t>
            </a:r>
          </a:p>
          <a:p>
            <a:r>
              <a:rPr lang="sv-SE" dirty="0"/>
              <a:t>Regionala dialoger</a:t>
            </a:r>
          </a:p>
          <a:p>
            <a:r>
              <a:rPr lang="sv-SE" dirty="0"/>
              <a:t>Externa dialoger och studiebesök</a:t>
            </a:r>
          </a:p>
          <a:p>
            <a:endParaRPr lang="sv-SE" dirty="0"/>
          </a:p>
          <a:p>
            <a:r>
              <a:rPr lang="sv-SE" dirty="0"/>
              <a:t>Konferenser, </a:t>
            </a:r>
            <a:r>
              <a:rPr lang="sv-SE" dirty="0" err="1"/>
              <a:t>webinarier</a:t>
            </a:r>
            <a:endParaRPr lang="sv-SE" dirty="0" err="1">
              <a:cs typeface="Arial"/>
            </a:endParaRPr>
          </a:p>
          <a:p>
            <a:r>
              <a:rPr lang="sv-SE" dirty="0"/>
              <a:t>Rapporter, utredningar, forskningspublikationer </a:t>
            </a:r>
          </a:p>
          <a:p>
            <a:endParaRPr lang="sv-SE" dirty="0"/>
          </a:p>
          <a:p>
            <a:r>
              <a:rPr lang="sv-SE" dirty="0"/>
              <a:t>Målgruppsanalys i samarbete med Hållbarhetsavdelningen</a:t>
            </a:r>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14</a:t>
            </a:fld>
            <a:endParaRPr lang="sv-SE" dirty="0"/>
          </a:p>
        </p:txBody>
      </p:sp>
      <p:sp>
        <p:nvSpPr>
          <p:cNvPr id="6" name="Platshållare för datum 5"/>
          <p:cNvSpPr>
            <a:spLocks noGrp="1"/>
          </p:cNvSpPr>
          <p:nvPr>
            <p:ph type="dt" sz="half" idx="10"/>
          </p:nvPr>
        </p:nvSpPr>
        <p:spPr/>
        <p:txBody>
          <a:bodyPr/>
          <a:lstStyle/>
          <a:p>
            <a:fld id="{C9BBD85A-9E3F-4CCD-8FB0-96E2A14986B3}" type="datetime1">
              <a:rPr lang="sv-SE" smtClean="0"/>
              <a:t>2024-04-22</a:t>
            </a:fld>
            <a:endParaRPr lang="sv-SE" dirty="0"/>
          </a:p>
        </p:txBody>
      </p:sp>
    </p:spTree>
    <p:extLst>
      <p:ext uri="{BB962C8B-B14F-4D97-AF65-F5344CB8AC3E}">
        <p14:creationId xmlns:p14="http://schemas.microsoft.com/office/powerpoint/2010/main" val="230966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5000" dirty="0" smtClean="0"/>
              <a:t>Utredningens r</a:t>
            </a:r>
            <a:r>
              <a:rPr lang="sv-SE" sz="5000" dirty="0" smtClean="0"/>
              <a:t>esultat </a:t>
            </a:r>
            <a:r>
              <a:rPr lang="sv-SE" sz="5000" dirty="0"/>
              <a:t>- Målgruppsanalys</a:t>
            </a:r>
            <a:br>
              <a:rPr lang="sv-SE" sz="5000" dirty="0"/>
            </a:br>
            <a:endParaRPr lang="sv-SE" sz="5000" dirty="0"/>
          </a:p>
        </p:txBody>
      </p:sp>
      <p:sp>
        <p:nvSpPr>
          <p:cNvPr id="3" name="Platshållare för text 2"/>
          <p:cNvSpPr>
            <a:spLocks noGrp="1"/>
          </p:cNvSpPr>
          <p:nvPr>
            <p:ph type="body" idx="1"/>
          </p:nvPr>
        </p:nvSpPr>
        <p:spPr/>
        <p:txBody>
          <a:bodyPr/>
          <a:lstStyle/>
          <a:p>
            <a:r>
              <a:rPr lang="sv-SE" dirty="0"/>
              <a:t>Uppdrag </a:t>
            </a:r>
            <a:r>
              <a:rPr lang="sv-SE" dirty="0" err="1"/>
              <a:t>MiniMaria</a:t>
            </a:r>
            <a:r>
              <a:rPr lang="sv-SE" dirty="0"/>
              <a:t> och Samsjuklighet i samverkan med Hållbarhetsavdelningen</a:t>
            </a:r>
          </a:p>
        </p:txBody>
      </p:sp>
      <p:sp>
        <p:nvSpPr>
          <p:cNvPr id="5" name="Platshållare för sidfot 4"/>
          <p:cNvSpPr>
            <a:spLocks noGrp="1"/>
          </p:cNvSpPr>
          <p:nvPr>
            <p:ph type="ftr" sz="quarter" idx="11"/>
          </p:nvPr>
        </p:nvSpPr>
        <p:spPr/>
        <p:txBody>
          <a:bodyPr/>
          <a:lstStyle/>
          <a:p>
            <a:r>
              <a:rPr lang="sv-SE" smtClean="0"/>
              <a:t>RSS Dalarna</a:t>
            </a:r>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15</a:t>
            </a:fld>
            <a:endParaRPr lang="sv-SE" dirty="0"/>
          </a:p>
        </p:txBody>
      </p:sp>
      <p:sp>
        <p:nvSpPr>
          <p:cNvPr id="4" name="Platshållare för datum 3"/>
          <p:cNvSpPr>
            <a:spLocks noGrp="1"/>
          </p:cNvSpPr>
          <p:nvPr>
            <p:ph type="dt" sz="half" idx="10"/>
          </p:nvPr>
        </p:nvSpPr>
        <p:spPr/>
        <p:txBody>
          <a:bodyPr/>
          <a:lstStyle/>
          <a:p>
            <a:fld id="{8D612023-811D-48AA-9222-F61F14D9ECCC}" type="datetime1">
              <a:rPr lang="sv-SE" smtClean="0"/>
              <a:t>2024-04-22</a:t>
            </a:fld>
            <a:endParaRPr lang="sv-SE" dirty="0"/>
          </a:p>
        </p:txBody>
      </p:sp>
    </p:spTree>
    <p:extLst>
      <p:ext uri="{BB962C8B-B14F-4D97-AF65-F5344CB8AC3E}">
        <p14:creationId xmlns:p14="http://schemas.microsoft.com/office/powerpoint/2010/main" val="1878216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innehåll 6"/>
          <p:cNvSpPr>
            <a:spLocks noGrp="1"/>
          </p:cNvSpPr>
          <p:nvPr>
            <p:ph idx="1"/>
          </p:nvPr>
        </p:nvSpPr>
        <p:spPr/>
        <p:txBody>
          <a:bodyPr vert="horz" lIns="91440" tIns="45720" rIns="91440" bIns="45720" rtlCol="0" anchor="t">
            <a:normAutofit/>
          </a:bodyPr>
          <a:lstStyle/>
          <a:p>
            <a:pPr marL="0" indent="0">
              <a:buNone/>
            </a:pPr>
            <a:endParaRPr lang="sv-SE" b="1" dirty="0">
              <a:solidFill>
                <a:schemeClr val="tx2"/>
              </a:solidFill>
            </a:endParaRPr>
          </a:p>
          <a:p>
            <a:pPr marL="0" indent="0">
              <a:buNone/>
            </a:pPr>
            <a:r>
              <a:rPr lang="sv-SE" dirty="0"/>
              <a:t>Att beskriva bruk samt skadligt bruk och beroende hos unga med komplex problematik i Dalarnas län.</a:t>
            </a:r>
          </a:p>
          <a:p>
            <a:pPr marL="0" indent="0">
              <a:buNone/>
            </a:pPr>
            <a:r>
              <a:rPr lang="sv-SE" dirty="0"/>
              <a:t/>
            </a:r>
            <a:br>
              <a:rPr lang="sv-SE" dirty="0"/>
            </a:br>
            <a:endParaRPr lang="sv-SE" dirty="0"/>
          </a:p>
          <a:p>
            <a:pPr marL="0" indent="0">
              <a:buNone/>
            </a:pPr>
            <a:endParaRPr lang="sv-SE" dirty="0"/>
          </a:p>
        </p:txBody>
      </p:sp>
      <p:sp>
        <p:nvSpPr>
          <p:cNvPr id="2" name="Platshållare för datum 1"/>
          <p:cNvSpPr>
            <a:spLocks noGrp="1"/>
          </p:cNvSpPr>
          <p:nvPr>
            <p:ph type="dt" sz="half" idx="10"/>
          </p:nvPr>
        </p:nvSpPr>
        <p:spPr/>
        <p:txBody>
          <a:bodyPr/>
          <a:lstStyle/>
          <a:p>
            <a:fld id="{AADC7D53-B559-499A-AA67-8600ED7E3BAD}" type="datetime1">
              <a:rPr lang="sv-SE" smtClean="0"/>
              <a:t>2024-04-22</a:t>
            </a:fld>
            <a:endParaRPr lang="sv-SE" dirty="0"/>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16</a:t>
            </a:fld>
            <a:endParaRPr lang="sv-SE" dirty="0"/>
          </a:p>
        </p:txBody>
      </p:sp>
      <p:sp>
        <p:nvSpPr>
          <p:cNvPr id="6" name="Rubrik 5"/>
          <p:cNvSpPr>
            <a:spLocks noGrp="1"/>
          </p:cNvSpPr>
          <p:nvPr>
            <p:ph type="title"/>
          </p:nvPr>
        </p:nvSpPr>
        <p:spPr/>
        <p:txBody>
          <a:bodyPr>
            <a:normAutofit/>
          </a:bodyPr>
          <a:lstStyle/>
          <a:p>
            <a:r>
              <a:rPr lang="sv-SE" sz="4000" dirty="0"/>
              <a:t>Syfte målgruppsanalys</a:t>
            </a:r>
          </a:p>
        </p:txBody>
      </p:sp>
    </p:spTree>
    <p:extLst>
      <p:ext uri="{BB962C8B-B14F-4D97-AF65-F5344CB8AC3E}">
        <p14:creationId xmlns:p14="http://schemas.microsoft.com/office/powerpoint/2010/main" val="20742363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innehåll 6"/>
          <p:cNvSpPr>
            <a:spLocks noGrp="1"/>
          </p:cNvSpPr>
          <p:nvPr>
            <p:ph idx="1"/>
          </p:nvPr>
        </p:nvSpPr>
        <p:spPr/>
        <p:txBody>
          <a:bodyPr>
            <a:normAutofit fontScale="92500" lnSpcReduction="20000"/>
          </a:bodyPr>
          <a:lstStyle/>
          <a:p>
            <a:r>
              <a:rPr lang="sv-SE" dirty="0"/>
              <a:t>Hur kan ungas bruk samt skadligt bruk och beroende beskrivas?</a:t>
            </a:r>
          </a:p>
          <a:p>
            <a:endParaRPr lang="sv-SE" dirty="0"/>
          </a:p>
          <a:p>
            <a:r>
              <a:rPr lang="sv-SE" dirty="0"/>
              <a:t>Hur kan grupper av unga i riskzonen för skadligt bruk och beroende beskrivas när det gäller kopplingen till kända risk- och skyddsfaktorer? </a:t>
            </a:r>
          </a:p>
          <a:p>
            <a:endParaRPr lang="sv-SE" dirty="0"/>
          </a:p>
          <a:p>
            <a:r>
              <a:rPr lang="sv-SE" dirty="0"/>
              <a:t>Vilka kopplingar finns till allmänt hälsotillstånd, livstillfredsställelse och socioekonomi?</a:t>
            </a:r>
          </a:p>
          <a:p>
            <a:endParaRPr lang="sv-SE" dirty="0"/>
          </a:p>
          <a:p>
            <a:r>
              <a:rPr lang="sv-SE" dirty="0"/>
              <a:t>Finns det könsrelaterade skillnader?</a:t>
            </a:r>
          </a:p>
          <a:p>
            <a:endParaRPr lang="sv-SE" sz="2400" dirty="0"/>
          </a:p>
        </p:txBody>
      </p:sp>
      <p:sp>
        <p:nvSpPr>
          <p:cNvPr id="2" name="Platshållare för datum 1"/>
          <p:cNvSpPr>
            <a:spLocks noGrp="1"/>
          </p:cNvSpPr>
          <p:nvPr>
            <p:ph type="dt" sz="half" idx="10"/>
          </p:nvPr>
        </p:nvSpPr>
        <p:spPr/>
        <p:txBody>
          <a:bodyPr/>
          <a:lstStyle/>
          <a:p>
            <a:fld id="{519173DD-FE79-4D8E-9183-54764B03BF04}" type="datetime1">
              <a:rPr lang="sv-SE" smtClean="0"/>
              <a:t>2024-04-22</a:t>
            </a:fld>
            <a:endParaRPr lang="sv-SE" dirty="0"/>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17</a:t>
            </a:fld>
            <a:endParaRPr lang="sv-SE" dirty="0"/>
          </a:p>
        </p:txBody>
      </p:sp>
      <p:sp>
        <p:nvSpPr>
          <p:cNvPr id="6" name="Rubrik 5"/>
          <p:cNvSpPr>
            <a:spLocks noGrp="1"/>
          </p:cNvSpPr>
          <p:nvPr>
            <p:ph type="title"/>
          </p:nvPr>
        </p:nvSpPr>
        <p:spPr/>
        <p:txBody>
          <a:bodyPr>
            <a:normAutofit/>
          </a:bodyPr>
          <a:lstStyle/>
          <a:p>
            <a:r>
              <a:rPr lang="sv-SE" sz="3500" dirty="0"/>
              <a:t>Frågeställningar målgruppsanalys</a:t>
            </a:r>
          </a:p>
        </p:txBody>
      </p:sp>
    </p:spTree>
    <p:extLst>
      <p:ext uri="{BB962C8B-B14F-4D97-AF65-F5344CB8AC3E}">
        <p14:creationId xmlns:p14="http://schemas.microsoft.com/office/powerpoint/2010/main" val="30647471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Datakälla och population	</a:t>
            </a:r>
          </a:p>
        </p:txBody>
      </p:sp>
      <p:sp>
        <p:nvSpPr>
          <p:cNvPr id="3" name="Platshållare för innehåll 2"/>
          <p:cNvSpPr>
            <a:spLocks noGrp="1"/>
          </p:cNvSpPr>
          <p:nvPr>
            <p:ph idx="1"/>
          </p:nvPr>
        </p:nvSpPr>
        <p:spPr/>
        <p:txBody>
          <a:bodyPr>
            <a:normAutofit fontScale="92500" lnSpcReduction="20000"/>
          </a:bodyPr>
          <a:lstStyle/>
          <a:p>
            <a:r>
              <a:rPr lang="sv-SE" dirty="0"/>
              <a:t>Enkätdata från </a:t>
            </a:r>
            <a:r>
              <a:rPr lang="sv-SE" dirty="0">
                <a:hlinkClick r:id="rId3"/>
              </a:rPr>
              <a:t>LUPP-undersökningen</a:t>
            </a:r>
            <a:r>
              <a:rPr lang="sv-SE" dirty="0"/>
              <a:t> (Lokal uppföljning av ungdomspolitiken)</a:t>
            </a:r>
          </a:p>
          <a:p>
            <a:endParaRPr lang="sv-SE" dirty="0"/>
          </a:p>
          <a:p>
            <a:r>
              <a:rPr lang="sv-SE" dirty="0"/>
              <a:t>Studiepopulation i Dalarna</a:t>
            </a:r>
          </a:p>
          <a:p>
            <a:pPr marL="0" indent="0">
              <a:buNone/>
            </a:pPr>
            <a:r>
              <a:rPr lang="sv-SE" b="1" dirty="0"/>
              <a:t>6 163 </a:t>
            </a:r>
            <a:r>
              <a:rPr lang="sv-SE" dirty="0"/>
              <a:t>personer (flickor n=2 986, pojkar n=3 060, annan könsidentitet n=117). </a:t>
            </a:r>
          </a:p>
          <a:p>
            <a:endParaRPr lang="sv-SE" dirty="0"/>
          </a:p>
          <a:p>
            <a:r>
              <a:rPr lang="sv-SE" dirty="0"/>
              <a:t>Totalpopulation i Dalarna</a:t>
            </a:r>
          </a:p>
          <a:p>
            <a:pPr marL="0" indent="0">
              <a:buNone/>
            </a:pPr>
            <a:r>
              <a:rPr lang="sv-SE" dirty="0"/>
              <a:t>Antalet individer i Dalarna 31/12 2021 i åldersgruppen 13-19 år: </a:t>
            </a:r>
            <a:br>
              <a:rPr lang="sv-SE" dirty="0"/>
            </a:br>
            <a:r>
              <a:rPr lang="sv-SE" b="1" dirty="0"/>
              <a:t>22 846</a:t>
            </a:r>
            <a:r>
              <a:rPr lang="sv-SE" dirty="0"/>
              <a:t> personer </a:t>
            </a:r>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18</a:t>
            </a:fld>
            <a:endParaRPr lang="sv-SE" dirty="0"/>
          </a:p>
        </p:txBody>
      </p:sp>
      <p:sp>
        <p:nvSpPr>
          <p:cNvPr id="6" name="Platshållare för datum 5"/>
          <p:cNvSpPr>
            <a:spLocks noGrp="1"/>
          </p:cNvSpPr>
          <p:nvPr>
            <p:ph type="dt" sz="half" idx="10"/>
          </p:nvPr>
        </p:nvSpPr>
        <p:spPr/>
        <p:txBody>
          <a:bodyPr/>
          <a:lstStyle/>
          <a:p>
            <a:fld id="{295B87FC-56D3-41B6-A273-12F6CDA5EC94}" type="datetime1">
              <a:rPr lang="sv-SE" smtClean="0"/>
              <a:t>2024-04-22</a:t>
            </a:fld>
            <a:endParaRPr lang="sv-SE" dirty="0"/>
          </a:p>
        </p:txBody>
      </p:sp>
    </p:spTree>
    <p:extLst>
      <p:ext uri="{BB962C8B-B14F-4D97-AF65-F5344CB8AC3E}">
        <p14:creationId xmlns:p14="http://schemas.microsoft.com/office/powerpoint/2010/main" val="3203577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ubrik 6"/>
          <p:cNvSpPr>
            <a:spLocks noGrp="1"/>
          </p:cNvSpPr>
          <p:nvPr>
            <p:ph type="title"/>
          </p:nvPr>
        </p:nvSpPr>
        <p:spPr/>
        <p:txBody>
          <a:bodyPr>
            <a:normAutofit/>
          </a:bodyPr>
          <a:lstStyle/>
          <a:p>
            <a:r>
              <a:rPr lang="sv-SE" dirty="0"/>
              <a:t>En sak i taget </a:t>
            </a:r>
            <a:endParaRPr lang="sv-SE"/>
          </a:p>
        </p:txBody>
      </p:sp>
      <p:sp>
        <p:nvSpPr>
          <p:cNvPr id="5" name="Platshållare för sidfot 4"/>
          <p:cNvSpPr>
            <a:spLocks noGrp="1"/>
          </p:cNvSpPr>
          <p:nvPr>
            <p:ph type="ftr" sz="quarter" idx="11"/>
          </p:nvPr>
        </p:nvSpPr>
        <p:spPr/>
        <p:txBody>
          <a:bodyPr/>
          <a:lstStyle/>
          <a:p>
            <a:r>
              <a:rPr lang="sv-SE" smtClean="0"/>
              <a:t>RSS Dalarna</a:t>
            </a:r>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19</a:t>
            </a:fld>
            <a:endParaRPr lang="sv-SE" dirty="0"/>
          </a:p>
        </p:txBody>
      </p:sp>
      <p:pic>
        <p:nvPicPr>
          <p:cNvPr id="8" name="Bildobjekt 7"/>
          <p:cNvPicPr>
            <a:picLocks noChangeAspect="1"/>
          </p:cNvPicPr>
          <p:nvPr/>
        </p:nvPicPr>
        <p:blipFill>
          <a:blip r:embed="rId3"/>
          <a:stretch>
            <a:fillRect/>
          </a:stretch>
        </p:blipFill>
        <p:spPr>
          <a:xfrm>
            <a:off x="410547" y="2137346"/>
            <a:ext cx="3877348" cy="3278471"/>
          </a:xfrm>
          <a:prstGeom prst="rect">
            <a:avLst/>
          </a:prstGeom>
          <a:ln>
            <a:solidFill>
              <a:schemeClr val="tx1"/>
            </a:solidFill>
          </a:ln>
        </p:spPr>
      </p:pic>
      <p:pic>
        <p:nvPicPr>
          <p:cNvPr id="10" name="Bildobjekt 9"/>
          <p:cNvPicPr>
            <a:picLocks noChangeAspect="1"/>
          </p:cNvPicPr>
          <p:nvPr/>
        </p:nvPicPr>
        <p:blipFill>
          <a:blip r:embed="rId4"/>
          <a:stretch>
            <a:fillRect/>
          </a:stretch>
        </p:blipFill>
        <p:spPr>
          <a:xfrm>
            <a:off x="3469842" y="2382473"/>
            <a:ext cx="3952533" cy="4035665"/>
          </a:xfrm>
          <a:prstGeom prst="rect">
            <a:avLst/>
          </a:prstGeom>
          <a:ln>
            <a:solidFill>
              <a:schemeClr val="tx1"/>
            </a:solidFill>
          </a:ln>
        </p:spPr>
      </p:pic>
      <p:pic>
        <p:nvPicPr>
          <p:cNvPr id="9" name="Bildobjekt 8"/>
          <p:cNvPicPr>
            <a:picLocks noChangeAspect="1"/>
          </p:cNvPicPr>
          <p:nvPr/>
        </p:nvPicPr>
        <p:blipFill>
          <a:blip r:embed="rId5"/>
          <a:stretch>
            <a:fillRect/>
          </a:stretch>
        </p:blipFill>
        <p:spPr>
          <a:xfrm>
            <a:off x="6275005" y="4380683"/>
            <a:ext cx="5201376" cy="2114845"/>
          </a:xfrm>
          <a:prstGeom prst="rect">
            <a:avLst/>
          </a:prstGeom>
          <a:ln>
            <a:solidFill>
              <a:schemeClr val="tx1"/>
            </a:solidFill>
          </a:ln>
        </p:spPr>
      </p:pic>
      <p:sp>
        <p:nvSpPr>
          <p:cNvPr id="11" name="textruta 10"/>
          <p:cNvSpPr txBox="1"/>
          <p:nvPr/>
        </p:nvSpPr>
        <p:spPr>
          <a:xfrm>
            <a:off x="7554178" y="3628350"/>
            <a:ext cx="3630706" cy="646331"/>
          </a:xfrm>
          <a:prstGeom prst="rect">
            <a:avLst/>
          </a:prstGeom>
          <a:noFill/>
        </p:spPr>
        <p:txBody>
          <a:bodyPr wrap="square" rtlCol="0">
            <a:spAutoFit/>
          </a:bodyPr>
          <a:lstStyle/>
          <a:p>
            <a:r>
              <a:rPr lang="sv-SE" dirty="0">
                <a:hlinkClick r:id="rId6"/>
              </a:rPr>
              <a:t>CAN:s nationella skolundersökning 2021 - CAN</a:t>
            </a:r>
            <a:endParaRPr lang="sv-SE" dirty="0"/>
          </a:p>
        </p:txBody>
      </p:sp>
      <p:sp>
        <p:nvSpPr>
          <p:cNvPr id="2" name="Platshållare för datum 1"/>
          <p:cNvSpPr>
            <a:spLocks noGrp="1"/>
          </p:cNvSpPr>
          <p:nvPr>
            <p:ph type="dt" sz="half" idx="10"/>
          </p:nvPr>
        </p:nvSpPr>
        <p:spPr/>
        <p:txBody>
          <a:bodyPr/>
          <a:lstStyle/>
          <a:p>
            <a:fld id="{0D612A76-447C-4A0E-8BB1-49690A02B019}" type="datetime1">
              <a:rPr lang="sv-SE" smtClean="0"/>
              <a:t>2024-04-22</a:t>
            </a:fld>
            <a:endParaRPr lang="sv-SE" dirty="0"/>
          </a:p>
        </p:txBody>
      </p:sp>
    </p:spTree>
    <p:extLst>
      <p:ext uri="{BB962C8B-B14F-4D97-AF65-F5344CB8AC3E}">
        <p14:creationId xmlns:p14="http://schemas.microsoft.com/office/powerpoint/2010/main" val="1449231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p:txBody>
          <a:bodyPr>
            <a:normAutofit/>
          </a:bodyPr>
          <a:lstStyle/>
          <a:p>
            <a:r>
              <a:rPr lang="sv-SE" dirty="0" smtClean="0"/>
              <a:t>Bakgrund</a:t>
            </a:r>
          </a:p>
          <a:p>
            <a:pPr lvl="1"/>
            <a:r>
              <a:rPr lang="sv-SE" dirty="0" smtClean="0"/>
              <a:t>Förankring och beslut</a:t>
            </a:r>
          </a:p>
          <a:p>
            <a:pPr lvl="1"/>
            <a:r>
              <a:rPr lang="sv-SE" dirty="0" smtClean="0"/>
              <a:t>Utredningens genomförande</a:t>
            </a:r>
          </a:p>
          <a:p>
            <a:r>
              <a:rPr lang="sv-SE" dirty="0" smtClean="0"/>
              <a:t>Utredningens resultat </a:t>
            </a:r>
            <a:r>
              <a:rPr lang="sv-SE" dirty="0" err="1" smtClean="0"/>
              <a:t>inkl</a:t>
            </a:r>
            <a:r>
              <a:rPr lang="sv-SE" dirty="0" smtClean="0"/>
              <a:t> målgruppsanalysen</a:t>
            </a:r>
          </a:p>
          <a:p>
            <a:r>
              <a:rPr lang="sv-SE" dirty="0" smtClean="0"/>
              <a:t>Utredningens vägledande rekommendationer</a:t>
            </a:r>
          </a:p>
          <a:p>
            <a:r>
              <a:rPr lang="sv-SE" dirty="0" smtClean="0"/>
              <a:t>Nästa </a:t>
            </a:r>
            <a:r>
              <a:rPr lang="sv-SE" dirty="0" smtClean="0"/>
              <a:t>steg</a:t>
            </a:r>
          </a:p>
        </p:txBody>
      </p:sp>
      <p:sp>
        <p:nvSpPr>
          <p:cNvPr id="3" name="Platshållare för datum 2"/>
          <p:cNvSpPr>
            <a:spLocks noGrp="1"/>
          </p:cNvSpPr>
          <p:nvPr>
            <p:ph type="dt" sz="half" idx="10"/>
          </p:nvPr>
        </p:nvSpPr>
        <p:spPr/>
        <p:txBody>
          <a:bodyPr/>
          <a:lstStyle/>
          <a:p>
            <a:fld id="{5106A578-6B6B-4C59-B6DC-5C77CE88FC77}" type="datetime1">
              <a:rPr lang="sv-SE" smtClean="0"/>
              <a:t>2024-04-22</a:t>
            </a:fld>
            <a:endParaRPr lang="sv-SE" dirty="0"/>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2</a:t>
            </a:fld>
            <a:endParaRPr lang="sv-SE" dirty="0"/>
          </a:p>
        </p:txBody>
      </p:sp>
      <p:sp>
        <p:nvSpPr>
          <p:cNvPr id="6" name="Rubrik 5"/>
          <p:cNvSpPr>
            <a:spLocks noGrp="1"/>
          </p:cNvSpPr>
          <p:nvPr>
            <p:ph type="title"/>
          </p:nvPr>
        </p:nvSpPr>
        <p:spPr/>
        <p:txBody>
          <a:bodyPr>
            <a:normAutofit/>
          </a:bodyPr>
          <a:lstStyle/>
          <a:p>
            <a:r>
              <a:rPr lang="sv-SE" dirty="0" smtClean="0"/>
              <a:t>Innehåll i presentation</a:t>
            </a:r>
            <a:endParaRPr lang="sv-SE" dirty="0"/>
          </a:p>
        </p:txBody>
      </p:sp>
    </p:spTree>
    <p:extLst>
      <p:ext uri="{BB962C8B-B14F-4D97-AF65-F5344CB8AC3E}">
        <p14:creationId xmlns:p14="http://schemas.microsoft.com/office/powerpoint/2010/main" val="20748355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Hälsans bestämningsfaktorer</a:t>
            </a:r>
          </a:p>
        </p:txBody>
      </p:sp>
      <p:pic>
        <p:nvPicPr>
          <p:cNvPr id="7" name="Platshållare för innehåll 6"/>
          <p:cNvPicPr>
            <a:picLocks noGrp="1" noChangeAspect="1"/>
          </p:cNvPicPr>
          <p:nvPr>
            <p:ph idx="1"/>
          </p:nvPr>
        </p:nvPicPr>
        <p:blipFill>
          <a:blip r:embed="rId3"/>
          <a:stretch>
            <a:fillRect/>
          </a:stretch>
        </p:blipFill>
        <p:spPr>
          <a:xfrm>
            <a:off x="2946129" y="2203046"/>
            <a:ext cx="6354062" cy="4029637"/>
          </a:xfrm>
          <a:prstGeom prst="rect">
            <a:avLst/>
          </a:prstGeom>
        </p:spPr>
      </p:pic>
      <p:sp>
        <p:nvSpPr>
          <p:cNvPr id="5" name="Platshållare för sidfot 4"/>
          <p:cNvSpPr>
            <a:spLocks noGrp="1"/>
          </p:cNvSpPr>
          <p:nvPr>
            <p:ph type="ftr" sz="quarter" idx="11"/>
          </p:nvPr>
        </p:nvSpPr>
        <p:spPr/>
        <p:txBody>
          <a:bodyPr/>
          <a:lstStyle/>
          <a:p>
            <a:r>
              <a:rPr lang="sv-SE" smtClean="0"/>
              <a:t>RSS Dalarna</a:t>
            </a:r>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20</a:t>
            </a:fld>
            <a:endParaRPr lang="sv-SE" dirty="0"/>
          </a:p>
        </p:txBody>
      </p:sp>
      <p:sp>
        <p:nvSpPr>
          <p:cNvPr id="8" name="textruta 7"/>
          <p:cNvSpPr txBox="1"/>
          <p:nvPr/>
        </p:nvSpPr>
        <p:spPr>
          <a:xfrm>
            <a:off x="8382000" y="5344160"/>
            <a:ext cx="3586480" cy="830997"/>
          </a:xfrm>
          <a:prstGeom prst="rect">
            <a:avLst/>
          </a:prstGeom>
          <a:noFill/>
        </p:spPr>
        <p:txBody>
          <a:bodyPr wrap="square" rtlCol="0">
            <a:spAutoFit/>
          </a:bodyPr>
          <a:lstStyle/>
          <a:p>
            <a:r>
              <a:rPr lang="sv-SE" sz="1200" dirty="0">
                <a:hlinkClick r:id="rId4"/>
              </a:rPr>
              <a:t>Risk- och skyddsfaktorer för alkohol, narkotika, tobak och spel om pengar hos barn och unga — Folkhälsomyndigheten (folkhalsomyndigheten.se)</a:t>
            </a:r>
            <a:endParaRPr lang="sv-SE" sz="1200" dirty="0"/>
          </a:p>
          <a:p>
            <a:endParaRPr lang="sv-SE" sz="1200" dirty="0"/>
          </a:p>
        </p:txBody>
      </p:sp>
      <p:sp>
        <p:nvSpPr>
          <p:cNvPr id="3" name="textruta 2"/>
          <p:cNvSpPr txBox="1"/>
          <p:nvPr/>
        </p:nvSpPr>
        <p:spPr>
          <a:xfrm>
            <a:off x="488887" y="2624150"/>
            <a:ext cx="3232087" cy="830997"/>
          </a:xfrm>
          <a:prstGeom prst="rect">
            <a:avLst/>
          </a:prstGeom>
          <a:noFill/>
        </p:spPr>
        <p:txBody>
          <a:bodyPr wrap="square" rtlCol="0">
            <a:spAutoFit/>
          </a:bodyPr>
          <a:lstStyle/>
          <a:p>
            <a:r>
              <a:rPr lang="sv-SE" sz="2400" dirty="0"/>
              <a:t>Verkligheten är sällan en sak i taget…</a:t>
            </a:r>
          </a:p>
        </p:txBody>
      </p:sp>
      <p:sp>
        <p:nvSpPr>
          <p:cNvPr id="4" name="Platshållare för datum 3"/>
          <p:cNvSpPr>
            <a:spLocks noGrp="1"/>
          </p:cNvSpPr>
          <p:nvPr>
            <p:ph type="dt" sz="half" idx="10"/>
          </p:nvPr>
        </p:nvSpPr>
        <p:spPr/>
        <p:txBody>
          <a:bodyPr/>
          <a:lstStyle/>
          <a:p>
            <a:fld id="{9944BD81-E2E8-4207-8E63-4E08A02ABA02}" type="datetime1">
              <a:rPr lang="sv-SE" smtClean="0"/>
              <a:t>2024-04-22</a:t>
            </a:fld>
            <a:endParaRPr lang="sv-SE" dirty="0"/>
          </a:p>
        </p:txBody>
      </p:sp>
    </p:spTree>
    <p:extLst>
      <p:ext uri="{BB962C8B-B14F-4D97-AF65-F5344CB8AC3E}">
        <p14:creationId xmlns:p14="http://schemas.microsoft.com/office/powerpoint/2010/main" val="4695462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Tio risker – att illustrera utsatthet</a:t>
            </a:r>
          </a:p>
        </p:txBody>
      </p:sp>
      <p:sp>
        <p:nvSpPr>
          <p:cNvPr id="3" name="Platshållare för innehåll 2"/>
          <p:cNvSpPr>
            <a:spLocks noGrp="1"/>
          </p:cNvSpPr>
          <p:nvPr>
            <p:ph idx="1"/>
          </p:nvPr>
        </p:nvSpPr>
        <p:spPr/>
        <p:txBody>
          <a:bodyPr>
            <a:normAutofit fontScale="70000" lnSpcReduction="20000"/>
          </a:bodyPr>
          <a:lstStyle/>
          <a:p>
            <a:pPr marL="514350" lvl="0" indent="-514350">
              <a:buFont typeface="+mj-lt"/>
              <a:buAutoNum type="arabicPeriod"/>
            </a:pPr>
            <a:r>
              <a:rPr lang="sv-SE" sz="1800" dirty="0"/>
              <a:t>Har du någon gång </a:t>
            </a:r>
            <a:r>
              <a:rPr lang="sv-SE" sz="1800" b="1" dirty="0"/>
              <a:t>använt narkotika </a:t>
            </a:r>
            <a:r>
              <a:rPr lang="sv-SE" sz="1800" dirty="0"/>
              <a:t>(utan läkarordination)? </a:t>
            </a:r>
          </a:p>
          <a:p>
            <a:pPr marL="514350" lvl="0" indent="-514350">
              <a:buFont typeface="+mj-lt"/>
              <a:buAutoNum type="arabicPeriod"/>
            </a:pPr>
            <a:r>
              <a:rPr lang="sv-SE" sz="1800" dirty="0"/>
              <a:t>Hur ofta brukar du göra följande? (</a:t>
            </a:r>
            <a:r>
              <a:rPr lang="sv-SE" sz="1800" b="1" dirty="0"/>
              <a:t>Dricka starköl, starkcider, alkoläsk, vin eller sprit</a:t>
            </a:r>
            <a:r>
              <a:rPr lang="sv-SE" sz="1800" dirty="0"/>
              <a:t>). </a:t>
            </a:r>
          </a:p>
          <a:p>
            <a:pPr marL="514350" lvl="0" indent="-514350">
              <a:buFont typeface="+mj-lt"/>
              <a:buAutoNum type="arabicPeriod"/>
            </a:pPr>
            <a:r>
              <a:rPr lang="sv-SE" sz="1800" dirty="0"/>
              <a:t>Hur ofta dricker du så mycket alkohol att du känner dig </a:t>
            </a:r>
            <a:r>
              <a:rPr lang="sv-SE" sz="1800" b="1" dirty="0"/>
              <a:t>full</a:t>
            </a:r>
            <a:r>
              <a:rPr lang="sv-SE" sz="1800" dirty="0"/>
              <a:t>? </a:t>
            </a:r>
          </a:p>
          <a:p>
            <a:pPr marL="514350" lvl="0" indent="-514350">
              <a:buFont typeface="+mj-lt"/>
              <a:buAutoNum type="arabicPeriod"/>
            </a:pPr>
            <a:r>
              <a:rPr lang="sv-SE" sz="1800" dirty="0"/>
              <a:t>Hur ofta har du haft följande besvär under de senaste sex månaderna? (Känt dig </a:t>
            </a:r>
            <a:r>
              <a:rPr lang="sv-SE" sz="1800" b="1" dirty="0"/>
              <a:t>nedstämd</a:t>
            </a:r>
            <a:r>
              <a:rPr lang="sv-SE" sz="1800" dirty="0"/>
              <a:t>). </a:t>
            </a:r>
          </a:p>
          <a:p>
            <a:pPr marL="514350" lvl="0" indent="-514350">
              <a:buFont typeface="+mj-lt"/>
              <a:buAutoNum type="arabicPeriod"/>
            </a:pPr>
            <a:r>
              <a:rPr lang="sv-SE" sz="1800" dirty="0"/>
              <a:t>Hur ofta har du haft följande besvär under de senaste sex månaderna? (</a:t>
            </a:r>
            <a:r>
              <a:rPr lang="sv-SE" sz="1800" b="1" dirty="0"/>
              <a:t>Sovit dåligt </a:t>
            </a:r>
            <a:r>
              <a:rPr lang="sv-SE" sz="1800" dirty="0"/>
              <a:t>på natten). </a:t>
            </a:r>
          </a:p>
          <a:p>
            <a:pPr marL="514350" lvl="0" indent="-514350">
              <a:buFont typeface="+mj-lt"/>
              <a:buAutoNum type="arabicPeriod"/>
            </a:pPr>
            <a:r>
              <a:rPr lang="sv-SE" sz="1800" b="1" dirty="0"/>
              <a:t>Får du dricka alkohol </a:t>
            </a:r>
            <a:r>
              <a:rPr lang="sv-SE" sz="1800" dirty="0"/>
              <a:t>för din/dina föräldrar eller vårdnadshavare? </a:t>
            </a:r>
          </a:p>
          <a:p>
            <a:pPr marL="514350" lvl="0" indent="-514350">
              <a:buFont typeface="+mj-lt"/>
              <a:buAutoNum type="arabicPeriod"/>
            </a:pPr>
            <a:r>
              <a:rPr lang="sv-SE" sz="1800" dirty="0"/>
              <a:t>Nu vill vi att du tänker tillbaka på de senaste sex månaderna. Har något av detta hänt dig? (Jag har blivit </a:t>
            </a:r>
            <a:r>
              <a:rPr lang="sv-SE" sz="1800" b="1" dirty="0"/>
              <a:t>utsatt för misshandel</a:t>
            </a:r>
            <a:r>
              <a:rPr lang="sv-SE" sz="1800" dirty="0"/>
              <a:t>). </a:t>
            </a:r>
          </a:p>
          <a:p>
            <a:pPr marL="514350" lvl="0" indent="-514350">
              <a:buFont typeface="+mj-lt"/>
              <a:buAutoNum type="arabicPeriod"/>
            </a:pPr>
            <a:r>
              <a:rPr lang="sv-SE" sz="1800" dirty="0"/>
              <a:t>Nu vill vi att du tänker tillbaka på de senaste sex månaderna. Har något av detta hänt dig? (Jag har blivit </a:t>
            </a:r>
            <a:r>
              <a:rPr lang="sv-SE" sz="1800" b="1" dirty="0"/>
              <a:t>utsatt för sexuellt våld/utnyttjande</a:t>
            </a:r>
            <a:r>
              <a:rPr lang="sv-SE" sz="1800" dirty="0"/>
              <a:t>). </a:t>
            </a:r>
          </a:p>
          <a:p>
            <a:pPr marL="514350" lvl="0" indent="-514350">
              <a:buFont typeface="+mj-lt"/>
              <a:buAutoNum type="arabicPeriod"/>
            </a:pPr>
            <a:r>
              <a:rPr lang="sv-SE" sz="1800" dirty="0"/>
              <a:t>Hur nöjd eller missnöjd är du med ditt liv när det handlar om följande? (</a:t>
            </a:r>
            <a:r>
              <a:rPr lang="sv-SE" sz="1800" b="1" dirty="0"/>
              <a:t>Skolan</a:t>
            </a:r>
            <a:r>
              <a:rPr lang="sv-SE" sz="1800" dirty="0"/>
              <a:t>). </a:t>
            </a:r>
          </a:p>
          <a:p>
            <a:pPr marL="514350" lvl="0" indent="-514350">
              <a:buFont typeface="+mj-lt"/>
              <a:buAutoNum type="arabicPeriod"/>
            </a:pPr>
            <a:r>
              <a:rPr lang="sv-SE" sz="1800" dirty="0"/>
              <a:t>Hur ofta känner du dig </a:t>
            </a:r>
            <a:r>
              <a:rPr lang="sv-SE" sz="1800" b="1" dirty="0"/>
              <a:t>trygg</a:t>
            </a:r>
            <a:r>
              <a:rPr lang="sv-SE" sz="1800" dirty="0"/>
              <a:t> på följande ställen? (I </a:t>
            </a:r>
            <a:r>
              <a:rPr lang="sv-SE" sz="1800" b="1" dirty="0"/>
              <a:t>hemmet</a:t>
            </a:r>
            <a:r>
              <a:rPr lang="sv-SE" sz="1800" dirty="0"/>
              <a:t>). </a:t>
            </a:r>
          </a:p>
          <a:p>
            <a:pPr marL="0" indent="0">
              <a:buNone/>
            </a:pPr>
            <a:endParaRPr lang="sv-SE" sz="1800" dirty="0"/>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21</a:t>
            </a:fld>
            <a:endParaRPr lang="sv-SE" dirty="0"/>
          </a:p>
        </p:txBody>
      </p:sp>
      <p:sp>
        <p:nvSpPr>
          <p:cNvPr id="6" name="Platshållare för datum 5"/>
          <p:cNvSpPr>
            <a:spLocks noGrp="1"/>
          </p:cNvSpPr>
          <p:nvPr>
            <p:ph type="dt" sz="half" idx="10"/>
          </p:nvPr>
        </p:nvSpPr>
        <p:spPr/>
        <p:txBody>
          <a:bodyPr/>
          <a:lstStyle/>
          <a:p>
            <a:fld id="{404CC5A7-365F-4A75-90FF-E05FDF6F41ED}" type="datetime1">
              <a:rPr lang="sv-SE" smtClean="0"/>
              <a:t>2024-04-22</a:t>
            </a:fld>
            <a:endParaRPr lang="sv-SE" dirty="0"/>
          </a:p>
        </p:txBody>
      </p:sp>
    </p:spTree>
    <p:extLst>
      <p:ext uri="{BB962C8B-B14F-4D97-AF65-F5344CB8AC3E}">
        <p14:creationId xmlns:p14="http://schemas.microsoft.com/office/powerpoint/2010/main" val="9517409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559836" y="831263"/>
            <a:ext cx="10416781" cy="1209600"/>
          </a:xfrm>
        </p:spPr>
        <p:txBody>
          <a:bodyPr/>
          <a:lstStyle/>
          <a:p>
            <a:r>
              <a:rPr lang="sv-SE" dirty="0"/>
              <a:t>Låg-, mellan- och högriskgruppen</a:t>
            </a:r>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22</a:t>
            </a:fld>
            <a:endParaRPr lang="sv-SE" dirty="0"/>
          </a:p>
        </p:txBody>
      </p:sp>
      <p:pic>
        <p:nvPicPr>
          <p:cNvPr id="7" name="Bildobjekt 6"/>
          <p:cNvPicPr>
            <a:picLocks noChangeAspect="1"/>
          </p:cNvPicPr>
          <p:nvPr/>
        </p:nvPicPr>
        <p:blipFill>
          <a:blip r:embed="rId3"/>
          <a:stretch>
            <a:fillRect/>
          </a:stretch>
        </p:blipFill>
        <p:spPr>
          <a:xfrm>
            <a:off x="1369779" y="2111128"/>
            <a:ext cx="9004572" cy="4426080"/>
          </a:xfrm>
          <a:prstGeom prst="rect">
            <a:avLst/>
          </a:prstGeom>
        </p:spPr>
      </p:pic>
      <p:sp>
        <p:nvSpPr>
          <p:cNvPr id="8" name="Rektangel med rundade hörn 7"/>
          <p:cNvSpPr/>
          <p:nvPr/>
        </p:nvSpPr>
        <p:spPr>
          <a:xfrm rot="5400000">
            <a:off x="2082808" y="4682622"/>
            <a:ext cx="1091685" cy="545840"/>
          </a:xfrm>
          <a:prstGeom prst="roundRect">
            <a:avLst/>
          </a:prstGeom>
          <a:noFill/>
          <a:ln w="285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Rektangel med rundade hörn 8"/>
          <p:cNvSpPr/>
          <p:nvPr/>
        </p:nvSpPr>
        <p:spPr>
          <a:xfrm rot="5400000">
            <a:off x="6870837" y="3943473"/>
            <a:ext cx="2521859" cy="545840"/>
          </a:xfrm>
          <a:prstGeom prst="roundRect">
            <a:avLst/>
          </a:prstGeom>
          <a:noFill/>
          <a:ln w="285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Rektangel med rundade hörn 9"/>
          <p:cNvSpPr/>
          <p:nvPr/>
        </p:nvSpPr>
        <p:spPr>
          <a:xfrm rot="5400000">
            <a:off x="4138273" y="3943478"/>
            <a:ext cx="2521858" cy="545840"/>
          </a:xfrm>
          <a:prstGeom prst="roundRect">
            <a:avLst/>
          </a:prstGeom>
          <a:noFill/>
          <a:ln w="285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Rektangel med rundade hörn 11"/>
          <p:cNvSpPr/>
          <p:nvPr/>
        </p:nvSpPr>
        <p:spPr>
          <a:xfrm rot="5400000">
            <a:off x="6040762" y="4665085"/>
            <a:ext cx="1078727" cy="497634"/>
          </a:xfrm>
          <a:prstGeom prst="roundRect">
            <a:avLst/>
          </a:prstGeom>
          <a:noFill/>
          <a:ln w="285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Rektangel med rundade hörn 12"/>
          <p:cNvSpPr/>
          <p:nvPr/>
        </p:nvSpPr>
        <p:spPr>
          <a:xfrm rot="5400000">
            <a:off x="3607461" y="4957874"/>
            <a:ext cx="432067" cy="497634"/>
          </a:xfrm>
          <a:prstGeom prst="roundRect">
            <a:avLst/>
          </a:prstGeom>
          <a:noFill/>
          <a:ln w="285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med rundade hörn 13"/>
          <p:cNvSpPr/>
          <p:nvPr/>
        </p:nvSpPr>
        <p:spPr>
          <a:xfrm rot="5400000">
            <a:off x="8056576" y="3932003"/>
            <a:ext cx="2521859" cy="497634"/>
          </a:xfrm>
          <a:prstGeom prst="roundRect">
            <a:avLst/>
          </a:prstGeom>
          <a:noFill/>
          <a:ln w="285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med rundade hörn 14"/>
          <p:cNvSpPr/>
          <p:nvPr/>
        </p:nvSpPr>
        <p:spPr>
          <a:xfrm rot="5400000">
            <a:off x="4255523" y="5165015"/>
            <a:ext cx="354562" cy="245977"/>
          </a:xfrm>
          <a:prstGeom prst="roundRect">
            <a:avLst/>
          </a:prstGeom>
          <a:noFill/>
          <a:ln w="285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ektangel med rundade hörn 15"/>
          <p:cNvSpPr/>
          <p:nvPr/>
        </p:nvSpPr>
        <p:spPr>
          <a:xfrm rot="5400000">
            <a:off x="6831758" y="4964827"/>
            <a:ext cx="674665" cy="265201"/>
          </a:xfrm>
          <a:prstGeom prst="roundRect">
            <a:avLst/>
          </a:prstGeom>
          <a:noFill/>
          <a:ln w="285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7" name="Rektangel med rundade hörn 16"/>
          <p:cNvSpPr/>
          <p:nvPr/>
        </p:nvSpPr>
        <p:spPr>
          <a:xfrm rot="5400000">
            <a:off x="9062439" y="4434400"/>
            <a:ext cx="1735497" cy="265201"/>
          </a:xfrm>
          <a:prstGeom prst="roundRect">
            <a:avLst/>
          </a:prstGeom>
          <a:noFill/>
          <a:ln w="285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textruta 2"/>
          <p:cNvSpPr txBox="1"/>
          <p:nvPr/>
        </p:nvSpPr>
        <p:spPr>
          <a:xfrm>
            <a:off x="2500147" y="3862503"/>
            <a:ext cx="1477107" cy="461665"/>
          </a:xfrm>
          <a:prstGeom prst="rect">
            <a:avLst/>
          </a:prstGeom>
          <a:solidFill>
            <a:schemeClr val="bg1"/>
          </a:solidFill>
          <a:ln>
            <a:solidFill>
              <a:schemeClr val="bg2">
                <a:lumMod val="75000"/>
              </a:schemeClr>
            </a:solidFill>
          </a:ln>
        </p:spPr>
        <p:txBody>
          <a:bodyPr wrap="square" rtlCol="0">
            <a:spAutoFit/>
          </a:bodyPr>
          <a:lstStyle/>
          <a:p>
            <a:r>
              <a:rPr lang="sv-SE" sz="1200" dirty="0"/>
              <a:t>Nedstämdhet och dålig sömn</a:t>
            </a:r>
          </a:p>
        </p:txBody>
      </p:sp>
      <p:sp>
        <p:nvSpPr>
          <p:cNvPr id="18" name="textruta 17"/>
          <p:cNvSpPr txBox="1"/>
          <p:nvPr/>
        </p:nvSpPr>
        <p:spPr>
          <a:xfrm>
            <a:off x="3369489" y="4726217"/>
            <a:ext cx="715682" cy="285459"/>
          </a:xfrm>
          <a:prstGeom prst="rect">
            <a:avLst/>
          </a:prstGeom>
          <a:solidFill>
            <a:schemeClr val="bg1"/>
          </a:solidFill>
          <a:ln>
            <a:solidFill>
              <a:schemeClr val="bg2">
                <a:lumMod val="75000"/>
              </a:schemeClr>
            </a:solidFill>
          </a:ln>
        </p:spPr>
        <p:txBody>
          <a:bodyPr wrap="square" rtlCol="0">
            <a:spAutoFit/>
          </a:bodyPr>
          <a:lstStyle/>
          <a:p>
            <a:r>
              <a:rPr lang="sv-SE" sz="1200" dirty="0"/>
              <a:t>Alkohol</a:t>
            </a:r>
          </a:p>
        </p:txBody>
      </p:sp>
      <p:sp>
        <p:nvSpPr>
          <p:cNvPr id="19" name="textruta 18"/>
          <p:cNvSpPr txBox="1"/>
          <p:nvPr/>
        </p:nvSpPr>
        <p:spPr>
          <a:xfrm>
            <a:off x="4120523" y="4844480"/>
            <a:ext cx="859631" cy="276999"/>
          </a:xfrm>
          <a:prstGeom prst="rect">
            <a:avLst/>
          </a:prstGeom>
          <a:solidFill>
            <a:schemeClr val="bg1"/>
          </a:solidFill>
          <a:ln>
            <a:solidFill>
              <a:schemeClr val="bg2">
                <a:lumMod val="75000"/>
              </a:schemeClr>
            </a:solidFill>
          </a:ln>
        </p:spPr>
        <p:txBody>
          <a:bodyPr wrap="square" rtlCol="0">
            <a:spAutoFit/>
          </a:bodyPr>
          <a:lstStyle/>
          <a:p>
            <a:r>
              <a:rPr lang="sv-SE" sz="1200" dirty="0"/>
              <a:t>Narkotika</a:t>
            </a:r>
          </a:p>
        </p:txBody>
      </p:sp>
      <p:sp>
        <p:nvSpPr>
          <p:cNvPr id="6" name="Platshållare för datum 5"/>
          <p:cNvSpPr>
            <a:spLocks noGrp="1"/>
          </p:cNvSpPr>
          <p:nvPr>
            <p:ph type="dt" sz="half" idx="10"/>
          </p:nvPr>
        </p:nvSpPr>
        <p:spPr/>
        <p:txBody>
          <a:bodyPr/>
          <a:lstStyle/>
          <a:p>
            <a:fld id="{32707D7E-4B0D-450D-A80D-40CDE4F46C48}" type="datetime1">
              <a:rPr lang="sv-SE" smtClean="0"/>
              <a:t>2024-04-22</a:t>
            </a:fld>
            <a:endParaRPr lang="sv-SE" dirty="0"/>
          </a:p>
        </p:txBody>
      </p:sp>
      <p:sp>
        <p:nvSpPr>
          <p:cNvPr id="20" name="Ellips 19"/>
          <p:cNvSpPr/>
          <p:nvPr/>
        </p:nvSpPr>
        <p:spPr>
          <a:xfrm>
            <a:off x="9680702" y="2907335"/>
            <a:ext cx="1104962" cy="618555"/>
          </a:xfrm>
          <a:prstGeom prst="ellipse">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t>Hög risk 2 %</a:t>
            </a:r>
          </a:p>
        </p:txBody>
      </p:sp>
      <p:sp>
        <p:nvSpPr>
          <p:cNvPr id="21" name="Ellips 20"/>
          <p:cNvSpPr/>
          <p:nvPr/>
        </p:nvSpPr>
        <p:spPr>
          <a:xfrm>
            <a:off x="3386855" y="3390396"/>
            <a:ext cx="1180798" cy="542166"/>
          </a:xfrm>
          <a:prstGeom prst="ellipse">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t>Låg risk 88 %</a:t>
            </a:r>
          </a:p>
        </p:txBody>
      </p:sp>
      <p:sp>
        <p:nvSpPr>
          <p:cNvPr id="22" name="Ellips 21"/>
          <p:cNvSpPr/>
          <p:nvPr/>
        </p:nvSpPr>
        <p:spPr>
          <a:xfrm>
            <a:off x="6096709" y="3518327"/>
            <a:ext cx="1311376" cy="701717"/>
          </a:xfrm>
          <a:prstGeom prst="ellipse">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t>Medelhög risk 10 %</a:t>
            </a:r>
          </a:p>
        </p:txBody>
      </p:sp>
    </p:spTree>
    <p:extLst>
      <p:ext uri="{BB962C8B-B14F-4D97-AF65-F5344CB8AC3E}">
        <p14:creationId xmlns:p14="http://schemas.microsoft.com/office/powerpoint/2010/main" val="1922161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2" grpId="0" animBg="1"/>
      <p:bldP spid="13" grpId="0" animBg="1"/>
      <p:bldP spid="14" grpId="0" animBg="1"/>
      <p:bldP spid="15" grpId="0" animBg="1"/>
      <p:bldP spid="16" grpId="0" animBg="1"/>
      <p:bldP spid="17" grpId="0" animBg="1"/>
      <p:bldP spid="3" grpId="0" animBg="1"/>
      <p:bldP spid="18" grpId="0" animBg="1"/>
      <p:bldP spid="1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07988" y="816584"/>
            <a:ext cx="10416781" cy="1209600"/>
          </a:xfrm>
        </p:spPr>
        <p:txBody>
          <a:bodyPr>
            <a:normAutofit/>
          </a:bodyPr>
          <a:lstStyle/>
          <a:p>
            <a:r>
              <a:rPr lang="sv-SE" sz="3000" dirty="0"/>
              <a:t>Uppskattning (ungefärlig!) av antalet individer i Dalarna</a:t>
            </a:r>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23</a:t>
            </a:fld>
            <a:endParaRPr lang="sv-SE" dirty="0"/>
          </a:p>
        </p:txBody>
      </p:sp>
      <p:pic>
        <p:nvPicPr>
          <p:cNvPr id="7" name="Bildobjekt 6"/>
          <p:cNvPicPr>
            <a:picLocks noChangeAspect="1"/>
          </p:cNvPicPr>
          <p:nvPr/>
        </p:nvPicPr>
        <p:blipFill>
          <a:blip r:embed="rId3"/>
          <a:stretch>
            <a:fillRect/>
          </a:stretch>
        </p:blipFill>
        <p:spPr>
          <a:xfrm>
            <a:off x="1590172" y="1897019"/>
            <a:ext cx="9004572" cy="4426080"/>
          </a:xfrm>
          <a:prstGeom prst="rect">
            <a:avLst/>
          </a:prstGeom>
        </p:spPr>
      </p:pic>
      <p:sp>
        <p:nvSpPr>
          <p:cNvPr id="6" name="Moln 5"/>
          <p:cNvSpPr/>
          <p:nvPr/>
        </p:nvSpPr>
        <p:spPr>
          <a:xfrm>
            <a:off x="9413801" y="2554614"/>
            <a:ext cx="1616149" cy="829340"/>
          </a:xfrm>
          <a:prstGeom prst="cloud">
            <a:avLst/>
          </a:prstGeom>
          <a:solidFill>
            <a:srgbClr val="EB617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dirty="0">
                <a:solidFill>
                  <a:schemeClr val="tx1">
                    <a:lumMod val="65000"/>
                    <a:lumOff val="35000"/>
                  </a:schemeClr>
                </a:solidFill>
              </a:rPr>
              <a:t>Ca 503 personer ?</a:t>
            </a:r>
          </a:p>
        </p:txBody>
      </p:sp>
      <p:sp>
        <p:nvSpPr>
          <p:cNvPr id="20" name="Moln 19"/>
          <p:cNvSpPr/>
          <p:nvPr/>
        </p:nvSpPr>
        <p:spPr>
          <a:xfrm>
            <a:off x="6082158" y="3213633"/>
            <a:ext cx="1634312" cy="872506"/>
          </a:xfrm>
          <a:prstGeom prst="cloud">
            <a:avLst/>
          </a:prstGeom>
          <a:solidFill>
            <a:schemeClr val="accent6">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dirty="0">
                <a:solidFill>
                  <a:schemeClr val="bg2">
                    <a:lumMod val="50000"/>
                  </a:schemeClr>
                </a:solidFill>
              </a:rPr>
              <a:t>Ca 2307 personer ?</a:t>
            </a:r>
          </a:p>
        </p:txBody>
      </p:sp>
      <p:sp>
        <p:nvSpPr>
          <p:cNvPr id="21" name="Moln 20"/>
          <p:cNvSpPr/>
          <p:nvPr/>
        </p:nvSpPr>
        <p:spPr>
          <a:xfrm>
            <a:off x="3019009" y="3707057"/>
            <a:ext cx="1634312" cy="872506"/>
          </a:xfrm>
          <a:prstGeom prst="cloud">
            <a:avLst/>
          </a:prstGeom>
          <a:solidFill>
            <a:schemeClr val="bg2">
              <a:lumMod val="9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dirty="0">
                <a:solidFill>
                  <a:schemeClr val="bg2">
                    <a:lumMod val="50000"/>
                  </a:schemeClr>
                </a:solidFill>
              </a:rPr>
              <a:t>Ca 20 036 personer ?</a:t>
            </a:r>
          </a:p>
        </p:txBody>
      </p:sp>
      <p:sp>
        <p:nvSpPr>
          <p:cNvPr id="3" name="Platshållare för datum 2"/>
          <p:cNvSpPr>
            <a:spLocks noGrp="1"/>
          </p:cNvSpPr>
          <p:nvPr>
            <p:ph type="dt" sz="half" idx="10"/>
          </p:nvPr>
        </p:nvSpPr>
        <p:spPr/>
        <p:txBody>
          <a:bodyPr/>
          <a:lstStyle/>
          <a:p>
            <a:fld id="{8E27085E-5E9F-4C03-BD2A-3A59D279AB44}" type="datetime1">
              <a:rPr lang="sv-SE" smtClean="0"/>
              <a:t>2024-04-22</a:t>
            </a:fld>
            <a:endParaRPr lang="sv-SE" dirty="0"/>
          </a:p>
        </p:txBody>
      </p:sp>
      <p:sp>
        <p:nvSpPr>
          <p:cNvPr id="10" name="Moln 9"/>
          <p:cNvSpPr/>
          <p:nvPr/>
        </p:nvSpPr>
        <p:spPr>
          <a:xfrm>
            <a:off x="6082158" y="3213633"/>
            <a:ext cx="1634312" cy="872506"/>
          </a:xfrm>
          <a:prstGeom prst="cloud">
            <a:avLst/>
          </a:prstGeom>
          <a:solidFill>
            <a:schemeClr val="accent6">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dirty="0">
                <a:solidFill>
                  <a:schemeClr val="tx1">
                    <a:lumMod val="65000"/>
                    <a:lumOff val="35000"/>
                  </a:schemeClr>
                </a:solidFill>
              </a:rPr>
              <a:t>Ca 2307 personer ?</a:t>
            </a:r>
          </a:p>
        </p:txBody>
      </p:sp>
      <p:sp>
        <p:nvSpPr>
          <p:cNvPr id="11" name="Moln 10"/>
          <p:cNvSpPr/>
          <p:nvPr/>
        </p:nvSpPr>
        <p:spPr>
          <a:xfrm>
            <a:off x="3025930" y="3707057"/>
            <a:ext cx="1634312" cy="872506"/>
          </a:xfrm>
          <a:prstGeom prst="cloud">
            <a:avLst/>
          </a:prstGeom>
          <a:solidFill>
            <a:schemeClr val="bg2">
              <a:lumMod val="9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dirty="0">
                <a:solidFill>
                  <a:schemeClr val="tx1">
                    <a:lumMod val="65000"/>
                    <a:lumOff val="35000"/>
                  </a:schemeClr>
                </a:solidFill>
              </a:rPr>
              <a:t>Ca 20 036 personer ?</a:t>
            </a:r>
          </a:p>
        </p:txBody>
      </p:sp>
    </p:spTree>
    <p:extLst>
      <p:ext uri="{BB962C8B-B14F-4D97-AF65-F5344CB8AC3E}">
        <p14:creationId xmlns:p14="http://schemas.microsoft.com/office/powerpoint/2010/main" val="40890637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Självskattad hälsa</a:t>
            </a:r>
          </a:p>
        </p:txBody>
      </p:sp>
      <p:sp>
        <p:nvSpPr>
          <p:cNvPr id="5" name="Platshållare för sidfot 4"/>
          <p:cNvSpPr>
            <a:spLocks noGrp="1"/>
          </p:cNvSpPr>
          <p:nvPr>
            <p:ph type="ftr" sz="quarter" idx="11"/>
          </p:nvPr>
        </p:nvSpPr>
        <p:spPr/>
        <p:txBody>
          <a:bodyPr/>
          <a:lstStyle/>
          <a:p>
            <a:r>
              <a:rPr lang="sv-SE" smtClean="0"/>
              <a:t>RSS Dalarna</a:t>
            </a:r>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24</a:t>
            </a:fld>
            <a:endParaRPr lang="sv-SE" dirty="0"/>
          </a:p>
        </p:txBody>
      </p:sp>
      <p:pic>
        <p:nvPicPr>
          <p:cNvPr id="8" name="Bildobjekt 7"/>
          <p:cNvPicPr/>
          <p:nvPr/>
        </p:nvPicPr>
        <p:blipFill>
          <a:blip r:embed="rId3"/>
          <a:stretch>
            <a:fillRect/>
          </a:stretch>
        </p:blipFill>
        <p:spPr>
          <a:xfrm>
            <a:off x="2507659" y="2249633"/>
            <a:ext cx="5972810" cy="3983990"/>
          </a:xfrm>
          <a:prstGeom prst="rect">
            <a:avLst/>
          </a:prstGeom>
        </p:spPr>
      </p:pic>
      <p:grpSp>
        <p:nvGrpSpPr>
          <p:cNvPr id="7" name="Grupp 6"/>
          <p:cNvGrpSpPr/>
          <p:nvPr/>
        </p:nvGrpSpPr>
        <p:grpSpPr>
          <a:xfrm>
            <a:off x="6520445" y="1804868"/>
            <a:ext cx="4617693" cy="3424752"/>
            <a:chOff x="7176578" y="3408880"/>
            <a:chExt cx="6411406" cy="6374259"/>
          </a:xfrm>
        </p:grpSpPr>
        <p:sp>
          <p:nvSpPr>
            <p:cNvPr id="9" name="Rektangel med rundade hörn 8"/>
            <p:cNvSpPr/>
            <p:nvPr/>
          </p:nvSpPr>
          <p:spPr>
            <a:xfrm>
              <a:off x="9235440" y="7899475"/>
              <a:ext cx="4352544" cy="1883664"/>
            </a:xfrm>
            <a:prstGeom prst="roundRect">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solidFill>
                    <a:schemeClr val="tx1"/>
                  </a:solidFill>
                </a:rPr>
                <a:t>7 gånger högre risk för dålig hälsa i högriskgruppen </a:t>
              </a:r>
            </a:p>
          </p:txBody>
        </p:sp>
        <p:sp>
          <p:nvSpPr>
            <p:cNvPr id="10" name="Rektangel 9"/>
            <p:cNvSpPr/>
            <p:nvPr/>
          </p:nvSpPr>
          <p:spPr>
            <a:xfrm>
              <a:off x="7176578" y="3408880"/>
              <a:ext cx="4117724" cy="326222"/>
            </a:xfrm>
            <a:prstGeom prst="rect">
              <a:avLst/>
            </a:prstGeom>
          </p:spPr>
          <p:txBody>
            <a:bodyPr wrap="square">
              <a:spAutoFit/>
            </a:bodyPr>
            <a:lstStyle/>
            <a:p>
              <a:endParaRPr lang="sv-SE" sz="1000" i="1" dirty="0"/>
            </a:p>
          </p:txBody>
        </p:sp>
      </p:grpSp>
      <p:sp>
        <p:nvSpPr>
          <p:cNvPr id="3" name="Platshållare för datum 2"/>
          <p:cNvSpPr>
            <a:spLocks noGrp="1"/>
          </p:cNvSpPr>
          <p:nvPr>
            <p:ph type="dt" sz="half" idx="10"/>
          </p:nvPr>
        </p:nvSpPr>
        <p:spPr/>
        <p:txBody>
          <a:bodyPr/>
          <a:lstStyle/>
          <a:p>
            <a:fld id="{405FE529-0888-473F-AF71-391C5526617B}" type="datetime1">
              <a:rPr lang="sv-SE" smtClean="0"/>
              <a:t>2024-04-22</a:t>
            </a:fld>
            <a:endParaRPr lang="sv-SE" dirty="0"/>
          </a:p>
        </p:txBody>
      </p:sp>
    </p:spTree>
    <p:extLst>
      <p:ext uri="{BB962C8B-B14F-4D97-AF65-F5344CB8AC3E}">
        <p14:creationId xmlns:p14="http://schemas.microsoft.com/office/powerpoint/2010/main" val="4275061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Sammanfattning målgruppsanalys</a:t>
            </a:r>
          </a:p>
        </p:txBody>
      </p:sp>
      <p:sp>
        <p:nvSpPr>
          <p:cNvPr id="3" name="Platshållare för innehåll 2"/>
          <p:cNvSpPr>
            <a:spLocks noGrp="1"/>
          </p:cNvSpPr>
          <p:nvPr>
            <p:ph idx="1"/>
          </p:nvPr>
        </p:nvSpPr>
        <p:spPr/>
        <p:txBody>
          <a:bodyPr>
            <a:noAutofit/>
          </a:bodyPr>
          <a:lstStyle/>
          <a:p>
            <a:r>
              <a:rPr lang="sv-SE" sz="2200" dirty="0"/>
              <a:t>Lågriskgruppen var störst (89%) - De flesta unga har få riskfaktorer. </a:t>
            </a:r>
          </a:p>
          <a:p>
            <a:r>
              <a:rPr lang="sv-SE" sz="2200" dirty="0"/>
              <a:t>Unga tillhörande högriskgruppen (2%) skiljer sig tydligt från övriga avseende bruk av både alkohol och narkotika. </a:t>
            </a:r>
          </a:p>
          <a:p>
            <a:r>
              <a:rPr lang="sv-SE" sz="2200" dirty="0"/>
              <a:t>Även i analysen av riskgrupperna i relation till de tre utfallen självskattad hälsa, livstillfredsställelse och ekonomisk oro, sticker högriskgruppen ut med sin ökade risk.</a:t>
            </a:r>
          </a:p>
          <a:p>
            <a:r>
              <a:rPr lang="sv-SE" sz="2200" dirty="0"/>
              <a:t>Könsskillnader! </a:t>
            </a:r>
            <a:br>
              <a:rPr lang="sv-SE" sz="2200" dirty="0"/>
            </a:br>
            <a:r>
              <a:rPr lang="sv-SE" sz="2200" dirty="0"/>
              <a:t>Gruppen med annan könsidentitet ett särskilt observandum.</a:t>
            </a:r>
          </a:p>
          <a:p>
            <a:endParaRPr lang="sv-SE" sz="2200" dirty="0"/>
          </a:p>
          <a:p>
            <a:endParaRPr lang="sv-SE" sz="2200" dirty="0"/>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25</a:t>
            </a:fld>
            <a:endParaRPr lang="sv-SE" dirty="0"/>
          </a:p>
        </p:txBody>
      </p:sp>
      <p:sp>
        <p:nvSpPr>
          <p:cNvPr id="6" name="Platshållare för datum 5"/>
          <p:cNvSpPr>
            <a:spLocks noGrp="1"/>
          </p:cNvSpPr>
          <p:nvPr>
            <p:ph type="dt" sz="half" idx="10"/>
          </p:nvPr>
        </p:nvSpPr>
        <p:spPr/>
        <p:txBody>
          <a:bodyPr/>
          <a:lstStyle/>
          <a:p>
            <a:fld id="{464EED90-5353-4750-A11B-8A2D1D2B5748}" type="datetime1">
              <a:rPr lang="sv-SE" smtClean="0"/>
              <a:t>2024-04-22</a:t>
            </a:fld>
            <a:endParaRPr lang="sv-SE" dirty="0"/>
          </a:p>
        </p:txBody>
      </p:sp>
    </p:spTree>
    <p:extLst>
      <p:ext uri="{BB962C8B-B14F-4D97-AF65-F5344CB8AC3E}">
        <p14:creationId xmlns:p14="http://schemas.microsoft.com/office/powerpoint/2010/main" val="42313811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5000" dirty="0"/>
              <a:t/>
            </a:r>
            <a:br>
              <a:rPr lang="sv-SE" sz="5000" dirty="0"/>
            </a:br>
            <a:r>
              <a:rPr lang="sv-SE" sz="5400" dirty="0"/>
              <a:t>Utredningens vägledande </a:t>
            </a:r>
            <a:r>
              <a:rPr lang="sv-SE" sz="5400" dirty="0" smtClean="0"/>
              <a:t>rekommendationer</a:t>
            </a:r>
            <a:endParaRPr lang="sv-SE" sz="5000" dirty="0"/>
          </a:p>
        </p:txBody>
      </p:sp>
      <p:sp>
        <p:nvSpPr>
          <p:cNvPr id="3" name="Platshållare för text 2"/>
          <p:cNvSpPr>
            <a:spLocks noGrp="1"/>
          </p:cNvSpPr>
          <p:nvPr>
            <p:ph type="body" idx="1"/>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smtClean="0"/>
              <a:t>RSS Dalarna</a:t>
            </a:r>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26</a:t>
            </a:fld>
            <a:endParaRPr lang="sv-SE" dirty="0"/>
          </a:p>
        </p:txBody>
      </p:sp>
      <p:sp>
        <p:nvSpPr>
          <p:cNvPr id="4" name="Platshållare för datum 3"/>
          <p:cNvSpPr>
            <a:spLocks noGrp="1"/>
          </p:cNvSpPr>
          <p:nvPr>
            <p:ph type="dt" sz="half" idx="10"/>
          </p:nvPr>
        </p:nvSpPr>
        <p:spPr/>
        <p:txBody>
          <a:bodyPr/>
          <a:lstStyle/>
          <a:p>
            <a:fld id="{7B90FAEC-2CC5-4549-A2DD-B610A53D6B5D}" type="datetime1">
              <a:rPr lang="sv-SE" smtClean="0"/>
              <a:t>2024-04-22</a:t>
            </a:fld>
            <a:endParaRPr lang="sv-SE" dirty="0"/>
          </a:p>
        </p:txBody>
      </p:sp>
    </p:spTree>
    <p:extLst>
      <p:ext uri="{BB962C8B-B14F-4D97-AF65-F5344CB8AC3E}">
        <p14:creationId xmlns:p14="http://schemas.microsoft.com/office/powerpoint/2010/main" val="19456662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dirty="0"/>
              <a:t>Förutsättningar</a:t>
            </a:r>
            <a:br>
              <a:rPr lang="sv-SE" dirty="0"/>
            </a:br>
            <a:endParaRPr lang="sv-SE" sz="2000" i="1" dirty="0"/>
          </a:p>
        </p:txBody>
      </p:sp>
      <p:sp>
        <p:nvSpPr>
          <p:cNvPr id="7" name="Platshållare för innehåll 6"/>
          <p:cNvSpPr>
            <a:spLocks noGrp="1"/>
          </p:cNvSpPr>
          <p:nvPr>
            <p:ph idx="1"/>
          </p:nvPr>
        </p:nvSpPr>
        <p:spPr/>
        <p:txBody>
          <a:bodyPr vert="horz" lIns="91440" tIns="45720" rIns="91440" bIns="45720" rtlCol="0" anchor="t">
            <a:noAutofit/>
          </a:bodyPr>
          <a:lstStyle/>
          <a:p>
            <a:r>
              <a:rPr lang="sv-SE" sz="1800" dirty="0">
                <a:cs typeface="Arial" panose="020B0604020202020204" pitchFamily="34" charset="0"/>
              </a:rPr>
              <a:t>Bred enighet avseende behovet och nyttan.</a:t>
            </a:r>
          </a:p>
          <a:p>
            <a:r>
              <a:rPr lang="sv-SE" sz="1800" dirty="0" err="1" smtClean="0">
                <a:cs typeface="Arial"/>
              </a:rPr>
              <a:t>MiniMaria</a:t>
            </a:r>
            <a:r>
              <a:rPr lang="sv-SE" sz="1800" dirty="0" smtClean="0">
                <a:cs typeface="Arial"/>
              </a:rPr>
              <a:t>-verksamhet </a:t>
            </a:r>
            <a:r>
              <a:rPr lang="sv-SE" sz="1800" dirty="0">
                <a:cs typeface="Arial"/>
              </a:rPr>
              <a:t>skulle innebära samverkans- och samordningsvinster avseende insatserna till målgruppen. </a:t>
            </a:r>
            <a:endParaRPr lang="sv-SE" sz="1800" dirty="0">
              <a:cs typeface="Arial" panose="020B0604020202020204" pitchFamily="34" charset="0"/>
            </a:endParaRPr>
          </a:p>
          <a:p>
            <a:r>
              <a:rPr lang="sv-SE" sz="1800" dirty="0">
                <a:cs typeface="Arial" panose="020B0604020202020204" pitchFamily="34" charset="0"/>
              </a:rPr>
              <a:t>Det är högst troligt att det integrerade och tvärprofessionella arbetssättet skulle skapa bättre förutsättningar för ändamålsenliga insatser, jämfört med förutsättningarna i dagsläget och jämfört med vad var och en av parterna själva skulle kunna stå för/åstadkomma för den enskilde.</a:t>
            </a:r>
          </a:p>
          <a:p>
            <a:r>
              <a:rPr lang="sv-SE" sz="1800" dirty="0">
                <a:cs typeface="Arial" panose="020B0604020202020204" pitchFamily="34" charset="0"/>
              </a:rPr>
              <a:t>BUP:s roll i relation till målgruppen behöver stärkas.</a:t>
            </a:r>
          </a:p>
          <a:p>
            <a:r>
              <a:rPr lang="sv-SE" sz="1800" dirty="0">
                <a:cs typeface="Arial" panose="020B0604020202020204" pitchFamily="34" charset="0"/>
              </a:rPr>
              <a:t>Sammanhållen vårdkedja, integrerade arbetssätt och struktur för samverkan kring målgruppen saknas i dagsläget</a:t>
            </a:r>
          </a:p>
          <a:p>
            <a:endParaRPr lang="sv-SE" sz="1800" dirty="0">
              <a:cs typeface="Arial" panose="020B0604020202020204" pitchFamily="34" charset="0"/>
            </a:endParaRPr>
          </a:p>
          <a:p>
            <a:endParaRPr lang="sv-SE" sz="1800" dirty="0"/>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27</a:t>
            </a:fld>
            <a:endParaRPr lang="sv-SE" dirty="0"/>
          </a:p>
        </p:txBody>
      </p:sp>
      <p:sp>
        <p:nvSpPr>
          <p:cNvPr id="2" name="Platshållare för datum 1"/>
          <p:cNvSpPr>
            <a:spLocks noGrp="1"/>
          </p:cNvSpPr>
          <p:nvPr>
            <p:ph type="dt" sz="half" idx="10"/>
          </p:nvPr>
        </p:nvSpPr>
        <p:spPr/>
        <p:txBody>
          <a:bodyPr/>
          <a:lstStyle/>
          <a:p>
            <a:fld id="{8E257248-C1B2-44CA-81F0-424896B325DC}" type="datetime1">
              <a:rPr lang="sv-SE" smtClean="0"/>
              <a:t>2024-04-22</a:t>
            </a:fld>
            <a:endParaRPr lang="sv-SE" dirty="0"/>
          </a:p>
        </p:txBody>
      </p:sp>
    </p:spTree>
    <p:extLst>
      <p:ext uri="{BB962C8B-B14F-4D97-AF65-F5344CB8AC3E}">
        <p14:creationId xmlns:p14="http://schemas.microsoft.com/office/powerpoint/2010/main" val="1871834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Förutsättningar forts</a:t>
            </a:r>
          </a:p>
        </p:txBody>
      </p:sp>
      <p:sp>
        <p:nvSpPr>
          <p:cNvPr id="3" name="Platshållare för innehåll 2"/>
          <p:cNvSpPr>
            <a:spLocks noGrp="1"/>
          </p:cNvSpPr>
          <p:nvPr>
            <p:ph idx="1"/>
          </p:nvPr>
        </p:nvSpPr>
        <p:spPr/>
        <p:txBody>
          <a:bodyPr>
            <a:noAutofit/>
          </a:bodyPr>
          <a:lstStyle/>
          <a:p>
            <a:r>
              <a:rPr lang="sv-SE" sz="2000" dirty="0"/>
              <a:t>Lokalisering och geografi</a:t>
            </a:r>
          </a:p>
          <a:p>
            <a:r>
              <a:rPr lang="sv-SE" sz="2000" dirty="0"/>
              <a:t>Kompetens och bemanning</a:t>
            </a:r>
          </a:p>
          <a:p>
            <a:r>
              <a:rPr lang="sv-SE" sz="2000" dirty="0"/>
              <a:t>Samverkan</a:t>
            </a:r>
          </a:p>
          <a:p>
            <a:r>
              <a:rPr lang="sv-SE" sz="2000" dirty="0"/>
              <a:t>Dokumentation och sekretess</a:t>
            </a:r>
          </a:p>
          <a:p>
            <a:endParaRPr lang="sv-SE" sz="2000" dirty="0"/>
          </a:p>
          <a:p>
            <a:endParaRPr lang="sv-SE" sz="2000" dirty="0"/>
          </a:p>
          <a:p>
            <a:pPr marL="457200" lvl="1" indent="0">
              <a:buNone/>
            </a:pPr>
            <a:endParaRPr lang="sv-SE" sz="2000" dirty="0"/>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28</a:t>
            </a:fld>
            <a:endParaRPr lang="sv-SE" dirty="0"/>
          </a:p>
        </p:txBody>
      </p:sp>
      <p:sp>
        <p:nvSpPr>
          <p:cNvPr id="6" name="Platshållare för datum 5"/>
          <p:cNvSpPr>
            <a:spLocks noGrp="1"/>
          </p:cNvSpPr>
          <p:nvPr>
            <p:ph type="dt" sz="half" idx="10"/>
          </p:nvPr>
        </p:nvSpPr>
        <p:spPr/>
        <p:txBody>
          <a:bodyPr/>
          <a:lstStyle/>
          <a:p>
            <a:fld id="{12CB61D6-B7A4-444C-8495-878CAEA8BBB2}" type="datetime1">
              <a:rPr lang="sv-SE" smtClean="0"/>
              <a:t>2024-04-22</a:t>
            </a:fld>
            <a:endParaRPr lang="sv-SE" dirty="0"/>
          </a:p>
        </p:txBody>
      </p:sp>
    </p:spTree>
    <p:extLst>
      <p:ext uri="{BB962C8B-B14F-4D97-AF65-F5344CB8AC3E}">
        <p14:creationId xmlns:p14="http://schemas.microsoft.com/office/powerpoint/2010/main" val="283330050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dirty="0"/>
              <a:t>Vägledande rekommendationer</a:t>
            </a:r>
            <a:br>
              <a:rPr lang="sv-SE" dirty="0"/>
            </a:br>
            <a:r>
              <a:rPr lang="sv-SE" sz="2000" i="1" dirty="0"/>
              <a:t>Utvecklas vidare i rapporten, s 40-49</a:t>
            </a:r>
            <a:endParaRPr lang="sv-SE" sz="2000" dirty="0"/>
          </a:p>
        </p:txBody>
      </p:sp>
      <p:sp>
        <p:nvSpPr>
          <p:cNvPr id="7" name="Platshållare för innehåll 6"/>
          <p:cNvSpPr>
            <a:spLocks noGrp="1"/>
          </p:cNvSpPr>
          <p:nvPr>
            <p:ph idx="1"/>
          </p:nvPr>
        </p:nvSpPr>
        <p:spPr/>
        <p:txBody>
          <a:bodyPr>
            <a:noAutofit/>
          </a:bodyPr>
          <a:lstStyle/>
          <a:p>
            <a:r>
              <a:rPr lang="sv-SE" sz="1800" dirty="0"/>
              <a:t>Förankra brett och över tid </a:t>
            </a:r>
          </a:p>
          <a:p>
            <a:pPr lvl="1"/>
            <a:r>
              <a:rPr lang="sv-SE" sz="1800" dirty="0"/>
              <a:t>Plan för löpande förankring – tjänsteledning, politisk ledning, verksamhetsnära ledning</a:t>
            </a:r>
          </a:p>
          <a:p>
            <a:pPr lvl="1"/>
            <a:r>
              <a:rPr lang="sv-SE" sz="1800" dirty="0"/>
              <a:t>Beslut i samverkansorgan såväl regionalt som i respektive organisation</a:t>
            </a:r>
          </a:p>
          <a:p>
            <a:pPr marL="457200" lvl="1" indent="0">
              <a:buNone/>
            </a:pPr>
            <a:endParaRPr lang="sv-SE" sz="1800" dirty="0"/>
          </a:p>
          <a:p>
            <a:r>
              <a:rPr lang="sv-SE" sz="1800" dirty="0"/>
              <a:t>Etablera partsgemensam arbetsgrupp för konkretisering av arbetet</a:t>
            </a:r>
          </a:p>
          <a:p>
            <a:pPr lvl="1"/>
            <a:r>
              <a:rPr lang="sv-SE" sz="1800" dirty="0"/>
              <a:t>Framtagande av projektplan som grund för etableringsprocessen</a:t>
            </a:r>
          </a:p>
          <a:p>
            <a:pPr lvl="1"/>
            <a:r>
              <a:rPr lang="sv-SE" sz="1800" dirty="0"/>
              <a:t>Aktörer i samverkan – Primärvård, Ungdomsmottagning, Socialtjänst, BUP</a:t>
            </a:r>
          </a:p>
          <a:p>
            <a:pPr marL="0" indent="0">
              <a:buNone/>
            </a:pPr>
            <a:r>
              <a:rPr lang="sv-SE" sz="1800" dirty="0"/>
              <a:t> </a:t>
            </a:r>
          </a:p>
          <a:p>
            <a:endParaRPr lang="sv-SE" sz="1800" dirty="0"/>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29</a:t>
            </a:fld>
            <a:endParaRPr lang="sv-SE" dirty="0"/>
          </a:p>
        </p:txBody>
      </p:sp>
      <p:sp>
        <p:nvSpPr>
          <p:cNvPr id="2" name="Platshållare för datum 1"/>
          <p:cNvSpPr>
            <a:spLocks noGrp="1"/>
          </p:cNvSpPr>
          <p:nvPr>
            <p:ph type="dt" sz="half" idx="10"/>
          </p:nvPr>
        </p:nvSpPr>
        <p:spPr/>
        <p:txBody>
          <a:bodyPr/>
          <a:lstStyle/>
          <a:p>
            <a:fld id="{9A9650B3-73E1-48CA-8A63-96320F7E762A}" type="datetime1">
              <a:rPr lang="sv-SE" smtClean="0"/>
              <a:t>2024-04-22</a:t>
            </a:fld>
            <a:endParaRPr lang="sv-SE" dirty="0"/>
          </a:p>
        </p:txBody>
      </p:sp>
    </p:spTree>
    <p:extLst>
      <p:ext uri="{BB962C8B-B14F-4D97-AF65-F5344CB8AC3E}">
        <p14:creationId xmlns:p14="http://schemas.microsoft.com/office/powerpoint/2010/main" val="19178547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Bakgrund</a:t>
            </a:r>
            <a:endParaRPr lang="sv-SE" dirty="0"/>
          </a:p>
        </p:txBody>
      </p:sp>
      <p:sp>
        <p:nvSpPr>
          <p:cNvPr id="3" name="Platshållare för text 2"/>
          <p:cNvSpPr>
            <a:spLocks noGrp="1"/>
          </p:cNvSpPr>
          <p:nvPr>
            <p:ph type="body" idx="1"/>
          </p:nvPr>
        </p:nvSpPr>
        <p:spPr/>
        <p:txBody>
          <a:bodyPr/>
          <a:lstStyle/>
          <a:p>
            <a:endParaRPr lang="sv-SE"/>
          </a:p>
        </p:txBody>
      </p:sp>
      <p:sp>
        <p:nvSpPr>
          <p:cNvPr id="4" name="Platshållare för datum 3"/>
          <p:cNvSpPr>
            <a:spLocks noGrp="1"/>
          </p:cNvSpPr>
          <p:nvPr>
            <p:ph type="dt" sz="half" idx="10"/>
          </p:nvPr>
        </p:nvSpPr>
        <p:spPr/>
        <p:txBody>
          <a:bodyPr/>
          <a:lstStyle/>
          <a:p>
            <a:fld id="{73FA66A7-B0F3-4BFE-8F9A-73BE733DA79B}" type="datetime1">
              <a:rPr lang="sv-SE" smtClean="0"/>
              <a:t>2024-04-22</a:t>
            </a:fld>
            <a:endParaRPr lang="sv-SE" dirty="0"/>
          </a:p>
        </p:txBody>
      </p:sp>
      <p:sp>
        <p:nvSpPr>
          <p:cNvPr id="5" name="Platshållare för sidfot 4"/>
          <p:cNvSpPr>
            <a:spLocks noGrp="1"/>
          </p:cNvSpPr>
          <p:nvPr>
            <p:ph type="ftr" sz="quarter" idx="11"/>
          </p:nvPr>
        </p:nvSpPr>
        <p:spPr/>
        <p:txBody>
          <a:bodyPr/>
          <a:lstStyle/>
          <a:p>
            <a:r>
              <a:rPr lang="sv-SE" smtClean="0"/>
              <a:t>RSS Dalarna</a:t>
            </a:r>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3</a:t>
            </a:fld>
            <a:endParaRPr lang="sv-SE" dirty="0"/>
          </a:p>
        </p:txBody>
      </p:sp>
    </p:spTree>
    <p:extLst>
      <p:ext uri="{BB962C8B-B14F-4D97-AF65-F5344CB8AC3E}">
        <p14:creationId xmlns:p14="http://schemas.microsoft.com/office/powerpoint/2010/main" val="38726456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dirty="0"/>
              <a:t>Vägledande rekommendationer, forts</a:t>
            </a:r>
          </a:p>
        </p:txBody>
      </p:sp>
      <p:sp>
        <p:nvSpPr>
          <p:cNvPr id="7" name="Platshållare för innehåll 6"/>
          <p:cNvSpPr>
            <a:spLocks noGrp="1"/>
          </p:cNvSpPr>
          <p:nvPr>
            <p:ph idx="1"/>
          </p:nvPr>
        </p:nvSpPr>
        <p:spPr/>
        <p:txBody>
          <a:bodyPr>
            <a:noAutofit/>
          </a:bodyPr>
          <a:lstStyle/>
          <a:p>
            <a:r>
              <a:rPr lang="sv-SE" sz="2000" dirty="0"/>
              <a:t>Säkerställ brukarmedverkan</a:t>
            </a:r>
          </a:p>
          <a:p>
            <a:r>
              <a:rPr lang="sv-SE" sz="2000" dirty="0"/>
              <a:t>Formulera verksamhetsuppdrag och målgrupp för verksamheten</a:t>
            </a:r>
          </a:p>
          <a:p>
            <a:r>
              <a:rPr lang="sv-SE" sz="2000" dirty="0"/>
              <a:t>Besluta om </a:t>
            </a:r>
            <a:r>
              <a:rPr lang="sv-SE" sz="2000" dirty="0" smtClean="0"/>
              <a:t>huvudmannaskapet </a:t>
            </a:r>
            <a:r>
              <a:rPr lang="sv-SE" sz="2000" dirty="0"/>
              <a:t>för verksamheten </a:t>
            </a:r>
          </a:p>
          <a:p>
            <a:r>
              <a:rPr lang="sv-SE" sz="2000" dirty="0"/>
              <a:t>Upprätta avtal </a:t>
            </a:r>
          </a:p>
          <a:p>
            <a:pPr marL="0" indent="0">
              <a:buNone/>
            </a:pPr>
            <a:endParaRPr lang="sv-SE" sz="2000" dirty="0"/>
          </a:p>
          <a:p>
            <a:pPr marL="457200" lvl="1" indent="0">
              <a:buNone/>
            </a:pPr>
            <a:endParaRPr lang="sv-SE" sz="2000" dirty="0"/>
          </a:p>
          <a:p>
            <a:pPr lvl="1"/>
            <a:endParaRPr lang="sv-SE" sz="2000" dirty="0"/>
          </a:p>
          <a:p>
            <a:endParaRPr lang="sv-SE" sz="2000" dirty="0"/>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30</a:t>
            </a:fld>
            <a:endParaRPr lang="sv-SE" dirty="0"/>
          </a:p>
        </p:txBody>
      </p:sp>
      <p:sp>
        <p:nvSpPr>
          <p:cNvPr id="2" name="Platshållare för datum 1"/>
          <p:cNvSpPr>
            <a:spLocks noGrp="1"/>
          </p:cNvSpPr>
          <p:nvPr>
            <p:ph type="dt" sz="half" idx="10"/>
          </p:nvPr>
        </p:nvSpPr>
        <p:spPr/>
        <p:txBody>
          <a:bodyPr/>
          <a:lstStyle/>
          <a:p>
            <a:fld id="{7C496797-E1F6-4AD3-86AB-6F5C9580EB76}" type="datetime1">
              <a:rPr lang="sv-SE" smtClean="0"/>
              <a:t>2024-04-22</a:t>
            </a:fld>
            <a:endParaRPr lang="sv-SE" dirty="0"/>
          </a:p>
        </p:txBody>
      </p:sp>
    </p:spTree>
    <p:extLst>
      <p:ext uri="{BB962C8B-B14F-4D97-AF65-F5344CB8AC3E}">
        <p14:creationId xmlns:p14="http://schemas.microsoft.com/office/powerpoint/2010/main" val="42039980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dirty="0"/>
              <a:t>Vägledande rekommendationer, forts </a:t>
            </a:r>
          </a:p>
        </p:txBody>
      </p:sp>
      <p:sp>
        <p:nvSpPr>
          <p:cNvPr id="7" name="Platshållare för innehåll 6"/>
          <p:cNvSpPr>
            <a:spLocks noGrp="1"/>
          </p:cNvSpPr>
          <p:nvPr>
            <p:ph idx="1"/>
          </p:nvPr>
        </p:nvSpPr>
        <p:spPr/>
        <p:txBody>
          <a:bodyPr>
            <a:noAutofit/>
          </a:bodyPr>
          <a:lstStyle/>
          <a:p>
            <a:r>
              <a:rPr lang="sv-SE" sz="2000" dirty="0"/>
              <a:t>Etablera samverkansformer och arbetssätt </a:t>
            </a:r>
          </a:p>
          <a:p>
            <a:r>
              <a:rPr lang="sv-SE" sz="2000" dirty="0"/>
              <a:t>Säkerställ tillgänglighet, bemanning och arbetssätt</a:t>
            </a:r>
          </a:p>
          <a:p>
            <a:r>
              <a:rPr lang="sv-SE" sz="2000" dirty="0"/>
              <a:t>Etablera en evidensbaserad praktik</a:t>
            </a:r>
          </a:p>
          <a:p>
            <a:r>
              <a:rPr lang="sv-SE" sz="2000" dirty="0"/>
              <a:t>Implementera systematiskt och följ upp hur det går på såväl individ- som verksamhetsnivå</a:t>
            </a:r>
          </a:p>
          <a:p>
            <a:pPr marL="0" indent="0">
              <a:buNone/>
            </a:pPr>
            <a:endParaRPr lang="sv-SE" sz="2000" dirty="0"/>
          </a:p>
          <a:p>
            <a:pPr marL="457200" lvl="1" indent="0">
              <a:buNone/>
            </a:pPr>
            <a:endParaRPr lang="sv-SE" sz="2000" dirty="0"/>
          </a:p>
          <a:p>
            <a:endParaRPr lang="sv-SE" sz="2000" dirty="0"/>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31</a:t>
            </a:fld>
            <a:endParaRPr lang="sv-SE" dirty="0"/>
          </a:p>
        </p:txBody>
      </p:sp>
      <p:sp>
        <p:nvSpPr>
          <p:cNvPr id="2" name="Platshållare för datum 1"/>
          <p:cNvSpPr>
            <a:spLocks noGrp="1"/>
          </p:cNvSpPr>
          <p:nvPr>
            <p:ph type="dt" sz="half" idx="10"/>
          </p:nvPr>
        </p:nvSpPr>
        <p:spPr/>
        <p:txBody>
          <a:bodyPr/>
          <a:lstStyle/>
          <a:p>
            <a:fld id="{12A05068-FDAD-4AE0-915F-3986B10618B5}" type="datetime1">
              <a:rPr lang="sv-SE" smtClean="0"/>
              <a:t>2024-04-22</a:t>
            </a:fld>
            <a:endParaRPr lang="sv-SE" dirty="0"/>
          </a:p>
        </p:txBody>
      </p:sp>
    </p:spTree>
    <p:extLst>
      <p:ext uri="{BB962C8B-B14F-4D97-AF65-F5344CB8AC3E}">
        <p14:creationId xmlns:p14="http://schemas.microsoft.com/office/powerpoint/2010/main" val="289373979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p:txBody>
          <a:bodyPr>
            <a:normAutofit fontScale="85000" lnSpcReduction="10000"/>
          </a:bodyPr>
          <a:lstStyle/>
          <a:p>
            <a:pPr marL="0" indent="0">
              <a:buNone/>
            </a:pPr>
            <a:r>
              <a:rPr lang="sv-SE" b="1" dirty="0" smtClean="0"/>
              <a:t>Resursåtgång/-fördelning och ekonomi </a:t>
            </a:r>
            <a:r>
              <a:rPr lang="sv-SE" dirty="0" smtClean="0"/>
              <a:t>bl.a. avhängigt:</a:t>
            </a:r>
          </a:p>
          <a:p>
            <a:r>
              <a:rPr lang="sv-SE" dirty="0" smtClean="0"/>
              <a:t>Verksamhetens omfattning och organisering (</a:t>
            </a:r>
            <a:r>
              <a:rPr lang="sv-SE" dirty="0" err="1" smtClean="0"/>
              <a:t>inkl</a:t>
            </a:r>
            <a:r>
              <a:rPr lang="sv-SE" dirty="0" smtClean="0"/>
              <a:t> mobilitet/flexibilitet) i relation till befintliga verksamheter och uppdrag med målet att åstadkomma en sömlös vårdkedja för målgruppen. </a:t>
            </a:r>
          </a:p>
          <a:p>
            <a:r>
              <a:rPr lang="sv-SE" dirty="0"/>
              <a:t>B</a:t>
            </a:r>
            <a:r>
              <a:rPr lang="sv-SE" dirty="0" smtClean="0"/>
              <a:t>eslut </a:t>
            </a:r>
            <a:r>
              <a:rPr lang="sv-SE" dirty="0"/>
              <a:t>i frågan om akutpsykiatrins omorganisering, inklusive den lösning kring slutenvårdsplatser för </a:t>
            </a:r>
            <a:r>
              <a:rPr lang="sv-SE" dirty="0" err="1"/>
              <a:t>MiniMaria</a:t>
            </a:r>
            <a:r>
              <a:rPr lang="sv-SE" dirty="0"/>
              <a:t>-målgruppen som förslaget till omorganisering innefattar, fortsatt bevakas. </a:t>
            </a:r>
            <a:endParaRPr lang="sv-SE" dirty="0" smtClean="0"/>
          </a:p>
          <a:p>
            <a:pPr marL="0" indent="0">
              <a:buNone/>
            </a:pPr>
            <a:r>
              <a:rPr lang="sv-SE" dirty="0"/>
              <a:t>Samverkansparterna behöver ingå avtal </a:t>
            </a:r>
            <a:r>
              <a:rPr lang="sv-SE" dirty="0" smtClean="0"/>
              <a:t>om </a:t>
            </a:r>
            <a:r>
              <a:rPr lang="sv-SE" dirty="0"/>
              <a:t>respektive aktörs </a:t>
            </a:r>
            <a:r>
              <a:rPr lang="sv-SE" b="1" dirty="0"/>
              <a:t>ansvar</a:t>
            </a:r>
            <a:r>
              <a:rPr lang="sv-SE" dirty="0"/>
              <a:t> och </a:t>
            </a:r>
            <a:r>
              <a:rPr lang="sv-SE" b="1" dirty="0"/>
              <a:t>bidrag</a:t>
            </a:r>
            <a:r>
              <a:rPr lang="sv-SE" dirty="0"/>
              <a:t> till </a:t>
            </a:r>
            <a:r>
              <a:rPr lang="sv-SE" dirty="0" smtClean="0"/>
              <a:t>verksamheten. </a:t>
            </a:r>
            <a:r>
              <a:rPr lang="sv-SE" dirty="0"/>
              <a:t>Omständigheter att avtala om är exempelvis respektive huvudmans åtagande i verksamheten avseende tex. vilka </a:t>
            </a:r>
            <a:r>
              <a:rPr lang="sv-SE" b="1" dirty="0"/>
              <a:t>resurser (kompetenser) </a:t>
            </a:r>
            <a:r>
              <a:rPr lang="sv-SE" dirty="0"/>
              <a:t>respektive huvudman tillskjuter, </a:t>
            </a:r>
            <a:r>
              <a:rPr lang="sv-SE" b="1" dirty="0"/>
              <a:t>bemanningsgrad</a:t>
            </a:r>
            <a:r>
              <a:rPr lang="sv-SE" dirty="0"/>
              <a:t>, </a:t>
            </a:r>
            <a:r>
              <a:rPr lang="sv-SE" b="1" dirty="0"/>
              <a:t>dokumentation</a:t>
            </a:r>
            <a:r>
              <a:rPr lang="sv-SE" dirty="0"/>
              <a:t>, </a:t>
            </a:r>
            <a:r>
              <a:rPr lang="sv-SE" b="1" dirty="0"/>
              <a:t>arbetsmiljö</a:t>
            </a:r>
            <a:r>
              <a:rPr lang="sv-SE" dirty="0"/>
              <a:t>, </a:t>
            </a:r>
            <a:r>
              <a:rPr lang="sv-SE" b="1" dirty="0"/>
              <a:t>kostnader</a:t>
            </a:r>
            <a:r>
              <a:rPr lang="sv-SE" dirty="0"/>
              <a:t> för lokalhyra, lön, provtagningar, analyser m.m. </a:t>
            </a:r>
          </a:p>
        </p:txBody>
      </p:sp>
      <p:sp>
        <p:nvSpPr>
          <p:cNvPr id="3" name="Platshållare för datum 2"/>
          <p:cNvSpPr>
            <a:spLocks noGrp="1"/>
          </p:cNvSpPr>
          <p:nvPr>
            <p:ph type="dt" sz="half" idx="10"/>
          </p:nvPr>
        </p:nvSpPr>
        <p:spPr/>
        <p:txBody>
          <a:bodyPr/>
          <a:lstStyle/>
          <a:p>
            <a:fld id="{080A24CB-8FFF-4864-95B6-0C4975E8E22A}" type="datetime1">
              <a:rPr lang="sv-SE" smtClean="0"/>
              <a:t>2024-04-22</a:t>
            </a:fld>
            <a:endParaRPr lang="sv-SE" dirty="0"/>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32</a:t>
            </a:fld>
            <a:endParaRPr lang="sv-SE" dirty="0"/>
          </a:p>
        </p:txBody>
      </p:sp>
      <p:sp>
        <p:nvSpPr>
          <p:cNvPr id="6" name="Rubrik 5"/>
          <p:cNvSpPr>
            <a:spLocks noGrp="1"/>
          </p:cNvSpPr>
          <p:nvPr>
            <p:ph type="title"/>
          </p:nvPr>
        </p:nvSpPr>
        <p:spPr/>
        <p:txBody>
          <a:bodyPr>
            <a:normAutofit/>
          </a:bodyPr>
          <a:lstStyle/>
          <a:p>
            <a:r>
              <a:rPr lang="sv-SE" sz="2800" dirty="0" smtClean="0"/>
              <a:t>Förestående vägval och prioriteringar i kommande steg</a:t>
            </a:r>
            <a:endParaRPr lang="sv-SE" sz="2800" dirty="0"/>
          </a:p>
        </p:txBody>
      </p:sp>
    </p:spTree>
    <p:extLst>
      <p:ext uri="{BB962C8B-B14F-4D97-AF65-F5344CB8AC3E}">
        <p14:creationId xmlns:p14="http://schemas.microsoft.com/office/powerpoint/2010/main" val="37725496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Nästa steg</a:t>
            </a:r>
            <a:endParaRPr lang="sv-SE" dirty="0"/>
          </a:p>
        </p:txBody>
      </p:sp>
      <p:sp>
        <p:nvSpPr>
          <p:cNvPr id="3" name="Platshållare för text 2"/>
          <p:cNvSpPr>
            <a:spLocks noGrp="1"/>
          </p:cNvSpPr>
          <p:nvPr>
            <p:ph type="body" idx="1"/>
          </p:nvPr>
        </p:nvSpPr>
        <p:spPr/>
        <p:txBody>
          <a:bodyPr/>
          <a:lstStyle/>
          <a:p>
            <a:endParaRPr lang="sv-SE"/>
          </a:p>
        </p:txBody>
      </p:sp>
      <p:sp>
        <p:nvSpPr>
          <p:cNvPr id="4" name="Platshållare för datum 3"/>
          <p:cNvSpPr>
            <a:spLocks noGrp="1"/>
          </p:cNvSpPr>
          <p:nvPr>
            <p:ph type="dt" sz="half" idx="10"/>
          </p:nvPr>
        </p:nvSpPr>
        <p:spPr/>
        <p:txBody>
          <a:bodyPr/>
          <a:lstStyle/>
          <a:p>
            <a:fld id="{73FA66A7-B0F3-4BFE-8F9A-73BE733DA79B}" type="datetime1">
              <a:rPr lang="sv-SE" smtClean="0"/>
              <a:t>2024-04-22</a:t>
            </a:fld>
            <a:endParaRPr lang="sv-SE" dirty="0"/>
          </a:p>
        </p:txBody>
      </p:sp>
      <p:sp>
        <p:nvSpPr>
          <p:cNvPr id="5" name="Platshållare för sidfot 4"/>
          <p:cNvSpPr>
            <a:spLocks noGrp="1"/>
          </p:cNvSpPr>
          <p:nvPr>
            <p:ph type="ftr" sz="quarter" idx="11"/>
          </p:nvPr>
        </p:nvSpPr>
        <p:spPr/>
        <p:txBody>
          <a:bodyPr/>
          <a:lstStyle/>
          <a:p>
            <a:r>
              <a:rPr lang="sv-SE" smtClean="0"/>
              <a:t>RSS Dalarna</a:t>
            </a:r>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33</a:t>
            </a:fld>
            <a:endParaRPr lang="sv-SE" dirty="0"/>
          </a:p>
        </p:txBody>
      </p:sp>
    </p:spTree>
    <p:extLst>
      <p:ext uri="{BB962C8B-B14F-4D97-AF65-F5344CB8AC3E}">
        <p14:creationId xmlns:p14="http://schemas.microsoft.com/office/powerpoint/2010/main" val="24034494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9C5C3358-106F-4A3A-8507-6544091CE7EB}" type="datetime1">
              <a:rPr lang="sv-SE" smtClean="0"/>
              <a:t>2024-04-22</a:t>
            </a:fld>
            <a:endParaRPr lang="sv-SE" dirty="0"/>
          </a:p>
        </p:txBody>
      </p:sp>
      <p:sp>
        <p:nvSpPr>
          <p:cNvPr id="4" name="Platshållare för sidfot 3"/>
          <p:cNvSpPr>
            <a:spLocks noGrp="1"/>
          </p:cNvSpPr>
          <p:nvPr>
            <p:ph type="ftr" sz="quarter" idx="11"/>
          </p:nvPr>
        </p:nvSpPr>
        <p:spPr/>
        <p:txBody>
          <a:bodyPr/>
          <a:lstStyle/>
          <a:p>
            <a:r>
              <a:rPr lang="sv-SE" smtClean="0"/>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34</a:t>
            </a:fld>
            <a:endParaRPr lang="sv-SE" dirty="0"/>
          </a:p>
        </p:txBody>
      </p:sp>
      <p:sp>
        <p:nvSpPr>
          <p:cNvPr id="6" name="Rubrik 5"/>
          <p:cNvSpPr>
            <a:spLocks noGrp="1"/>
          </p:cNvSpPr>
          <p:nvPr>
            <p:ph type="title"/>
          </p:nvPr>
        </p:nvSpPr>
        <p:spPr/>
        <p:txBody>
          <a:bodyPr/>
          <a:lstStyle/>
          <a:p>
            <a:r>
              <a:rPr lang="sv-SE" dirty="0" smtClean="0"/>
              <a:t>Avsiktsförklaring </a:t>
            </a:r>
            <a:r>
              <a:rPr lang="sv-SE" dirty="0" err="1" smtClean="0"/>
              <a:t>MiniMaria</a:t>
            </a:r>
            <a:endParaRPr lang="sv-SE" dirty="0"/>
          </a:p>
        </p:txBody>
      </p:sp>
      <p:sp>
        <p:nvSpPr>
          <p:cNvPr id="7" name="Platshållare för innehåll 6"/>
          <p:cNvSpPr>
            <a:spLocks noGrp="1"/>
          </p:cNvSpPr>
          <p:nvPr>
            <p:ph idx="1"/>
          </p:nvPr>
        </p:nvSpPr>
        <p:spPr>
          <a:xfrm>
            <a:off x="410547" y="2439529"/>
            <a:ext cx="5424645" cy="3574439"/>
          </a:xfrm>
        </p:spPr>
        <p:txBody>
          <a:bodyPr>
            <a:normAutofit fontScale="85000" lnSpcReduction="10000"/>
          </a:bodyPr>
          <a:lstStyle/>
          <a:p>
            <a:pPr marL="0" indent="0">
              <a:buNone/>
            </a:pPr>
            <a:r>
              <a:rPr lang="sv-SE" dirty="0" smtClean="0"/>
              <a:t>Beslut om rekommendation taget på Välfärdsrådet 16 april. </a:t>
            </a:r>
          </a:p>
          <a:p>
            <a:pPr marL="0" indent="0">
              <a:buNone/>
            </a:pPr>
            <a:r>
              <a:rPr lang="sv-SE" dirty="0"/>
              <a:t>Avsiktsförklaringen gäller under förutsättning att samtliga ingående parter fattar likalydande beslut om avsiktsförklaringen</a:t>
            </a:r>
            <a:r>
              <a:rPr lang="sv-SE" dirty="0" smtClean="0"/>
              <a:t>.</a:t>
            </a:r>
          </a:p>
          <a:p>
            <a:pPr marL="0" indent="0">
              <a:buNone/>
            </a:pPr>
            <a:r>
              <a:rPr lang="sv-SE" dirty="0" smtClean="0"/>
              <a:t>Senast 17 juni ska besluten tas inför kommande Välfärdsråd 18 juni. Alla kommuner står </a:t>
            </a:r>
            <a:r>
              <a:rPr lang="sv-SE" smtClean="0"/>
              <a:t>som undertecknare.</a:t>
            </a:r>
            <a:r>
              <a:rPr lang="sv-SE" dirty="0"/>
              <a:t/>
            </a:r>
            <a:br>
              <a:rPr lang="sv-SE" dirty="0"/>
            </a:br>
            <a:endParaRPr lang="sv-SE" dirty="0"/>
          </a:p>
          <a:p>
            <a:pPr marL="0" indent="0">
              <a:buNone/>
            </a:pPr>
            <a:endParaRPr lang="sv-SE" dirty="0" smtClean="0"/>
          </a:p>
          <a:p>
            <a:pPr marL="0" indent="0">
              <a:buNone/>
            </a:pPr>
            <a:endParaRPr lang="sv-SE" dirty="0"/>
          </a:p>
          <a:p>
            <a:endParaRPr lang="sv-SE" dirty="0"/>
          </a:p>
        </p:txBody>
      </p:sp>
      <p:pic>
        <p:nvPicPr>
          <p:cNvPr id="8" name="Bildobjekt 7"/>
          <p:cNvPicPr>
            <a:picLocks noChangeAspect="1"/>
          </p:cNvPicPr>
          <p:nvPr/>
        </p:nvPicPr>
        <p:blipFill>
          <a:blip r:embed="rId3"/>
          <a:stretch>
            <a:fillRect/>
          </a:stretch>
        </p:blipFill>
        <p:spPr>
          <a:xfrm>
            <a:off x="6894153" y="714667"/>
            <a:ext cx="3933174" cy="5299301"/>
          </a:xfrm>
          <a:prstGeom prst="rect">
            <a:avLst/>
          </a:prstGeom>
        </p:spPr>
      </p:pic>
    </p:spTree>
    <p:extLst>
      <p:ext uri="{BB962C8B-B14F-4D97-AF65-F5344CB8AC3E}">
        <p14:creationId xmlns:p14="http://schemas.microsoft.com/office/powerpoint/2010/main" val="194782232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p:txBody>
          <a:bodyPr>
            <a:normAutofit fontScale="92500" lnSpcReduction="20000"/>
          </a:bodyPr>
          <a:lstStyle/>
          <a:p>
            <a:r>
              <a:rPr lang="sv-SE" dirty="0" smtClean="0"/>
              <a:t>Denna </a:t>
            </a:r>
            <a:r>
              <a:rPr lang="sv-SE" dirty="0"/>
              <a:t>avsiktsförklaring omfattar Dalarnas femton kommuner och Region Dalarna. </a:t>
            </a:r>
          </a:p>
          <a:p>
            <a:r>
              <a:rPr lang="sv-SE" dirty="0"/>
              <a:t>En avsiktsförklaring innebär inte att ett avtal kommit till stånd mellan Parterna. Den utgör däremot en förpliktelse att Parterna skall ha som syfte att arbeta fram ett förslag till en </a:t>
            </a:r>
            <a:r>
              <a:rPr lang="sv-SE" dirty="0" err="1"/>
              <a:t>MiniMaria</a:t>
            </a:r>
            <a:r>
              <a:rPr lang="sv-SE" dirty="0"/>
              <a:t>-verksamhet och att försöka få till stånd ett avtal. Parterna binds därför först när ett slutligt avtal undertecknas. </a:t>
            </a:r>
          </a:p>
          <a:p>
            <a:r>
              <a:rPr lang="sv-SE" dirty="0"/>
              <a:t>Parterna är överens om att ett gemensamt arbete startas omgående med målsättningen att en länsgemensam </a:t>
            </a:r>
            <a:r>
              <a:rPr lang="sv-SE" dirty="0" err="1"/>
              <a:t>MiniMaria</a:t>
            </a:r>
            <a:r>
              <a:rPr lang="sv-SE" dirty="0"/>
              <a:t>-verksamhet ska etableras i länet under 2025 mellan länets femton kommuner och Region Dalarna. </a:t>
            </a:r>
            <a:br>
              <a:rPr lang="sv-SE" dirty="0"/>
            </a:br>
            <a:endParaRPr lang="sv-SE" dirty="0"/>
          </a:p>
        </p:txBody>
      </p:sp>
      <p:sp>
        <p:nvSpPr>
          <p:cNvPr id="3" name="Platshållare för datum 2"/>
          <p:cNvSpPr>
            <a:spLocks noGrp="1"/>
          </p:cNvSpPr>
          <p:nvPr>
            <p:ph type="dt" sz="half" idx="10"/>
          </p:nvPr>
        </p:nvSpPr>
        <p:spPr/>
        <p:txBody>
          <a:bodyPr/>
          <a:lstStyle/>
          <a:p>
            <a:fld id="{9C5C3358-106F-4A3A-8507-6544091CE7EB}" type="datetime1">
              <a:rPr lang="sv-SE" smtClean="0"/>
              <a:t>2024-04-22</a:t>
            </a:fld>
            <a:endParaRPr lang="sv-SE" dirty="0"/>
          </a:p>
        </p:txBody>
      </p:sp>
      <p:sp>
        <p:nvSpPr>
          <p:cNvPr id="4" name="Platshållare för sidfot 3"/>
          <p:cNvSpPr>
            <a:spLocks noGrp="1"/>
          </p:cNvSpPr>
          <p:nvPr>
            <p:ph type="ftr" sz="quarter" idx="11"/>
          </p:nvPr>
        </p:nvSpPr>
        <p:spPr/>
        <p:txBody>
          <a:bodyPr/>
          <a:lstStyle/>
          <a:p>
            <a:r>
              <a:rPr lang="sv-SE" smtClean="0"/>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35</a:t>
            </a:fld>
            <a:endParaRPr lang="sv-SE" dirty="0"/>
          </a:p>
        </p:txBody>
      </p:sp>
      <p:sp>
        <p:nvSpPr>
          <p:cNvPr id="6" name="Rubrik 5"/>
          <p:cNvSpPr>
            <a:spLocks noGrp="1"/>
          </p:cNvSpPr>
          <p:nvPr>
            <p:ph type="title"/>
          </p:nvPr>
        </p:nvSpPr>
        <p:spPr/>
        <p:txBody>
          <a:bodyPr/>
          <a:lstStyle/>
          <a:p>
            <a:r>
              <a:rPr lang="sv-SE" dirty="0"/>
              <a:t>Parter och avsiktsförklaringens syfte </a:t>
            </a:r>
            <a:br>
              <a:rPr lang="sv-SE" dirty="0"/>
            </a:br>
            <a:endParaRPr lang="sv-SE" dirty="0"/>
          </a:p>
        </p:txBody>
      </p:sp>
    </p:spTree>
    <p:extLst>
      <p:ext uri="{BB962C8B-B14F-4D97-AF65-F5344CB8AC3E}">
        <p14:creationId xmlns:p14="http://schemas.microsoft.com/office/powerpoint/2010/main" val="20850735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p:txBody>
          <a:bodyPr>
            <a:normAutofit fontScale="92500" lnSpcReduction="10000"/>
          </a:bodyPr>
          <a:lstStyle/>
          <a:p>
            <a:r>
              <a:rPr lang="sv-SE" dirty="0"/>
              <a:t>En arbetsgrupp ska etableras och bestå av företrädesvis verksamhetsnära chefer och sakkunniga tjänstepersoner. Aktörer som primärt behöver vara representerade i en sådan arbetsgrupp är primärvård, ungdomsmottagning, socialtjänst och barn- och ungdomspsykiatrin (BUP). Utöver detta behöver formella kontaktvägar till exempelvis skola/elevhälsa och polis upprättas för kontinuerlig dialog.</a:t>
            </a:r>
            <a:endParaRPr lang="sv-SE" sz="2000" dirty="0"/>
          </a:p>
          <a:p>
            <a:r>
              <a:rPr lang="sv-SE" dirty="0"/>
              <a:t>Arbetsgruppen ska utreda de konkreta förutsättningarna för samverkan inom ramen för en </a:t>
            </a:r>
            <a:r>
              <a:rPr lang="sv-SE" dirty="0" err="1"/>
              <a:t>MiniMaria</a:t>
            </a:r>
            <a:r>
              <a:rPr lang="sv-SE" dirty="0"/>
              <a:t>-verksamhet. I arbetsgruppens uppdrag ska ingå att säkerställa långsiktig finansiering av verksamheten. Även arbetsgruppens utrednings- och planeringsarbete ska </a:t>
            </a:r>
            <a:r>
              <a:rPr lang="sv-SE" dirty="0" err="1"/>
              <a:t>resurssättas</a:t>
            </a:r>
            <a:r>
              <a:rPr lang="sv-SE" dirty="0"/>
              <a:t>. </a:t>
            </a:r>
          </a:p>
          <a:p>
            <a:endParaRPr lang="sv-SE" dirty="0"/>
          </a:p>
        </p:txBody>
      </p:sp>
      <p:sp>
        <p:nvSpPr>
          <p:cNvPr id="3" name="Platshållare för datum 2"/>
          <p:cNvSpPr>
            <a:spLocks noGrp="1"/>
          </p:cNvSpPr>
          <p:nvPr>
            <p:ph type="dt" sz="half" idx="10"/>
          </p:nvPr>
        </p:nvSpPr>
        <p:spPr/>
        <p:txBody>
          <a:bodyPr/>
          <a:lstStyle/>
          <a:p>
            <a:fld id="{9C5C3358-106F-4A3A-8507-6544091CE7EB}" type="datetime1">
              <a:rPr lang="sv-SE" smtClean="0"/>
              <a:t>2024-04-22</a:t>
            </a:fld>
            <a:endParaRPr lang="sv-SE" dirty="0"/>
          </a:p>
        </p:txBody>
      </p:sp>
      <p:sp>
        <p:nvSpPr>
          <p:cNvPr id="4" name="Platshållare för sidfot 3"/>
          <p:cNvSpPr>
            <a:spLocks noGrp="1"/>
          </p:cNvSpPr>
          <p:nvPr>
            <p:ph type="ftr" sz="quarter" idx="11"/>
          </p:nvPr>
        </p:nvSpPr>
        <p:spPr/>
        <p:txBody>
          <a:bodyPr/>
          <a:lstStyle/>
          <a:p>
            <a:r>
              <a:rPr lang="sv-SE" smtClean="0"/>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36</a:t>
            </a:fld>
            <a:endParaRPr lang="sv-SE" dirty="0"/>
          </a:p>
        </p:txBody>
      </p:sp>
      <p:sp>
        <p:nvSpPr>
          <p:cNvPr id="6" name="Rubrik 5"/>
          <p:cNvSpPr>
            <a:spLocks noGrp="1"/>
          </p:cNvSpPr>
          <p:nvPr>
            <p:ph type="title"/>
          </p:nvPr>
        </p:nvSpPr>
        <p:spPr/>
        <p:txBody>
          <a:bodyPr/>
          <a:lstStyle/>
          <a:p>
            <a:r>
              <a:rPr lang="sv-SE" dirty="0" smtClean="0"/>
              <a:t>Arbetsgrupp</a:t>
            </a:r>
            <a:endParaRPr lang="sv-SE" dirty="0"/>
          </a:p>
        </p:txBody>
      </p:sp>
    </p:spTree>
    <p:extLst>
      <p:ext uri="{BB962C8B-B14F-4D97-AF65-F5344CB8AC3E}">
        <p14:creationId xmlns:p14="http://schemas.microsoft.com/office/powerpoint/2010/main" val="8399004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p:txBody>
          <a:bodyPr>
            <a:normAutofit fontScale="55000" lnSpcReduction="20000"/>
          </a:bodyPr>
          <a:lstStyle/>
          <a:p>
            <a:pPr lvl="0"/>
            <a:r>
              <a:rPr lang="sv-SE" dirty="0" smtClean="0"/>
              <a:t>Formulera </a:t>
            </a:r>
            <a:r>
              <a:rPr lang="sv-SE" dirty="0"/>
              <a:t>verksamhetsuppdrag och målgrupp för verksamheten</a:t>
            </a:r>
            <a:endParaRPr lang="sv-SE" sz="2000" dirty="0"/>
          </a:p>
          <a:p>
            <a:pPr lvl="1"/>
            <a:r>
              <a:rPr lang="sv-SE" sz="2400" dirty="0"/>
              <a:t>Ta tillvara målgruppsanalysen </a:t>
            </a:r>
            <a:endParaRPr lang="sv-SE" sz="2000" dirty="0"/>
          </a:p>
          <a:p>
            <a:pPr lvl="1"/>
            <a:r>
              <a:rPr lang="sv-SE" sz="2400" dirty="0"/>
              <a:t>Säkerställa insatser på lika villkor med hänsyn taget till målgruppens heterogenitet och skillnader kopplat till kön och annan identitet- och bakgrund samt länets geografi.</a:t>
            </a:r>
            <a:endParaRPr lang="sv-SE" sz="2000" dirty="0"/>
          </a:p>
          <a:p>
            <a:pPr lvl="0"/>
            <a:r>
              <a:rPr lang="sv-SE" dirty="0"/>
              <a:t>Beslut om huvudmannaskap för verksamheten</a:t>
            </a:r>
            <a:endParaRPr lang="sv-SE" sz="2000" dirty="0"/>
          </a:p>
          <a:p>
            <a:pPr lvl="0"/>
            <a:r>
              <a:rPr lang="sv-SE" dirty="0"/>
              <a:t>Upprättande av avtal</a:t>
            </a:r>
            <a:endParaRPr lang="sv-SE" sz="2000" dirty="0"/>
          </a:p>
          <a:p>
            <a:pPr lvl="0"/>
            <a:r>
              <a:rPr lang="sv-SE" dirty="0"/>
              <a:t>Säkerställa tillgänglighet, bemanning och arbetssätt </a:t>
            </a:r>
            <a:endParaRPr lang="sv-SE" sz="2000" dirty="0"/>
          </a:p>
          <a:p>
            <a:pPr lvl="1"/>
            <a:r>
              <a:rPr lang="sv-SE" sz="2400" dirty="0"/>
              <a:t>Etablera samverkansformer och arbetssätt</a:t>
            </a:r>
            <a:endParaRPr lang="sv-SE" sz="2000" dirty="0"/>
          </a:p>
          <a:p>
            <a:pPr lvl="0"/>
            <a:r>
              <a:rPr lang="sv-SE" dirty="0"/>
              <a:t>Säkerställa en jämställd, jämlik och evidensbaserad verksamhet</a:t>
            </a:r>
            <a:endParaRPr lang="sv-SE" sz="2000" dirty="0"/>
          </a:p>
          <a:p>
            <a:pPr lvl="0"/>
            <a:r>
              <a:rPr lang="sv-SE" dirty="0"/>
              <a:t>Implementera systematiskt och följa upp hur det går</a:t>
            </a:r>
            <a:endParaRPr lang="sv-SE" sz="2000" dirty="0"/>
          </a:p>
          <a:p>
            <a:pPr lvl="0"/>
            <a:r>
              <a:rPr lang="sv-SE" dirty="0"/>
              <a:t>Förankra brett och över tid</a:t>
            </a:r>
            <a:endParaRPr lang="sv-SE" sz="2000" dirty="0"/>
          </a:p>
          <a:p>
            <a:pPr lvl="0"/>
            <a:r>
              <a:rPr lang="sv-SE" dirty="0"/>
              <a:t>Säkerställa brukarmedverkan</a:t>
            </a:r>
            <a:endParaRPr lang="sv-SE" sz="2000" dirty="0"/>
          </a:p>
          <a:p>
            <a:endParaRPr lang="sv-SE" dirty="0"/>
          </a:p>
        </p:txBody>
      </p:sp>
      <p:sp>
        <p:nvSpPr>
          <p:cNvPr id="3" name="Platshållare för datum 2"/>
          <p:cNvSpPr>
            <a:spLocks noGrp="1"/>
          </p:cNvSpPr>
          <p:nvPr>
            <p:ph type="dt" sz="half" idx="10"/>
          </p:nvPr>
        </p:nvSpPr>
        <p:spPr/>
        <p:txBody>
          <a:bodyPr/>
          <a:lstStyle/>
          <a:p>
            <a:fld id="{9C5C3358-106F-4A3A-8507-6544091CE7EB}" type="datetime1">
              <a:rPr lang="sv-SE" smtClean="0"/>
              <a:t>2024-04-22</a:t>
            </a:fld>
            <a:endParaRPr lang="sv-SE" dirty="0"/>
          </a:p>
        </p:txBody>
      </p:sp>
      <p:sp>
        <p:nvSpPr>
          <p:cNvPr id="4" name="Platshållare för sidfot 3"/>
          <p:cNvSpPr>
            <a:spLocks noGrp="1"/>
          </p:cNvSpPr>
          <p:nvPr>
            <p:ph type="ftr" sz="quarter" idx="11"/>
          </p:nvPr>
        </p:nvSpPr>
        <p:spPr/>
        <p:txBody>
          <a:bodyPr/>
          <a:lstStyle/>
          <a:p>
            <a:r>
              <a:rPr lang="sv-SE" smtClean="0"/>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37</a:t>
            </a:fld>
            <a:endParaRPr lang="sv-SE" dirty="0"/>
          </a:p>
        </p:txBody>
      </p:sp>
      <p:sp>
        <p:nvSpPr>
          <p:cNvPr id="6" name="Rubrik 5"/>
          <p:cNvSpPr>
            <a:spLocks noGrp="1"/>
          </p:cNvSpPr>
          <p:nvPr>
            <p:ph type="title"/>
          </p:nvPr>
        </p:nvSpPr>
        <p:spPr/>
        <p:txBody>
          <a:bodyPr/>
          <a:lstStyle/>
          <a:p>
            <a:r>
              <a:rPr lang="sv-SE" dirty="0" smtClean="0"/>
              <a:t>Utgångspunkter för arbetsgruppen</a:t>
            </a:r>
            <a:endParaRPr lang="sv-SE" dirty="0"/>
          </a:p>
        </p:txBody>
      </p:sp>
    </p:spTree>
    <p:extLst>
      <p:ext uri="{BB962C8B-B14F-4D97-AF65-F5344CB8AC3E}">
        <p14:creationId xmlns:p14="http://schemas.microsoft.com/office/powerpoint/2010/main" val="3786935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p:txBody>
          <a:bodyPr>
            <a:normAutofit fontScale="62500" lnSpcReduction="20000"/>
          </a:bodyPr>
          <a:lstStyle/>
          <a:p>
            <a:r>
              <a:rPr lang="sv-SE" sz="2900" dirty="0" smtClean="0"/>
              <a:t>I </a:t>
            </a:r>
            <a:r>
              <a:rPr lang="sv-SE" sz="2900" dirty="0"/>
              <a:t>Dalarna har länge förts diskussioner om att starta upp en verksamhet liknande den vid en Mariamottagning, anpassat och avgränsat till Dalarnas behov och förutsättningar (bl.a. som efterdyning av nedläggningen av </a:t>
            </a:r>
            <a:r>
              <a:rPr lang="sv-SE" sz="2900" dirty="0" smtClean="0"/>
              <a:t>tillnyktringsplatserna </a:t>
            </a:r>
            <a:r>
              <a:rPr lang="sv-SE" sz="2900" dirty="0"/>
              <a:t>via utredning </a:t>
            </a:r>
            <a:r>
              <a:rPr lang="sv-SE" sz="2900" dirty="0" smtClean="0"/>
              <a:t>från </a:t>
            </a:r>
            <a:r>
              <a:rPr lang="sv-SE" sz="2900" dirty="0"/>
              <a:t>RSS</a:t>
            </a:r>
            <a:r>
              <a:rPr lang="sv-SE" sz="2900" dirty="0" smtClean="0"/>
              <a:t>)</a:t>
            </a:r>
            <a:endParaRPr lang="sv-SE" sz="2900" dirty="0"/>
          </a:p>
          <a:p>
            <a:r>
              <a:rPr lang="sv-SE" sz="2900" b="1" dirty="0" smtClean="0"/>
              <a:t>Välfärdsrådet</a:t>
            </a:r>
            <a:r>
              <a:rPr lang="sv-SE" sz="2900" dirty="0" smtClean="0"/>
              <a:t> gav </a:t>
            </a:r>
            <a:r>
              <a:rPr lang="sv-SE" sz="2900" b="1" dirty="0" smtClean="0"/>
              <a:t>Länschefsnätverket</a:t>
            </a:r>
            <a:r>
              <a:rPr lang="sv-SE" sz="2900" dirty="0" smtClean="0"/>
              <a:t> </a:t>
            </a:r>
            <a:r>
              <a:rPr lang="sv-SE" sz="2900" dirty="0"/>
              <a:t>i uppdrag att ta fram </a:t>
            </a:r>
            <a:r>
              <a:rPr lang="sv-SE" sz="2900" dirty="0" smtClean="0"/>
              <a:t>en utredning </a:t>
            </a:r>
            <a:r>
              <a:rPr lang="sv-SE" sz="2900" dirty="0"/>
              <a:t>om förutsättningarna för en </a:t>
            </a:r>
            <a:r>
              <a:rPr lang="sv-SE" sz="2900" dirty="0" err="1"/>
              <a:t>MiniMaria</a:t>
            </a:r>
            <a:r>
              <a:rPr lang="sv-SE" sz="2900" dirty="0"/>
              <a:t>-verksamhet i Dalarnas </a:t>
            </a:r>
            <a:r>
              <a:rPr lang="sv-SE" sz="2900" dirty="0" smtClean="0"/>
              <a:t>län (</a:t>
            </a:r>
            <a:r>
              <a:rPr lang="sv-SE" sz="2900" b="1" dirty="0" smtClean="0"/>
              <a:t>mars 2022</a:t>
            </a:r>
            <a:r>
              <a:rPr lang="sv-SE" sz="2900" dirty="0" smtClean="0"/>
              <a:t>). </a:t>
            </a:r>
          </a:p>
          <a:p>
            <a:pPr marL="0" indent="0">
              <a:buNone/>
            </a:pPr>
            <a:endParaRPr lang="sv-SE" sz="2900" dirty="0" smtClean="0"/>
          </a:p>
          <a:p>
            <a:r>
              <a:rPr lang="sv-SE" sz="2900" dirty="0" smtClean="0"/>
              <a:t>En omfattande </a:t>
            </a:r>
            <a:r>
              <a:rPr lang="sv-SE" sz="2900" b="1" dirty="0" smtClean="0"/>
              <a:t>kartläggning</a:t>
            </a:r>
            <a:r>
              <a:rPr lang="sv-SE" sz="2900" dirty="0" smtClean="0"/>
              <a:t> och utredning har genomförts. Rapporten innehåller </a:t>
            </a:r>
            <a:r>
              <a:rPr lang="sv-SE" sz="2900" dirty="0"/>
              <a:t>en </a:t>
            </a:r>
            <a:r>
              <a:rPr lang="sv-SE" sz="2900" dirty="0" smtClean="0"/>
              <a:t>(unik) </a:t>
            </a:r>
            <a:r>
              <a:rPr lang="sv-SE" sz="2900" b="1" dirty="0" smtClean="0"/>
              <a:t>målgruppsanalys</a:t>
            </a:r>
            <a:r>
              <a:rPr lang="sv-SE" sz="2900" dirty="0"/>
              <a:t>, presenterar </a:t>
            </a:r>
            <a:r>
              <a:rPr lang="sv-SE" sz="2900" b="1" dirty="0"/>
              <a:t>resultat</a:t>
            </a:r>
            <a:r>
              <a:rPr lang="sv-SE" sz="2900" dirty="0"/>
              <a:t> och lämnar </a:t>
            </a:r>
            <a:r>
              <a:rPr lang="sv-SE" sz="2900" b="1" dirty="0"/>
              <a:t>övergripande förslag och rekommendationer</a:t>
            </a:r>
            <a:r>
              <a:rPr lang="sv-SE" sz="2900" dirty="0"/>
              <a:t>. Målet med utredningen är att utgöra ett ändamålsenligt underlag för att kunna fatta beslut om huruvida en </a:t>
            </a:r>
            <a:r>
              <a:rPr lang="sv-SE" sz="2900" dirty="0" err="1"/>
              <a:t>MiniMaria</a:t>
            </a:r>
            <a:r>
              <a:rPr lang="sv-SE" sz="2900" dirty="0"/>
              <a:t>-verksamhet kan starta i Dalarna samt vilka övergripande förutsättningar som då bör vara uppfyllda. </a:t>
            </a:r>
            <a:endParaRPr lang="sv-SE" sz="2900" dirty="0" smtClean="0"/>
          </a:p>
          <a:p>
            <a:pPr marL="0" indent="0">
              <a:buNone/>
            </a:pPr>
            <a:endParaRPr lang="sv-SE" dirty="0"/>
          </a:p>
        </p:txBody>
      </p:sp>
      <p:sp>
        <p:nvSpPr>
          <p:cNvPr id="3" name="Platshållare för datum 2"/>
          <p:cNvSpPr>
            <a:spLocks noGrp="1"/>
          </p:cNvSpPr>
          <p:nvPr>
            <p:ph type="dt" sz="half" idx="10"/>
          </p:nvPr>
        </p:nvSpPr>
        <p:spPr/>
        <p:txBody>
          <a:bodyPr/>
          <a:lstStyle/>
          <a:p>
            <a:fld id="{41725543-72F6-4EE6-B5E2-15FF10F6E5A7}" type="datetime1">
              <a:rPr lang="sv-SE" smtClean="0"/>
              <a:t>2024-04-22</a:t>
            </a:fld>
            <a:endParaRPr lang="sv-SE" dirty="0"/>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4</a:t>
            </a:fld>
            <a:endParaRPr lang="sv-SE" dirty="0"/>
          </a:p>
        </p:txBody>
      </p:sp>
      <p:sp>
        <p:nvSpPr>
          <p:cNvPr id="6" name="Rubrik 5"/>
          <p:cNvSpPr>
            <a:spLocks noGrp="1"/>
          </p:cNvSpPr>
          <p:nvPr>
            <p:ph type="title"/>
          </p:nvPr>
        </p:nvSpPr>
        <p:spPr/>
        <p:txBody>
          <a:bodyPr/>
          <a:lstStyle/>
          <a:p>
            <a:r>
              <a:rPr lang="sv-SE" dirty="0" smtClean="0"/>
              <a:t>Bakgrund uppdrag </a:t>
            </a:r>
            <a:r>
              <a:rPr lang="sv-SE" dirty="0" err="1" smtClean="0"/>
              <a:t>MiniMaria</a:t>
            </a:r>
            <a:endParaRPr lang="sv-SE" dirty="0"/>
          </a:p>
        </p:txBody>
      </p:sp>
    </p:spTree>
    <p:extLst>
      <p:ext uri="{BB962C8B-B14F-4D97-AF65-F5344CB8AC3E}">
        <p14:creationId xmlns:p14="http://schemas.microsoft.com/office/powerpoint/2010/main" val="39800922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a:xfrm>
            <a:off x="410547" y="1789289"/>
            <a:ext cx="11370906" cy="3574439"/>
          </a:xfrm>
        </p:spPr>
        <p:txBody>
          <a:bodyPr>
            <a:noAutofit/>
          </a:bodyPr>
          <a:lstStyle/>
          <a:p>
            <a:r>
              <a:rPr lang="sv-SE" sz="1800" b="1" dirty="0"/>
              <a:t>Länschefsnätverket</a:t>
            </a:r>
            <a:r>
              <a:rPr lang="sv-SE" sz="1800" dirty="0"/>
              <a:t> har berett ärendet på möten </a:t>
            </a:r>
            <a:r>
              <a:rPr lang="sv-SE" sz="1800" b="1" dirty="0"/>
              <a:t>230615</a:t>
            </a:r>
            <a:r>
              <a:rPr lang="sv-SE" sz="1800" dirty="0"/>
              <a:t> och </a:t>
            </a:r>
            <a:r>
              <a:rPr lang="sv-SE" sz="1800" b="1" dirty="0"/>
              <a:t>230922</a:t>
            </a:r>
            <a:r>
              <a:rPr lang="sv-SE" sz="1800" dirty="0"/>
              <a:t> och beslutade att godkänna utredningsuppdraget och skicka vidare beslutet till Välfärdsrådet. Länschefsnätverket underströk då vikten av en gemensam politisk viljeinriktning med att starta en </a:t>
            </a:r>
            <a:r>
              <a:rPr lang="sv-SE" sz="1800" dirty="0" err="1"/>
              <a:t>MiniMaria</a:t>
            </a:r>
            <a:r>
              <a:rPr lang="sv-SE" sz="1800" dirty="0"/>
              <a:t> i länet</a:t>
            </a:r>
            <a:r>
              <a:rPr lang="sv-SE" sz="1800" dirty="0" smtClean="0"/>
              <a:t>.</a:t>
            </a:r>
            <a:br>
              <a:rPr lang="sv-SE" sz="1800" dirty="0" smtClean="0"/>
            </a:br>
            <a:r>
              <a:rPr lang="sv-SE" sz="1800" b="1" dirty="0" smtClean="0"/>
              <a:t>Välfärdsrådets</a:t>
            </a:r>
            <a:r>
              <a:rPr lang="sv-SE" sz="1800" dirty="0" smtClean="0"/>
              <a:t> </a:t>
            </a:r>
            <a:r>
              <a:rPr lang="sv-SE" sz="1800" b="1" dirty="0" smtClean="0"/>
              <a:t>presidium</a:t>
            </a:r>
            <a:r>
              <a:rPr lang="sv-SE" sz="1800" dirty="0" smtClean="0"/>
              <a:t> och </a:t>
            </a:r>
            <a:r>
              <a:rPr lang="sv-SE" sz="1800" b="1" dirty="0" smtClean="0"/>
              <a:t>Välfärdsrådet</a:t>
            </a:r>
            <a:r>
              <a:rPr lang="sv-SE" sz="1800" dirty="0" smtClean="0"/>
              <a:t> har berett ärendet </a:t>
            </a:r>
            <a:r>
              <a:rPr lang="sv-SE" sz="1800" b="1" dirty="0" smtClean="0"/>
              <a:t>231011</a:t>
            </a:r>
            <a:r>
              <a:rPr lang="sv-SE" sz="1800" dirty="0" smtClean="0"/>
              <a:t> och </a:t>
            </a:r>
            <a:r>
              <a:rPr lang="sv-SE" sz="1800" b="1" dirty="0" smtClean="0"/>
              <a:t>231026</a:t>
            </a:r>
            <a:r>
              <a:rPr lang="sv-SE" sz="1800" dirty="0" smtClean="0"/>
              <a:t>. </a:t>
            </a:r>
            <a:br>
              <a:rPr lang="sv-SE" sz="1800" dirty="0" smtClean="0"/>
            </a:br>
            <a:r>
              <a:rPr lang="sv-SE" sz="1800" dirty="0" smtClean="0"/>
              <a:t>”Det rådde </a:t>
            </a:r>
            <a:r>
              <a:rPr lang="sv-SE" sz="1800" dirty="0"/>
              <a:t>en samsyn i Välfärdsrådet att skicka en tydlig politisk signal om att detta är en prioriterad verksamhet att starta upp i </a:t>
            </a:r>
            <a:r>
              <a:rPr lang="sv-SE" sz="1800" dirty="0" smtClean="0"/>
              <a:t>länet”. </a:t>
            </a:r>
          </a:p>
          <a:p>
            <a:r>
              <a:rPr lang="sv-SE" sz="1800" dirty="0" smtClean="0"/>
              <a:t>Välfärdsrådet avser att fatta ett </a:t>
            </a:r>
            <a:r>
              <a:rPr lang="sv-SE" sz="1800" b="1" dirty="0"/>
              <a:t>beslut om rekommendation om en gemensam avsiktsförklaring</a:t>
            </a:r>
            <a:r>
              <a:rPr lang="sv-SE" sz="1800" dirty="0"/>
              <a:t> </a:t>
            </a:r>
            <a:r>
              <a:rPr lang="sv-SE" sz="1800" b="1" dirty="0" smtClean="0"/>
              <a:t>(april-24)</a:t>
            </a:r>
            <a:r>
              <a:rPr lang="sv-SE" sz="1800" dirty="0" smtClean="0"/>
              <a:t> att etablera </a:t>
            </a:r>
            <a:r>
              <a:rPr lang="sv-SE" sz="1800" dirty="0"/>
              <a:t>gemensam </a:t>
            </a:r>
            <a:r>
              <a:rPr lang="sv-SE" sz="1800" dirty="0" err="1"/>
              <a:t>MiniMaria</a:t>
            </a:r>
            <a:r>
              <a:rPr lang="sv-SE" sz="1800" dirty="0"/>
              <a:t>-verksamhet i länet, mellan länets kommuner och Region Dalarna. Avsiktsförklaringen fastställs i respektive organisation genom politiska beslut. </a:t>
            </a:r>
            <a:endParaRPr lang="sv-SE" sz="1800" dirty="0" smtClean="0"/>
          </a:p>
          <a:p>
            <a:r>
              <a:rPr lang="sv-SE" sz="1800" dirty="0" smtClean="0"/>
              <a:t>Välfärdsrådet </a:t>
            </a:r>
            <a:r>
              <a:rPr lang="sv-SE" sz="1800" dirty="0" smtClean="0"/>
              <a:t>framhöll </a:t>
            </a:r>
            <a:r>
              <a:rPr lang="sv-SE" sz="1800" dirty="0"/>
              <a:t>vikten av en </a:t>
            </a:r>
            <a:r>
              <a:rPr lang="sv-SE" sz="1800" b="1" dirty="0"/>
              <a:t>bred förankring</a:t>
            </a:r>
            <a:r>
              <a:rPr lang="sv-SE" sz="1800" dirty="0"/>
              <a:t>, varför </a:t>
            </a:r>
            <a:r>
              <a:rPr lang="sv-SE" sz="1800" b="1" dirty="0"/>
              <a:t>Beredningen för Dalarnas utveckling</a:t>
            </a:r>
            <a:r>
              <a:rPr lang="sv-SE" sz="1800" dirty="0"/>
              <a:t>, BDU och </a:t>
            </a:r>
            <a:r>
              <a:rPr lang="sv-SE" sz="1800" b="1" dirty="0"/>
              <a:t>Ledningsgrupp för regional samverkan</a:t>
            </a:r>
            <a:r>
              <a:rPr lang="sv-SE" sz="1800" dirty="0"/>
              <a:t>, LGRS också </a:t>
            </a:r>
            <a:r>
              <a:rPr lang="sv-SE" sz="1800" dirty="0" smtClean="0"/>
              <a:t>informerats </a:t>
            </a:r>
            <a:r>
              <a:rPr lang="sv-SE" sz="1800" dirty="0"/>
              <a:t>om ärendet om en gemensam avsiktsförklaring</a:t>
            </a:r>
            <a:r>
              <a:rPr lang="sv-SE" sz="1800" i="1" dirty="0"/>
              <a:t>. </a:t>
            </a:r>
            <a:endParaRPr lang="sv-SE" sz="1800" dirty="0"/>
          </a:p>
        </p:txBody>
      </p:sp>
      <p:sp>
        <p:nvSpPr>
          <p:cNvPr id="3" name="Platshållare för datum 2"/>
          <p:cNvSpPr>
            <a:spLocks noGrp="1"/>
          </p:cNvSpPr>
          <p:nvPr>
            <p:ph type="dt" sz="half" idx="10"/>
          </p:nvPr>
        </p:nvSpPr>
        <p:spPr/>
        <p:txBody>
          <a:bodyPr/>
          <a:lstStyle/>
          <a:p>
            <a:fld id="{3B86D72B-ED4F-45B3-B3B8-B46A0DD3CC84}" type="datetime1">
              <a:rPr lang="sv-SE" smtClean="0"/>
              <a:t>2024-04-22</a:t>
            </a:fld>
            <a:endParaRPr lang="sv-SE" dirty="0"/>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5</a:t>
            </a:fld>
            <a:endParaRPr lang="sv-SE" dirty="0"/>
          </a:p>
        </p:txBody>
      </p:sp>
      <p:sp>
        <p:nvSpPr>
          <p:cNvPr id="6" name="Rubrik 5"/>
          <p:cNvSpPr>
            <a:spLocks noGrp="1"/>
          </p:cNvSpPr>
          <p:nvPr>
            <p:ph type="title"/>
          </p:nvPr>
        </p:nvSpPr>
        <p:spPr>
          <a:xfrm>
            <a:off x="410546" y="890002"/>
            <a:ext cx="10416781" cy="1209600"/>
          </a:xfrm>
        </p:spPr>
        <p:txBody>
          <a:bodyPr/>
          <a:lstStyle/>
          <a:p>
            <a:r>
              <a:rPr lang="sv-SE" dirty="0"/>
              <a:t>Bakgrund uppdrag </a:t>
            </a:r>
            <a:r>
              <a:rPr lang="sv-SE" dirty="0" err="1"/>
              <a:t>MiniMaria</a:t>
            </a:r>
            <a:r>
              <a:rPr lang="sv-SE" dirty="0"/>
              <a:t>, </a:t>
            </a:r>
            <a:r>
              <a:rPr lang="sv-SE" i="1" dirty="0"/>
              <a:t>forts</a:t>
            </a:r>
            <a:r>
              <a:rPr lang="sv-SE" dirty="0"/>
              <a:t/>
            </a:r>
            <a:br>
              <a:rPr lang="sv-SE" dirty="0"/>
            </a:br>
            <a:endParaRPr lang="sv-SE" dirty="0"/>
          </a:p>
        </p:txBody>
      </p:sp>
    </p:spTree>
    <p:extLst>
      <p:ext uri="{BB962C8B-B14F-4D97-AF65-F5344CB8AC3E}">
        <p14:creationId xmlns:p14="http://schemas.microsoft.com/office/powerpoint/2010/main" val="3856558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Platshållare för innehåll 6"/>
          <p:cNvGraphicFramePr>
            <a:graphicFrameLocks noGrp="1"/>
          </p:cNvGraphicFramePr>
          <p:nvPr>
            <p:ph idx="1"/>
            <p:extLst/>
          </p:nvPr>
        </p:nvGraphicFramePr>
        <p:xfrm>
          <a:off x="2274833" y="1881939"/>
          <a:ext cx="9837220" cy="4074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Platshållare för datum 2"/>
          <p:cNvSpPr>
            <a:spLocks noGrp="1"/>
          </p:cNvSpPr>
          <p:nvPr>
            <p:ph type="dt" sz="half" idx="10"/>
          </p:nvPr>
        </p:nvSpPr>
        <p:spPr/>
        <p:txBody>
          <a:bodyPr/>
          <a:lstStyle/>
          <a:p>
            <a:r>
              <a:rPr lang="sv-SE" smtClean="0"/>
              <a:t>2024-04-10</a:t>
            </a:r>
            <a:endParaRPr lang="sv-SE" dirty="0"/>
          </a:p>
        </p:txBody>
      </p:sp>
      <p:sp>
        <p:nvSpPr>
          <p:cNvPr id="4" name="Platshållare för sidfot 3"/>
          <p:cNvSpPr>
            <a:spLocks noGrp="1"/>
          </p:cNvSpPr>
          <p:nvPr>
            <p:ph type="ftr" sz="quarter" idx="11"/>
          </p:nvPr>
        </p:nvSpPr>
        <p:spPr/>
        <p:txBody>
          <a:bodyPr/>
          <a:lstStyle/>
          <a:p>
            <a:r>
              <a:rPr lang="sv-SE" smtClean="0"/>
              <a:t>BDU</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6</a:t>
            </a:fld>
            <a:endParaRPr lang="sv-SE" dirty="0"/>
          </a:p>
        </p:txBody>
      </p:sp>
      <p:sp>
        <p:nvSpPr>
          <p:cNvPr id="6" name="Rubrik 5"/>
          <p:cNvSpPr>
            <a:spLocks noGrp="1"/>
          </p:cNvSpPr>
          <p:nvPr>
            <p:ph type="title"/>
          </p:nvPr>
        </p:nvSpPr>
        <p:spPr>
          <a:xfrm>
            <a:off x="797497" y="1004358"/>
            <a:ext cx="10416781" cy="1209600"/>
          </a:xfrm>
        </p:spPr>
        <p:txBody>
          <a:bodyPr/>
          <a:lstStyle/>
          <a:p>
            <a:r>
              <a:rPr lang="sv-SE" dirty="0" smtClean="0"/>
              <a:t>Processen i korthet</a:t>
            </a:r>
            <a:endParaRPr lang="sv-SE" dirty="0"/>
          </a:p>
        </p:txBody>
      </p:sp>
      <p:sp>
        <p:nvSpPr>
          <p:cNvPr id="2" name="Högerpil 1"/>
          <p:cNvSpPr/>
          <p:nvPr/>
        </p:nvSpPr>
        <p:spPr>
          <a:xfrm>
            <a:off x="103915" y="1881939"/>
            <a:ext cx="2162492" cy="4074160"/>
          </a:xfrm>
          <a:prstGeom prst="rightArrow">
            <a:avLst>
              <a:gd name="adj1" fmla="val 69930"/>
              <a:gd name="adj2" fmla="val 50000"/>
            </a:avLst>
          </a:prstGeom>
          <a:solidFill>
            <a:schemeClr val="bg2">
              <a:lumMod val="90000"/>
            </a:schemeClr>
          </a:solidFill>
          <a:ln>
            <a:solidFill>
              <a:schemeClr val="tx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sv-SE" sz="1200" b="1" dirty="0" smtClean="0">
                <a:solidFill>
                  <a:schemeClr val="tx1"/>
                </a:solidFill>
              </a:rPr>
              <a:t>Förarbete</a:t>
            </a:r>
            <a:r>
              <a:rPr lang="sv-SE" sz="1200" dirty="0" smtClean="0">
                <a:solidFill>
                  <a:schemeClr val="tx1"/>
                </a:solidFill>
              </a:rPr>
              <a:t/>
            </a:r>
            <a:br>
              <a:rPr lang="sv-SE" sz="1200" dirty="0" smtClean="0">
                <a:solidFill>
                  <a:schemeClr val="tx1"/>
                </a:solidFill>
              </a:rPr>
            </a:br>
            <a:r>
              <a:rPr lang="sv-SE" sz="1200" dirty="0" smtClean="0">
                <a:solidFill>
                  <a:schemeClr val="tx1"/>
                </a:solidFill>
              </a:rPr>
              <a:t>Kartläggning av nuläges-bilden i länet gällande samverkan och </a:t>
            </a:r>
            <a:r>
              <a:rPr lang="sv-SE" sz="1200" dirty="0" err="1" smtClean="0">
                <a:solidFill>
                  <a:schemeClr val="tx1"/>
                </a:solidFill>
              </a:rPr>
              <a:t>verksamhets-former</a:t>
            </a:r>
            <a:r>
              <a:rPr lang="sv-SE" sz="1200" dirty="0" smtClean="0">
                <a:solidFill>
                  <a:schemeClr val="tx1"/>
                </a:solidFill>
              </a:rPr>
              <a:t> </a:t>
            </a:r>
            <a:endParaRPr lang="sv-SE" sz="1200" dirty="0">
              <a:solidFill>
                <a:schemeClr val="tx1"/>
              </a:solidFill>
            </a:endParaRPr>
          </a:p>
        </p:txBody>
      </p:sp>
      <p:grpSp>
        <p:nvGrpSpPr>
          <p:cNvPr id="11" name="Grupp 10"/>
          <p:cNvGrpSpPr/>
          <p:nvPr/>
        </p:nvGrpSpPr>
        <p:grpSpPr>
          <a:xfrm>
            <a:off x="10887" y="2213958"/>
            <a:ext cx="921571" cy="781221"/>
            <a:chOff x="2006495" y="270054"/>
            <a:chExt cx="921571" cy="781221"/>
          </a:xfrm>
        </p:grpSpPr>
        <p:sp>
          <p:nvSpPr>
            <p:cNvPr id="12" name="Ellips 11"/>
            <p:cNvSpPr/>
            <p:nvPr/>
          </p:nvSpPr>
          <p:spPr>
            <a:xfrm>
              <a:off x="2006495" y="270054"/>
              <a:ext cx="921571" cy="781221"/>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Ellips 4"/>
            <p:cNvSpPr txBox="1"/>
            <p:nvPr/>
          </p:nvSpPr>
          <p:spPr>
            <a:xfrm>
              <a:off x="2141456" y="384461"/>
              <a:ext cx="651649" cy="55240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sv-SE" sz="1600" kern="1200" dirty="0" smtClean="0"/>
                <a:t>2021</a:t>
              </a:r>
              <a:endParaRPr lang="sv-SE" sz="1600" kern="1200" dirty="0"/>
            </a:p>
          </p:txBody>
        </p:sp>
      </p:grpSp>
    </p:spTree>
    <p:extLst>
      <p:ext uri="{BB962C8B-B14F-4D97-AF65-F5344CB8AC3E}">
        <p14:creationId xmlns:p14="http://schemas.microsoft.com/office/powerpoint/2010/main" val="23079843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532468" y="1052769"/>
            <a:ext cx="10619402" cy="554925"/>
          </a:xfrm>
        </p:spPr>
        <p:txBody>
          <a:bodyPr>
            <a:normAutofit fontScale="90000"/>
          </a:bodyPr>
          <a:lstStyle/>
          <a:p>
            <a:r>
              <a:rPr lang="sv-SE" sz="3600" dirty="0" smtClean="0"/>
              <a:t>Sammanfattande iakttagelser kartläggning i länet</a:t>
            </a:r>
            <a:endParaRPr lang="sv-SE" sz="3600" dirty="0"/>
          </a:p>
        </p:txBody>
      </p:sp>
      <p:sp>
        <p:nvSpPr>
          <p:cNvPr id="3" name="Platshållare för innehåll 2"/>
          <p:cNvSpPr>
            <a:spLocks noGrp="1"/>
          </p:cNvSpPr>
          <p:nvPr>
            <p:ph idx="1"/>
          </p:nvPr>
        </p:nvSpPr>
        <p:spPr>
          <a:xfrm>
            <a:off x="164024" y="1453208"/>
            <a:ext cx="9965496" cy="5220929"/>
          </a:xfrm>
        </p:spPr>
        <p:txBody>
          <a:bodyPr>
            <a:noAutofit/>
          </a:bodyPr>
          <a:lstStyle/>
          <a:p>
            <a:pPr marL="457200" lvl="1" indent="0">
              <a:buNone/>
            </a:pPr>
            <a:endParaRPr lang="sv-SE" sz="1400" dirty="0" smtClean="0"/>
          </a:p>
          <a:p>
            <a:pPr marL="0" indent="0">
              <a:buNone/>
            </a:pPr>
            <a:r>
              <a:rPr lang="sv-SE" sz="1400" b="1" dirty="0" smtClean="0"/>
              <a:t>Behov </a:t>
            </a:r>
            <a:r>
              <a:rPr lang="sv-SE" sz="1400" b="1" dirty="0"/>
              <a:t>av etablerad samverkansstruktur och integrerade arbetssätt mellan aktörer och huvudmän, </a:t>
            </a:r>
            <a:r>
              <a:rPr lang="sv-SE" sz="1400" b="1" dirty="0" smtClean="0"/>
              <a:t>inom såväl </a:t>
            </a:r>
            <a:r>
              <a:rPr lang="sv-SE" sz="1400" b="1" dirty="0" err="1"/>
              <a:t>hälso-</a:t>
            </a:r>
            <a:r>
              <a:rPr lang="sv-SE" sz="1400" b="1" dirty="0"/>
              <a:t> och sjukvård som </a:t>
            </a:r>
            <a:r>
              <a:rPr lang="sv-SE" sz="1400" b="1" dirty="0" smtClean="0"/>
              <a:t>socialtjänst. </a:t>
            </a:r>
            <a:endParaRPr lang="sv-SE" sz="1800" b="1" dirty="0"/>
          </a:p>
          <a:p>
            <a:pPr lvl="1"/>
            <a:r>
              <a:rPr lang="sv-SE" sz="1400" dirty="0"/>
              <a:t>Brister i samverkan både inom och mellan huvudmän.</a:t>
            </a:r>
          </a:p>
          <a:p>
            <a:pPr lvl="1"/>
            <a:r>
              <a:rPr lang="sv-SE" sz="1400" dirty="0" smtClean="0"/>
              <a:t>Särskilt </a:t>
            </a:r>
            <a:r>
              <a:rPr lang="sv-SE" sz="1400" dirty="0"/>
              <a:t>utsatt läge för den unga målgruppen där </a:t>
            </a:r>
            <a:r>
              <a:rPr lang="sv-SE" sz="1400" dirty="0" smtClean="0"/>
              <a:t>etablerad samverkan </a:t>
            </a:r>
            <a:r>
              <a:rPr lang="sv-SE" sz="1400" dirty="0"/>
              <a:t>genom hela vårdkedjan saknas - tas oftast emot av socialtjänsten där medicinsk och psykiatrisk behandling saknas. </a:t>
            </a:r>
          </a:p>
          <a:p>
            <a:pPr lvl="1"/>
            <a:r>
              <a:rPr lang="sv-SE" sz="1400" dirty="0"/>
              <a:t>Krav på drogfrihet för behandling av psykiatrisk problematik blir ett hinder.</a:t>
            </a:r>
          </a:p>
          <a:p>
            <a:pPr lvl="1"/>
            <a:r>
              <a:rPr lang="sv-SE" sz="1400" dirty="0"/>
              <a:t>Behandling sker inte samtidigt och helheten kring individernas behov av vård och behandling fångas inte </a:t>
            </a:r>
            <a:r>
              <a:rPr lang="sv-SE" sz="1400" dirty="0" smtClean="0"/>
              <a:t>upp eller tillgodoses.</a:t>
            </a:r>
            <a:endParaRPr lang="sv-SE" sz="1400" dirty="0"/>
          </a:p>
          <a:p>
            <a:pPr lvl="1"/>
            <a:r>
              <a:rPr lang="sv-SE" sz="1400" dirty="0"/>
              <a:t>Individer hänvisas och avvisas mellan verksamheter och olika </a:t>
            </a:r>
            <a:r>
              <a:rPr lang="sv-SE" sz="1400" dirty="0" smtClean="0"/>
              <a:t>huvudmän</a:t>
            </a:r>
            <a:br>
              <a:rPr lang="sv-SE" sz="1400" dirty="0" smtClean="0"/>
            </a:br>
            <a:endParaRPr lang="sv-SE" sz="1400" dirty="0" smtClean="0"/>
          </a:p>
          <a:p>
            <a:pPr marL="0" indent="0">
              <a:buNone/>
            </a:pPr>
            <a:r>
              <a:rPr lang="sv-SE" sz="1400" b="1" dirty="0" smtClean="0"/>
              <a:t>Förstärkt </a:t>
            </a:r>
            <a:r>
              <a:rPr lang="sv-SE" sz="1400" b="1" dirty="0"/>
              <a:t>kompetens inom Hälso- och sjukvård samt inom socialtjänsten samt andra berörda kommunala </a:t>
            </a:r>
            <a:r>
              <a:rPr lang="sv-SE" sz="1400" b="1" dirty="0" smtClean="0"/>
              <a:t>verksamheter</a:t>
            </a:r>
            <a:endParaRPr lang="sv-SE" sz="1400" dirty="0"/>
          </a:p>
          <a:p>
            <a:pPr lvl="1"/>
            <a:r>
              <a:rPr lang="sv-SE" sz="1400" dirty="0" smtClean="0"/>
              <a:t>Brister </a:t>
            </a:r>
            <a:r>
              <a:rPr lang="sv-SE" sz="1400" dirty="0"/>
              <a:t>i kompetens vilket ökar stigmatisering och försvårar samverkan</a:t>
            </a:r>
          </a:p>
          <a:p>
            <a:pPr lvl="1"/>
            <a:r>
              <a:rPr lang="sv-SE" sz="1400" dirty="0" smtClean="0"/>
              <a:t>Behov </a:t>
            </a:r>
            <a:r>
              <a:rPr lang="sv-SE" sz="1400" dirty="0"/>
              <a:t>av gemensam kompetensutveckling grund- och </a:t>
            </a:r>
            <a:r>
              <a:rPr lang="sv-SE" sz="1400" dirty="0" smtClean="0"/>
              <a:t>vidareutbildningar inom samsjuklighet, skadligt bruk och beroende</a:t>
            </a:r>
            <a:endParaRPr lang="sv-SE" sz="1400" dirty="0"/>
          </a:p>
          <a:p>
            <a:pPr marL="457200" lvl="1" indent="0">
              <a:buNone/>
            </a:pPr>
            <a:endParaRPr lang="sv-SE" sz="1600" dirty="0" smtClean="0"/>
          </a:p>
        </p:txBody>
      </p:sp>
      <p:sp>
        <p:nvSpPr>
          <p:cNvPr id="4" name="Platshållare för datum 3"/>
          <p:cNvSpPr>
            <a:spLocks noGrp="1"/>
          </p:cNvSpPr>
          <p:nvPr>
            <p:ph type="dt" sz="half" idx="10"/>
          </p:nvPr>
        </p:nvSpPr>
        <p:spPr/>
        <p:txBody>
          <a:bodyPr/>
          <a:lstStyle/>
          <a:p>
            <a:fld id="{CD9988FB-CDBB-4284-B6D3-522736678245}" type="datetime1">
              <a:rPr lang="sv-SE" smtClean="0"/>
              <a:t>2024-04-22</a:t>
            </a:fld>
            <a:endParaRPr lang="sv-SE" dirty="0"/>
          </a:p>
        </p:txBody>
      </p:sp>
      <p:sp>
        <p:nvSpPr>
          <p:cNvPr id="5" name="Platshållare för sidfot 4"/>
          <p:cNvSpPr>
            <a:spLocks noGrp="1"/>
          </p:cNvSpPr>
          <p:nvPr>
            <p:ph type="ftr" sz="quarter" idx="11"/>
          </p:nvPr>
        </p:nvSpPr>
        <p:spPr/>
        <p:txBody>
          <a:bodyPr/>
          <a:lstStyle/>
          <a:p>
            <a:r>
              <a:rPr lang="sv-SE" smtClean="0"/>
              <a:t>RSS Dalarna</a:t>
            </a:r>
            <a:endParaRPr lang="sv-SE" dirty="0"/>
          </a:p>
        </p:txBody>
      </p:sp>
      <p:sp>
        <p:nvSpPr>
          <p:cNvPr id="7" name="Rektangel med rundade hörn 6"/>
          <p:cNvSpPr/>
          <p:nvPr/>
        </p:nvSpPr>
        <p:spPr>
          <a:xfrm>
            <a:off x="10292136" y="2976880"/>
            <a:ext cx="1781015" cy="14919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sv-SE" sz="1200" dirty="0" smtClean="0"/>
              <a:t>Vård- och insatser till målgrupperna  från första linjen till specialist behöver utvecklas.</a:t>
            </a:r>
            <a:endParaRPr lang="sv-SE" sz="1200" dirty="0"/>
          </a:p>
        </p:txBody>
      </p:sp>
      <p:sp>
        <p:nvSpPr>
          <p:cNvPr id="6" name="Höger klammerparentes 5"/>
          <p:cNvSpPr/>
          <p:nvPr/>
        </p:nvSpPr>
        <p:spPr>
          <a:xfrm>
            <a:off x="9595019" y="1607694"/>
            <a:ext cx="697117" cy="446718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8" name="Platshållare för bildnummer 7"/>
          <p:cNvSpPr>
            <a:spLocks noGrp="1"/>
          </p:cNvSpPr>
          <p:nvPr>
            <p:ph type="sldNum" sz="quarter" idx="12"/>
          </p:nvPr>
        </p:nvSpPr>
        <p:spPr/>
        <p:txBody>
          <a:bodyPr/>
          <a:lstStyle/>
          <a:p>
            <a:fld id="{130DDE8C-17E0-4539-9C15-C1E9D231907F}" type="slidenum">
              <a:rPr lang="sv-SE" smtClean="0"/>
              <a:pPr/>
              <a:t>7</a:t>
            </a:fld>
            <a:endParaRPr lang="sv-SE" dirty="0"/>
          </a:p>
        </p:txBody>
      </p:sp>
    </p:spTree>
    <p:extLst>
      <p:ext uri="{BB962C8B-B14F-4D97-AF65-F5344CB8AC3E}">
        <p14:creationId xmlns:p14="http://schemas.microsoft.com/office/powerpoint/2010/main" val="1473230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p:txBody>
          <a:bodyPr>
            <a:normAutofit/>
          </a:bodyPr>
          <a:lstStyle/>
          <a:p>
            <a:r>
              <a:rPr lang="sv-SE" sz="2000" dirty="0"/>
              <a:t>Målgrupp: Unga med skadligt bruk eller beroende samt deras närstående</a:t>
            </a:r>
          </a:p>
          <a:p>
            <a:r>
              <a:rPr lang="sv-SE" sz="2000" dirty="0"/>
              <a:t>Erbjuder psykosocial och medicinsk bedömning, drogtester samt individuell eller familjeterapeutisk behandling </a:t>
            </a:r>
          </a:p>
          <a:p>
            <a:r>
              <a:rPr lang="sv-SE" sz="2000" dirty="0"/>
              <a:t>Specialiserad öppenvårdsenhet (primärvårdsnivå- behandlar mild och medelsvår problematik) </a:t>
            </a:r>
          </a:p>
          <a:p>
            <a:r>
              <a:rPr lang="sv-SE" sz="2000" dirty="0"/>
              <a:t>Integrerad verksamhet</a:t>
            </a:r>
          </a:p>
          <a:p>
            <a:r>
              <a:rPr lang="sv-SE" sz="2000" dirty="0"/>
              <a:t>Riktade och synkroniserade  vård- och stödinsatser – tvärprofessionellt</a:t>
            </a:r>
          </a:p>
          <a:p>
            <a:endParaRPr lang="sv-SE" sz="1800" dirty="0"/>
          </a:p>
          <a:p>
            <a:endParaRPr lang="sv-SE" sz="1800" dirty="0"/>
          </a:p>
        </p:txBody>
      </p:sp>
      <p:sp>
        <p:nvSpPr>
          <p:cNvPr id="3" name="Platshållare för datum 2"/>
          <p:cNvSpPr>
            <a:spLocks noGrp="1"/>
          </p:cNvSpPr>
          <p:nvPr>
            <p:ph type="dt" sz="half" idx="10"/>
          </p:nvPr>
        </p:nvSpPr>
        <p:spPr/>
        <p:txBody>
          <a:bodyPr/>
          <a:lstStyle/>
          <a:p>
            <a:fld id="{F5026625-5D33-4526-A37F-DC58BC867F9C}" type="datetime1">
              <a:rPr lang="sv-SE" smtClean="0"/>
              <a:t>2024-04-22</a:t>
            </a:fld>
            <a:endParaRPr lang="sv-SE" dirty="0"/>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8</a:t>
            </a:fld>
            <a:endParaRPr lang="sv-SE" dirty="0"/>
          </a:p>
        </p:txBody>
      </p:sp>
      <p:sp>
        <p:nvSpPr>
          <p:cNvPr id="6" name="Rubrik 5"/>
          <p:cNvSpPr>
            <a:spLocks noGrp="1"/>
          </p:cNvSpPr>
          <p:nvPr>
            <p:ph type="title"/>
          </p:nvPr>
        </p:nvSpPr>
        <p:spPr/>
        <p:txBody>
          <a:bodyPr/>
          <a:lstStyle/>
          <a:p>
            <a:r>
              <a:rPr lang="sv-SE" dirty="0">
                <a:solidFill>
                  <a:schemeClr val="accent1"/>
                </a:solidFill>
              </a:rPr>
              <a:t>Maria-mottagningar </a:t>
            </a:r>
          </a:p>
        </p:txBody>
      </p:sp>
      <p:sp>
        <p:nvSpPr>
          <p:cNvPr id="7" name="textruta 6"/>
          <p:cNvSpPr txBox="1"/>
          <p:nvPr/>
        </p:nvSpPr>
        <p:spPr>
          <a:xfrm>
            <a:off x="622300" y="5888339"/>
            <a:ext cx="1094740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0" i="1" u="none" strike="noStrike" kern="1200" cap="none" spc="0" normalizeH="0" baseline="0" noProof="0" dirty="0">
                <a:ln>
                  <a:noFill/>
                </a:ln>
                <a:solidFill>
                  <a:prstClr val="black"/>
                </a:solidFill>
                <a:effectLst/>
                <a:uLnTx/>
                <a:uFillTx/>
                <a:latin typeface="Arial"/>
                <a:ea typeface="+mn-ea"/>
                <a:cs typeface="+mn-cs"/>
              </a:rPr>
              <a:t>Rapport </a:t>
            </a:r>
            <a:r>
              <a:rPr kumimoji="0" lang="sv-SE" sz="1200" b="0" i="1" u="none" strike="noStrike" kern="1200" cap="none" spc="0" normalizeH="0" baseline="0" noProof="0" dirty="0" err="1">
                <a:ln>
                  <a:noFill/>
                </a:ln>
                <a:solidFill>
                  <a:prstClr val="black"/>
                </a:solidFill>
                <a:effectLst/>
                <a:uLnTx/>
                <a:uFillTx/>
                <a:latin typeface="Arial"/>
                <a:ea typeface="+mn-ea"/>
                <a:cs typeface="+mn-cs"/>
              </a:rPr>
              <a:t>MiniMaria</a:t>
            </a:r>
            <a:r>
              <a:rPr kumimoji="0" lang="sv-SE" sz="1200" b="0" i="1" u="none" strike="noStrike" kern="1200" cap="none" spc="0" normalizeH="0" baseline="0" noProof="0" dirty="0">
                <a:ln>
                  <a:noFill/>
                </a:ln>
                <a:solidFill>
                  <a:prstClr val="black"/>
                </a:solidFill>
                <a:effectLst/>
                <a:uLnTx/>
                <a:uFillTx/>
                <a:latin typeface="Arial"/>
                <a:ea typeface="+mn-ea"/>
                <a:cs typeface="+mn-cs"/>
              </a:rPr>
              <a:t> 2019-02-01, projekt </a:t>
            </a:r>
            <a:r>
              <a:rPr kumimoji="0" lang="sv-SE" sz="1200" b="0" i="1" u="none" strike="noStrike" kern="1200" cap="none" spc="0" normalizeH="0" baseline="0" noProof="0" dirty="0" err="1">
                <a:ln>
                  <a:noFill/>
                </a:ln>
                <a:solidFill>
                  <a:prstClr val="black"/>
                </a:solidFill>
                <a:effectLst/>
                <a:uLnTx/>
                <a:uFillTx/>
                <a:latin typeface="Arial"/>
                <a:ea typeface="+mn-ea"/>
                <a:cs typeface="+mn-cs"/>
              </a:rPr>
              <a:t>MiniMaria</a:t>
            </a:r>
            <a:r>
              <a:rPr kumimoji="0" lang="sv-SE" sz="1200" b="0" i="1" u="none" strike="noStrike" kern="1200" cap="none" spc="0" normalizeH="0" baseline="0" noProof="0" dirty="0">
                <a:ln>
                  <a:noFill/>
                </a:ln>
                <a:solidFill>
                  <a:prstClr val="black"/>
                </a:solidFill>
                <a:effectLst/>
                <a:uLnTx/>
                <a:uFillTx/>
                <a:latin typeface="Arial"/>
                <a:ea typeface="+mn-ea"/>
                <a:cs typeface="+mn-cs"/>
              </a:rPr>
              <a:t> Södra Älvsborg; Utvärdering av Mariamottagning mellersta Skåne. Slutrapport, maj 2020. </a:t>
            </a:r>
            <a:r>
              <a:rPr kumimoji="0" lang="sv-SE" sz="1200" b="0" i="1" u="none" strike="noStrike" kern="1200" cap="none" spc="0" normalizeH="0" baseline="0" noProof="0" dirty="0" err="1">
                <a:ln>
                  <a:noFill/>
                </a:ln>
                <a:solidFill>
                  <a:prstClr val="black"/>
                </a:solidFill>
                <a:effectLst/>
                <a:uLnTx/>
                <a:uFillTx/>
                <a:latin typeface="Arial"/>
                <a:ea typeface="+mn-ea"/>
                <a:cs typeface="+mn-cs"/>
              </a:rPr>
              <a:t>Tranquist</a:t>
            </a:r>
            <a:r>
              <a:rPr kumimoji="0" lang="sv-SE" sz="1200" b="0" i="1" u="none" strike="noStrike" kern="1200" cap="none" spc="0" normalizeH="0" baseline="0" noProof="0" dirty="0">
                <a:ln>
                  <a:noFill/>
                </a:ln>
                <a:solidFill>
                  <a:prstClr val="black"/>
                </a:solidFill>
                <a:effectLst/>
                <a:uLnTx/>
                <a:uFillTx/>
                <a:latin typeface="Arial"/>
                <a:ea typeface="+mn-ea"/>
                <a:cs typeface="+mn-cs"/>
              </a:rPr>
              <a:t> utvärdering AB; </a:t>
            </a:r>
            <a:r>
              <a:rPr kumimoji="0" lang="sv-SE" sz="1200" b="0" i="1" u="none" strike="noStrike" kern="1200" cap="none" spc="0" normalizeH="0" baseline="0" noProof="0" dirty="0">
                <a:ln>
                  <a:noFill/>
                </a:ln>
                <a:solidFill>
                  <a:prstClr val="black"/>
                </a:solidFill>
                <a:effectLst/>
                <a:uLnTx/>
                <a:uFillTx/>
                <a:latin typeface="Arial"/>
                <a:ea typeface="+mn-ea"/>
                <a:cs typeface="+mn-cs"/>
                <a:hlinkClick r:id="rId3"/>
              </a:rPr>
              <a:t>Samsjuklighetsutredningens delbetänkande SOU 2021:93</a:t>
            </a:r>
            <a:endParaRPr kumimoji="0" lang="sv-SE" sz="1200" b="0" i="1" u="none" strike="noStrike" kern="1200" cap="none" spc="0" normalizeH="0" baseline="0" noProof="0" dirty="0">
              <a:ln>
                <a:noFill/>
              </a:ln>
              <a:solidFill>
                <a:prstClr val="black"/>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200" b="0" i="1"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5571358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p:txBody>
          <a:bodyPr>
            <a:normAutofit fontScale="92500" lnSpcReduction="10000"/>
          </a:bodyPr>
          <a:lstStyle/>
          <a:p>
            <a:r>
              <a:rPr lang="sv-SE" sz="2000" dirty="0" smtClean="0"/>
              <a:t>Drivs </a:t>
            </a:r>
            <a:r>
              <a:rPr lang="sv-SE" sz="2000" dirty="0"/>
              <a:t>i samverkan mellan region och kommuner</a:t>
            </a:r>
          </a:p>
          <a:p>
            <a:r>
              <a:rPr lang="sv-SE" sz="2000" dirty="0" smtClean="0"/>
              <a:t>Mottagningarnas </a:t>
            </a:r>
            <a:r>
              <a:rPr lang="sv-SE" sz="2000" dirty="0"/>
              <a:t>driftkostnad bekostas </a:t>
            </a:r>
            <a:r>
              <a:rPr lang="sv-SE" sz="2000" dirty="0" smtClean="0"/>
              <a:t>oftast till </a:t>
            </a:r>
            <a:r>
              <a:rPr lang="sv-SE" sz="2000" dirty="0"/>
              <a:t>hälften av kommunerna efter en given fördelningsnyckel och till hälften av </a:t>
            </a:r>
            <a:r>
              <a:rPr lang="sv-SE" sz="2000" dirty="0" smtClean="0"/>
              <a:t>regionerna. Styrgrupp kopplad till verksamheten med representanter från båda huvudmän. </a:t>
            </a:r>
          </a:p>
          <a:p>
            <a:r>
              <a:rPr lang="sv-SE" sz="2000" dirty="0" smtClean="0"/>
              <a:t>Regionerna står oftast enskilt  </a:t>
            </a:r>
            <a:r>
              <a:rPr lang="sv-SE" sz="2000" dirty="0"/>
              <a:t>för kostnader för provtagning och </a:t>
            </a:r>
            <a:r>
              <a:rPr lang="sv-SE" sz="2000" dirty="0" err="1"/>
              <a:t>l</a:t>
            </a:r>
            <a:r>
              <a:rPr lang="sv-SE" sz="2000" dirty="0" err="1" smtClean="0"/>
              <a:t>ab</a:t>
            </a:r>
            <a:r>
              <a:rPr lang="sv-SE" sz="2000" dirty="0" smtClean="0"/>
              <a:t>-analyser.</a:t>
            </a:r>
          </a:p>
          <a:p>
            <a:r>
              <a:rPr lang="sv-SE" sz="2000" dirty="0" smtClean="0"/>
              <a:t>Varje </a:t>
            </a:r>
            <a:r>
              <a:rPr lang="sv-SE" sz="2000" dirty="0"/>
              <a:t>enskild huvudman bekostar </a:t>
            </a:r>
            <a:r>
              <a:rPr lang="sv-SE" sz="2000" dirty="0" smtClean="0"/>
              <a:t>oftast sin </a:t>
            </a:r>
            <a:r>
              <a:rPr lang="sv-SE" sz="2000" dirty="0"/>
              <a:t>personal med lön, utbildning, mobiltelefoner, datorer, friskvård osv. </a:t>
            </a:r>
            <a:endParaRPr lang="sv-SE" sz="2000" dirty="0" smtClean="0"/>
          </a:p>
          <a:p>
            <a:r>
              <a:rPr lang="sv-SE" sz="2000" dirty="0" smtClean="0"/>
              <a:t>I </a:t>
            </a:r>
            <a:r>
              <a:rPr lang="sv-SE" sz="2000" dirty="0"/>
              <a:t>övrigt finns en gemensam budget för lokalhyra, larm, städ, kontorsmaterial och andra löpnade kostnader. </a:t>
            </a:r>
            <a:r>
              <a:rPr lang="sv-SE" sz="2000" dirty="0" smtClean="0"/>
              <a:t>(Mottagningarna inhyses ofta i redan befintliga lokaler hos huvudmännen.)</a:t>
            </a:r>
          </a:p>
          <a:p>
            <a:endParaRPr lang="sv-SE" sz="2000" dirty="0"/>
          </a:p>
        </p:txBody>
      </p:sp>
      <p:sp>
        <p:nvSpPr>
          <p:cNvPr id="3" name="Platshållare för datum 2"/>
          <p:cNvSpPr>
            <a:spLocks noGrp="1"/>
          </p:cNvSpPr>
          <p:nvPr>
            <p:ph type="dt" sz="half" idx="10"/>
          </p:nvPr>
        </p:nvSpPr>
        <p:spPr/>
        <p:txBody>
          <a:bodyPr/>
          <a:lstStyle/>
          <a:p>
            <a:fld id="{2A677FB2-1ADE-4E0B-A522-FC3CDE6ED274}" type="datetime1">
              <a:rPr lang="sv-SE" smtClean="0"/>
              <a:t>2024-04-22</a:t>
            </a:fld>
            <a:endParaRPr lang="sv-SE" dirty="0"/>
          </a:p>
        </p:txBody>
      </p:sp>
      <p:sp>
        <p:nvSpPr>
          <p:cNvPr id="4" name="Platshållare för sidfot 3"/>
          <p:cNvSpPr>
            <a:spLocks noGrp="1"/>
          </p:cNvSpPr>
          <p:nvPr>
            <p:ph type="ftr" sz="quarter" idx="11"/>
          </p:nvPr>
        </p:nvSpPr>
        <p:spPr/>
        <p:txBody>
          <a:bodyPr/>
          <a:lstStyle/>
          <a:p>
            <a:r>
              <a:rPr lang="sv-SE" smtClean="0"/>
              <a:t>RSS Dalarna</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9</a:t>
            </a:fld>
            <a:endParaRPr lang="sv-SE" dirty="0"/>
          </a:p>
        </p:txBody>
      </p:sp>
      <p:sp>
        <p:nvSpPr>
          <p:cNvPr id="6" name="Rubrik 5"/>
          <p:cNvSpPr>
            <a:spLocks noGrp="1"/>
          </p:cNvSpPr>
          <p:nvPr>
            <p:ph type="title"/>
          </p:nvPr>
        </p:nvSpPr>
        <p:spPr/>
        <p:txBody>
          <a:bodyPr>
            <a:normAutofit/>
          </a:bodyPr>
          <a:lstStyle/>
          <a:p>
            <a:r>
              <a:rPr lang="sv-SE" dirty="0" smtClean="0"/>
              <a:t>Maria-mottagningar forts</a:t>
            </a:r>
            <a:endParaRPr lang="sv-SE" dirty="0"/>
          </a:p>
        </p:txBody>
      </p:sp>
    </p:spTree>
    <p:extLst>
      <p:ext uri="{BB962C8B-B14F-4D97-AF65-F5344CB8AC3E}">
        <p14:creationId xmlns:p14="http://schemas.microsoft.com/office/powerpoint/2010/main" val="4293412517"/>
      </p:ext>
    </p:extLst>
  </p:cSld>
  <p:clrMapOvr>
    <a:masterClrMapping/>
  </p:clrMapOvr>
</p:sld>
</file>

<file path=ppt/theme/theme1.xml><?xml version="1.0" encoding="utf-8"?>
<a:theme xmlns:a="http://schemas.openxmlformats.org/drawingml/2006/main" name="VCdag">
  <a:themeElements>
    <a:clrScheme name="RSS Dalarna">
      <a:dk1>
        <a:srgbClr val="000000"/>
      </a:dk1>
      <a:lt1>
        <a:srgbClr val="FFFFFF"/>
      </a:lt1>
      <a:dk2>
        <a:srgbClr val="45907A"/>
      </a:dk2>
      <a:lt2>
        <a:srgbClr val="D5EAE6"/>
      </a:lt2>
      <a:accent1>
        <a:srgbClr val="45907A"/>
      </a:accent1>
      <a:accent2>
        <a:srgbClr val="D5EAE6"/>
      </a:accent2>
      <a:accent3>
        <a:srgbClr val="0074A2"/>
      </a:accent3>
      <a:accent4>
        <a:srgbClr val="DEF0F4"/>
      </a:accent4>
      <a:accent5>
        <a:srgbClr val="EDBC2E"/>
      </a:accent5>
      <a:accent6>
        <a:srgbClr val="FFEC9F"/>
      </a:accent6>
      <a:hlink>
        <a:srgbClr val="0074A2"/>
      </a:hlink>
      <a:folHlink>
        <a:srgbClr val="45907A"/>
      </a:folHlink>
    </a:clrScheme>
    <a:fontScheme name="Lt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Ltd_standard.potx" id="{151680F3-6FC2-4960-B137-648106B7FBF2}" vid="{FDF325D6-299B-47C8-B8D0-086DBBEE1ED8}"/>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4091</TotalTime>
  <Words>2840</Words>
  <Application>Microsoft Office PowerPoint</Application>
  <PresentationFormat>Bredbild</PresentationFormat>
  <Paragraphs>393</Paragraphs>
  <Slides>37</Slides>
  <Notes>32</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37</vt:i4>
      </vt:variant>
    </vt:vector>
  </HeadingPairs>
  <TitlesOfParts>
    <vt:vector size="41" baseType="lpstr">
      <vt:lpstr>Arial</vt:lpstr>
      <vt:lpstr>Calibri</vt:lpstr>
      <vt:lpstr>Wingdings</vt:lpstr>
      <vt:lpstr>VCdag</vt:lpstr>
      <vt:lpstr>     Utredning om länsgemensam verksamhet (”MiniMaria”) i Dalarna för barn och unga med skadligt bruk- och beroendeproblematik </vt:lpstr>
      <vt:lpstr>Innehåll i presentation</vt:lpstr>
      <vt:lpstr>Bakgrund</vt:lpstr>
      <vt:lpstr>Bakgrund uppdrag MiniMaria</vt:lpstr>
      <vt:lpstr>Bakgrund uppdrag MiniMaria, forts </vt:lpstr>
      <vt:lpstr>Processen i korthet</vt:lpstr>
      <vt:lpstr>Sammanfattande iakttagelser kartläggning i länet</vt:lpstr>
      <vt:lpstr>Maria-mottagningar </vt:lpstr>
      <vt:lpstr>Maria-mottagningar forts</vt:lpstr>
      <vt:lpstr>Maria-mottagningar forts.</vt:lpstr>
      <vt:lpstr>Maria-mottagningar – syfte och målsättning</vt:lpstr>
      <vt:lpstr>Syfte och mål – uppdrag MiniMaria</vt:lpstr>
      <vt:lpstr>Frågeställningar uppdrag MiniMaria</vt:lpstr>
      <vt:lpstr>Metoder och tillvägagångssätt</vt:lpstr>
      <vt:lpstr>Utredningens resultat - Målgruppsanalys </vt:lpstr>
      <vt:lpstr>Syfte målgruppsanalys</vt:lpstr>
      <vt:lpstr>Frågeställningar målgruppsanalys</vt:lpstr>
      <vt:lpstr>Datakälla och population </vt:lpstr>
      <vt:lpstr>En sak i taget </vt:lpstr>
      <vt:lpstr>Hälsans bestämningsfaktorer</vt:lpstr>
      <vt:lpstr>Tio risker – att illustrera utsatthet</vt:lpstr>
      <vt:lpstr>Låg-, mellan- och högriskgruppen</vt:lpstr>
      <vt:lpstr>Uppskattning (ungefärlig!) av antalet individer i Dalarna</vt:lpstr>
      <vt:lpstr>Självskattad hälsa</vt:lpstr>
      <vt:lpstr>Sammanfattning målgruppsanalys</vt:lpstr>
      <vt:lpstr> Utredningens vägledande rekommendationer</vt:lpstr>
      <vt:lpstr>Förutsättningar </vt:lpstr>
      <vt:lpstr>Förutsättningar forts</vt:lpstr>
      <vt:lpstr>Vägledande rekommendationer Utvecklas vidare i rapporten, s 40-49</vt:lpstr>
      <vt:lpstr>Vägledande rekommendationer, forts</vt:lpstr>
      <vt:lpstr>Vägledande rekommendationer, forts </vt:lpstr>
      <vt:lpstr>Förestående vägval och prioriteringar i kommande steg</vt:lpstr>
      <vt:lpstr>Nästa steg</vt:lpstr>
      <vt:lpstr>Avsiktsförklaring MiniMaria</vt:lpstr>
      <vt:lpstr>Parter och avsiktsförklaringens syfte  </vt:lpstr>
      <vt:lpstr>Arbetsgrupp</vt:lpstr>
      <vt:lpstr>Utgångspunkter för arbetsgruppen</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Hälsa och välfärd= RSS- regional samverkans- och stödstruktur</dc:title>
  <dc:creator>RSS Dalarna</dc:creator>
  <cp:lastModifiedBy>Högkvist Maria /Ledningsstöd och strategi Hälso- och sjukvård Dalarna /Falun</cp:lastModifiedBy>
  <cp:revision>130</cp:revision>
  <dcterms:created xsi:type="dcterms:W3CDTF">2023-03-20T05:57:20Z</dcterms:created>
  <dcterms:modified xsi:type="dcterms:W3CDTF">2024-04-22T06:56:14Z</dcterms:modified>
</cp:coreProperties>
</file>