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6"/>
  </p:sldMasterIdLst>
  <p:notesMasterIdLst>
    <p:notesMasterId r:id="rId39"/>
  </p:notesMasterIdLst>
  <p:sldIdLst>
    <p:sldId id="292" r:id="rId7"/>
    <p:sldId id="312" r:id="rId8"/>
    <p:sldId id="313" r:id="rId9"/>
    <p:sldId id="314" r:id="rId10"/>
    <p:sldId id="315" r:id="rId11"/>
    <p:sldId id="317" r:id="rId12"/>
    <p:sldId id="318" r:id="rId13"/>
    <p:sldId id="319" r:id="rId14"/>
    <p:sldId id="320" r:id="rId15"/>
    <p:sldId id="341" r:id="rId16"/>
    <p:sldId id="333" r:id="rId17"/>
    <p:sldId id="334" r:id="rId18"/>
    <p:sldId id="332" r:id="rId19"/>
    <p:sldId id="335" r:id="rId20"/>
    <p:sldId id="336" r:id="rId21"/>
    <p:sldId id="337" r:id="rId22"/>
    <p:sldId id="338" r:id="rId23"/>
    <p:sldId id="339" r:id="rId24"/>
    <p:sldId id="340" r:id="rId25"/>
    <p:sldId id="322" r:id="rId26"/>
    <p:sldId id="321" r:id="rId27"/>
    <p:sldId id="323" r:id="rId28"/>
    <p:sldId id="343" r:id="rId29"/>
    <p:sldId id="344" r:id="rId30"/>
    <p:sldId id="326" r:id="rId31"/>
    <p:sldId id="342" r:id="rId32"/>
    <p:sldId id="327" r:id="rId33"/>
    <p:sldId id="328" r:id="rId34"/>
    <p:sldId id="329" r:id="rId35"/>
    <p:sldId id="330" r:id="rId36"/>
    <p:sldId id="331" r:id="rId37"/>
    <p:sldId id="311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för din presentation" id="{A810EF6C-D32C-4FEA-B653-F7A850FE8F96}">
          <p14:sldIdLst/>
        </p14:section>
        <p14:section name="Mall för din presentation" id="{2F5AB087-2A90-4031-BE80-6EFFC44721BB}">
          <p14:sldIdLst>
            <p14:sldId id="292"/>
            <p14:sldId id="312"/>
            <p14:sldId id="313"/>
            <p14:sldId id="314"/>
            <p14:sldId id="315"/>
            <p14:sldId id="317"/>
            <p14:sldId id="318"/>
            <p14:sldId id="319"/>
            <p14:sldId id="320"/>
            <p14:sldId id="341"/>
            <p14:sldId id="333"/>
            <p14:sldId id="334"/>
            <p14:sldId id="332"/>
            <p14:sldId id="335"/>
            <p14:sldId id="336"/>
            <p14:sldId id="337"/>
            <p14:sldId id="338"/>
            <p14:sldId id="339"/>
            <p14:sldId id="340"/>
            <p14:sldId id="322"/>
            <p14:sldId id="321"/>
            <p14:sldId id="323"/>
            <p14:sldId id="343"/>
            <p14:sldId id="344"/>
            <p14:sldId id="326"/>
            <p14:sldId id="342"/>
            <p14:sldId id="327"/>
            <p14:sldId id="328"/>
            <p14:sldId id="329"/>
            <p14:sldId id="330"/>
            <p14:sldId id="331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747"/>
    <a:srgbClr val="424242"/>
    <a:srgbClr val="969696"/>
    <a:srgbClr val="FFD378"/>
    <a:srgbClr val="F15060"/>
    <a:srgbClr val="F1F1F1"/>
    <a:srgbClr val="E6E6E6"/>
    <a:srgbClr val="2CA6D5"/>
    <a:srgbClr val="C80000"/>
    <a:srgbClr val="E6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68021" autoAdjust="0"/>
  </p:normalViewPr>
  <p:slideViewPr>
    <p:cSldViewPr snapToGrid="0">
      <p:cViewPr varScale="1">
        <p:scale>
          <a:sx n="80" d="100"/>
          <a:sy n="80" d="100"/>
        </p:scale>
        <p:origin x="80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80"/>
      </p:cViewPr>
      <p:guideLst/>
    </p:cSldViewPr>
  </p:notesViewPr>
  <p:gridSpacing cx="864000" cy="86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AC39-4481-4ED3-BD9B-446AF8A56E80}" type="datetimeFigureOut">
              <a:rPr lang="sv-SE" smtClean="0"/>
              <a:t>2024-12-09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479F-A9FA-4460-8A06-25113FD032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92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kgrundsbild">
    <p:bg>
      <p:bgPr>
        <a:solidFill>
          <a:srgbClr val="DB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1524000" y="995363"/>
            <a:ext cx="9144000" cy="2306637"/>
          </a:xfrm>
          <a:ln w="50800">
            <a:noFill/>
          </a:ln>
        </p:spPr>
        <p:txBody>
          <a:bodyPr lIns="0" tIns="0" rIns="0" bIns="0" anchor="b">
            <a:noAutofit/>
          </a:bodyPr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"/>
          <p:cNvSpPr>
            <a:spLocks noGrp="1"/>
          </p:cNvSpPr>
          <p:nvPr>
            <p:ph type="subTitle" idx="1"/>
          </p:nvPr>
        </p:nvSpPr>
        <p:spPr>
          <a:xfrm>
            <a:off x="1524000" y="3556000"/>
            <a:ext cx="9144000" cy="1622919"/>
          </a:xfrm>
          <a:prstGeom prst="rect">
            <a:avLst/>
          </a:prstGeom>
          <a:ln w="50800" cap="rnd" cmpd="sng"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" title="Bakgrunds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88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 fu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 title="Beskrivning för bil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grpSp>
        <p:nvGrpSpPr>
          <p:cNvPr id="3" name="Logotyp"/>
          <p:cNvGrpSpPr>
            <a:grpSpLocks noChangeAspect="1"/>
          </p:cNvGrpSpPr>
          <p:nvPr userDrawn="1"/>
        </p:nvGrpSpPr>
        <p:grpSpPr>
          <a:xfrm>
            <a:off x="10765506" y="12571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599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2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214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8" name="Platshållare för bild" title="Beskrivning för bild 2"/>
          <p:cNvSpPr>
            <a:spLocks noGrp="1"/>
          </p:cNvSpPr>
          <p:nvPr>
            <p:ph type="pic" sz="quarter" idx="12"/>
          </p:nvPr>
        </p:nvSpPr>
        <p:spPr>
          <a:xfrm>
            <a:off x="4072270" y="0"/>
            <a:ext cx="4040372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3"/>
          <p:cNvSpPr>
            <a:spLocks noGrp="1"/>
          </p:cNvSpPr>
          <p:nvPr>
            <p:ph type="pic" sz="quarter" idx="14"/>
          </p:nvPr>
        </p:nvSpPr>
        <p:spPr>
          <a:xfrm>
            <a:off x="812760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7" name="Platshållare för bild" title="Beskrivning för bild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text"/>
          <p:cNvSpPr>
            <a:spLocks noGrp="1"/>
          </p:cNvSpPr>
          <p:nvPr>
            <p:ph type="body" sz="quarter" idx="15"/>
          </p:nvPr>
        </p:nvSpPr>
        <p:spPr>
          <a:xfrm>
            <a:off x="4076400" y="3429000"/>
            <a:ext cx="4039200" cy="3429000"/>
          </a:xfrm>
          <a:solidFill>
            <a:schemeClr val="accent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31" name="Platshållare för bild" title="Beskrivning för bild 5"/>
          <p:cNvSpPr>
            <a:spLocks noGrp="1"/>
          </p:cNvSpPr>
          <p:nvPr>
            <p:ph type="pic" sz="quarter" idx="13"/>
          </p:nvPr>
        </p:nvSpPr>
        <p:spPr>
          <a:xfrm>
            <a:off x="8127600" y="3429000"/>
            <a:ext cx="4064400" cy="3429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373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" title="Textblock med avslutande text"/>
          <p:cNvSpPr>
            <a:spLocks noGrp="1"/>
          </p:cNvSpPr>
          <p:nvPr>
            <p:ph type="ctrTitle" hasCustomPrompt="1"/>
          </p:nvPr>
        </p:nvSpPr>
        <p:spPr>
          <a:xfrm>
            <a:off x="695325" y="2032426"/>
            <a:ext cx="10801349" cy="2306637"/>
          </a:xfrm>
          <a:ln w="50800">
            <a:noFill/>
          </a:ln>
        </p:spPr>
        <p:txBody>
          <a:bodyPr lIns="0" tIns="0" rIns="0" bIns="0" anchor="ctr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Avslutande text</a:t>
            </a:r>
            <a:endParaRPr lang="sv-SE" dirty="0"/>
          </a:p>
        </p:txBody>
      </p:sp>
      <p:grpSp>
        <p:nvGrpSpPr>
          <p:cNvPr id="2" name="Logotyp" title="Region Dalarnas logotyp"/>
          <p:cNvGrpSpPr>
            <a:grpSpLocks noChangeAspect="1"/>
          </p:cNvGrpSpPr>
          <p:nvPr userDrawn="1"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3" name="Freeform 5" title="Region Dalarnas logotyp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6" title="Region Dalarnas logotyp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Rectangle 7" title="Region Dalarnas logotyp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8" title="Region Dalarnas logotyp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9" title="Region Dalarnas logotyp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10" title="Region Dalarnas logotyp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1" title="Region Dalarnas logotyp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2" title="Region Dalarnas logotyp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3" title="Region Dalarnas logotyp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4" title="Region Dalarnas logotyp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5" title="Region Dalarnas logotyp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6" title="Region Dalarnas logotyp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7" title="Region Dalarnas logotyp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8" title="Region Dalarnas logotyp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90531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FFDD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4" y="728664"/>
            <a:ext cx="6480000" cy="75565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 hasCustomPrompt="1"/>
          </p:nvPr>
        </p:nvSpPr>
        <p:spPr>
          <a:xfrm>
            <a:off x="695324" y="2076337"/>
            <a:ext cx="6480000" cy="4249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Innehåll</a:t>
            </a:r>
          </a:p>
        </p:txBody>
      </p:sp>
      <p:sp>
        <p:nvSpPr>
          <p:cNvPr id="30" name="Platshållare för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2578058"/>
            <a:ext cx="6480000" cy="3730667"/>
          </a:xfrm>
        </p:spPr>
        <p:txBody>
          <a:bodyPr lIns="0" tIns="0" rIns="0" bIns="0">
            <a:noAutofit/>
          </a:bodyPr>
          <a:lstStyle>
            <a:lvl1pPr marL="342900" indent="-342900">
              <a:buClr>
                <a:srgbClr val="DB3747"/>
              </a:buClr>
              <a:buSzPct val="130000"/>
              <a:buFont typeface="Arial Black" panose="020B0A04020102020204" pitchFamily="34" charset="0"/>
              <a:buChar char="›"/>
              <a:defRPr sz="2000" baseline="0"/>
            </a:lvl1pPr>
          </a:lstStyle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För</a:t>
            </a:r>
          </a:p>
          <a:p>
            <a:pPr lvl="0"/>
            <a:r>
              <a:rPr lang="sv-SE" dirty="0" smtClean="0"/>
              <a:t>avsnittet</a:t>
            </a:r>
            <a:endParaRPr lang="sv-SE" dirty="0"/>
          </a:p>
        </p:txBody>
      </p:sp>
      <p:sp>
        <p:nvSpPr>
          <p:cNvPr id="23" name="Platshållare för bild" title="Fotobeskrivning"/>
          <p:cNvSpPr>
            <a:spLocks noGrp="1"/>
          </p:cNvSpPr>
          <p:nvPr>
            <p:ph type="pic" sz="quarter" idx="13"/>
          </p:nvPr>
        </p:nvSpPr>
        <p:spPr>
          <a:xfrm>
            <a:off x="7535862" y="0"/>
            <a:ext cx="4656137" cy="6858000"/>
          </a:xfrm>
        </p:spPr>
        <p:txBody>
          <a:bodyPr lIns="0" tIns="0" rIns="0" bIns="0"/>
          <a:lstStyle/>
          <a:p>
            <a:endParaRPr lang="sv-SE" dirty="0"/>
          </a:p>
        </p:txBody>
      </p:sp>
      <p:grpSp>
        <p:nvGrpSpPr>
          <p:cNvPr id="22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38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5" pos="4747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2"/>
            <a:ext cx="648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" title="Fotobeskrivning"/>
          <p:cNvSpPr>
            <a:spLocks noGrp="1"/>
          </p:cNvSpPr>
          <p:nvPr>
            <p:ph type="pic" sz="quarter" idx="12"/>
          </p:nvPr>
        </p:nvSpPr>
        <p:spPr>
          <a:xfrm>
            <a:off x="7535862" y="1"/>
            <a:ext cx="4656137" cy="6858000"/>
          </a:xfrm>
        </p:spPr>
        <p:txBody>
          <a:bodyPr tIns="0" rIns="0" bIns="0"/>
          <a:lstStyle/>
          <a:p>
            <a:endParaRPr lang="sv-SE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39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2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935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695325" y="1484313"/>
            <a:ext cx="10801350" cy="482441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20000"/>
              <a:defRPr sz="2400"/>
            </a:lvl1pPr>
            <a:lvl2pPr>
              <a:buClr>
                <a:schemeClr val="accent1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accent1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7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30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2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1"/>
            <a:ext cx="522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276675" y="1484313"/>
            <a:ext cx="5220000" cy="482441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8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3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0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/>
          </p:nvPr>
        </p:nvSpPr>
        <p:spPr>
          <a:xfrm>
            <a:off x="695324" y="1484313"/>
            <a:ext cx="5220000" cy="823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5" y="2542717"/>
            <a:ext cx="5221381" cy="376600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underrubrik"/>
          <p:cNvSpPr>
            <a:spLocks noGrp="1"/>
          </p:cNvSpPr>
          <p:nvPr>
            <p:ph type="body" sz="quarter" idx="3"/>
          </p:nvPr>
        </p:nvSpPr>
        <p:spPr>
          <a:xfrm>
            <a:off x="6276675" y="1484313"/>
            <a:ext cx="5220000" cy="823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6" name="Platshållare för innehåll"/>
          <p:cNvSpPr>
            <a:spLocks noGrp="1"/>
          </p:cNvSpPr>
          <p:nvPr>
            <p:ph sz="quarter" idx="4"/>
          </p:nvPr>
        </p:nvSpPr>
        <p:spPr>
          <a:xfrm>
            <a:off x="6278554" y="2541233"/>
            <a:ext cx="5218120" cy="376749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4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5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2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 smtClean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 smtClean="0">
                <a:solidFill>
                  <a:srgbClr val="DB3747"/>
                </a:solidFill>
              </a:rPr>
              <a:t>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6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sida rö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grpSp>
        <p:nvGrpSpPr>
          <p:cNvPr id="18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405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796882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86819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49" cy="75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 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695325" y="1892809"/>
            <a:ext cx="10801350" cy="4415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2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90" r:id="rId3"/>
    <p:sldLayoutId id="2147483680" r:id="rId4"/>
    <p:sldLayoutId id="2147483682" r:id="rId5"/>
    <p:sldLayoutId id="2147483683" r:id="rId6"/>
    <p:sldLayoutId id="2147483684" r:id="rId7"/>
    <p:sldLayoutId id="2147483692" r:id="rId8"/>
    <p:sldLayoutId id="2147483693" r:id="rId9"/>
    <p:sldLayoutId id="2147483688" r:id="rId10"/>
    <p:sldLayoutId id="2147483696" r:id="rId11"/>
    <p:sldLayoutId id="2147483695" r:id="rId12"/>
    <p:sldLayoutId id="214748368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177.se/globalassets/1177/regional/dalarna/media/dokument/egen-vardbegaran/horcentral-vuxna---utprovning-av-horapparat.pdf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 title="Titelbild"/>
          <p:cNvSpPr>
            <a:spLocks noGrp="1"/>
          </p:cNvSpPr>
          <p:nvPr>
            <p:ph type="pic" sz="quarter" idx="10"/>
          </p:nvPr>
        </p:nvSpPr>
        <p:spPr>
          <a:xfrm>
            <a:off x="0" y="-2681"/>
            <a:ext cx="12192000" cy="6858000"/>
          </a:xfrm>
        </p:spPr>
      </p:sp>
      <p:sp>
        <p:nvSpPr>
          <p:cNvPr id="3" name="Rubri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Utbildning i screeningaudiometri</a:t>
            </a:r>
          </a:p>
        </p:txBody>
      </p:sp>
      <p:sp>
        <p:nvSpPr>
          <p:cNvPr id="4" name="Underrubri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Hörselvården </a:t>
            </a:r>
          </a:p>
        </p:txBody>
      </p:sp>
      <p:grpSp>
        <p:nvGrpSpPr>
          <p:cNvPr id="6" name="Logotyp" title="Region Dalarnas logotyp"/>
          <p:cNvGrpSpPr>
            <a:grpSpLocks noChangeAspect="1"/>
          </p:cNvGrpSpPr>
          <p:nvPr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566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Vax kan ha olika färg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Ljust och blankt vax som eventuellt kan misstas för trumhinna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Mörkt vax, har troligtvis suttit länge.</a:t>
            </a:r>
            <a:endParaRPr lang="sv-SE" dirty="0"/>
          </a:p>
        </p:txBody>
      </p:sp>
      <p:pic>
        <p:nvPicPr>
          <p:cNvPr id="8" name="Picture 2" descr="761 - Fully Compacted Ear Wax Removal - You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" y="3063875"/>
            <a:ext cx="5049357" cy="28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linical Practice Guideline (Update): Earwax (Cerumen Impaction) - Seth R.  Schwartz, Anthony E. Magit, Richard M. Rosenfeld, Bopanna B. Ballachanda,  Jesse M. Hackell, Helene J. Krouse, Claire M. Lawlor, Kenneth Lin, Kouros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57" y="2795667"/>
            <a:ext cx="3870809" cy="29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Felkällor vid mätning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Tinnitus, svårt att skilja från presenterad ton</a:t>
            </a:r>
          </a:p>
          <a:p>
            <a:r>
              <a:rPr lang="sv-SE" dirty="0" err="1"/>
              <a:t>Temporary</a:t>
            </a:r>
            <a:r>
              <a:rPr lang="sv-SE" dirty="0"/>
              <a:t> </a:t>
            </a:r>
            <a:r>
              <a:rPr lang="sv-SE" dirty="0" err="1"/>
              <a:t>threshold</a:t>
            </a:r>
            <a:r>
              <a:rPr lang="sv-SE" dirty="0"/>
              <a:t> </a:t>
            </a:r>
            <a:r>
              <a:rPr lang="sv-SE" dirty="0" err="1"/>
              <a:t>shift</a:t>
            </a:r>
            <a:r>
              <a:rPr lang="sv-SE" dirty="0"/>
              <a:t>, uttröttat </a:t>
            </a:r>
            <a:r>
              <a:rPr lang="sv-SE" dirty="0" smtClean="0"/>
              <a:t>hörselsystem av buller/starka ljud som visar tillfälligt sämre hörsel</a:t>
            </a:r>
            <a:endParaRPr lang="sv-SE" dirty="0"/>
          </a:p>
          <a:p>
            <a:r>
              <a:rPr lang="sv-SE" dirty="0"/>
              <a:t>Placering av lurar, läckande ljud eller hoptryckt hörselgång</a:t>
            </a:r>
          </a:p>
          <a:p>
            <a:r>
              <a:rPr lang="sv-SE" dirty="0"/>
              <a:t>Vax, även lite kan sluta hörselgången av hörlurarna</a:t>
            </a:r>
          </a:p>
          <a:p>
            <a:r>
              <a:rPr lang="sv-SE" dirty="0"/>
              <a:t>Störningsmoment i omgivningen som ljud eller rörelse</a:t>
            </a:r>
          </a:p>
          <a:p>
            <a:r>
              <a:rPr lang="sv-SE" dirty="0"/>
              <a:t>Trött/stressad patient eller utförare</a:t>
            </a:r>
          </a:p>
          <a:p>
            <a:r>
              <a:rPr lang="sv-SE" dirty="0"/>
              <a:t>Förståelse av instruktion</a:t>
            </a:r>
          </a:p>
          <a:p>
            <a:r>
              <a:rPr lang="sv-SE" dirty="0"/>
              <a:t>Fel på mätutrustning</a:t>
            </a:r>
          </a:p>
          <a:p>
            <a:r>
              <a:rPr lang="sv-SE" dirty="0"/>
              <a:t>Simulerad hörselnedsättning, medveten/omedveten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93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Avlyssningskontroll av audiometer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Syftet: Att kontrollera att ljudgivaren fungerar som den ska</a:t>
            </a:r>
          </a:p>
          <a:p>
            <a:endParaRPr lang="sv-SE" dirty="0"/>
          </a:p>
          <a:p>
            <a:r>
              <a:rPr lang="sv-SE" dirty="0"/>
              <a:t>Ge </a:t>
            </a:r>
            <a:r>
              <a:rPr lang="sv-SE" dirty="0" smtClean="0"/>
              <a:t>en </a:t>
            </a:r>
            <a:r>
              <a:rPr lang="sv-SE" dirty="0"/>
              <a:t>hörbar ton vid </a:t>
            </a:r>
            <a:r>
              <a:rPr lang="sv-SE" dirty="0" smtClean="0"/>
              <a:t>250Hz, använd samma ljudstyrka på båda sidor</a:t>
            </a:r>
            <a:endParaRPr lang="sv-SE" dirty="0"/>
          </a:p>
          <a:p>
            <a:r>
              <a:rPr lang="sv-SE" dirty="0"/>
              <a:t>Jämför ljudstyrkan på höger och </a:t>
            </a:r>
            <a:r>
              <a:rPr lang="sv-SE" dirty="0" smtClean="0"/>
              <a:t>vänster lur</a:t>
            </a:r>
            <a:endParaRPr lang="sv-SE" dirty="0"/>
          </a:p>
          <a:p>
            <a:r>
              <a:rPr lang="sv-SE" dirty="0"/>
              <a:t>Använd gärna samma </a:t>
            </a:r>
            <a:r>
              <a:rPr lang="sv-SE" dirty="0" smtClean="0"/>
              <a:t>öra att lyssna med för att inte oliksidig hörsel hos avlyssnaren påverkar.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Anamnes vid mätning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länge har du upplevt nedsatt hörsel? </a:t>
            </a:r>
            <a:r>
              <a:rPr lang="sv-SE" dirty="0" smtClean="0"/>
              <a:t>Har hörselnedsättningen kommit plötsligt?</a:t>
            </a:r>
            <a:endParaRPr lang="sv-SE" dirty="0"/>
          </a:p>
          <a:p>
            <a:r>
              <a:rPr lang="sv-SE" dirty="0"/>
              <a:t>Hör du lika på öronen? </a:t>
            </a:r>
            <a:r>
              <a:rPr lang="sv-SE" dirty="0" smtClean="0"/>
              <a:t>Börja alltid mäta på </a:t>
            </a:r>
            <a:r>
              <a:rPr lang="sv-SE" dirty="0"/>
              <a:t>bättre </a:t>
            </a:r>
            <a:r>
              <a:rPr lang="sv-SE" dirty="0" smtClean="0"/>
              <a:t>örat, annars på höger öra.</a:t>
            </a:r>
            <a:endParaRPr lang="sv-SE" dirty="0"/>
          </a:p>
          <a:p>
            <a:r>
              <a:rPr lang="sv-SE" dirty="0"/>
              <a:t>Har du tinnitus? Kan maskera testtonen</a:t>
            </a:r>
            <a:r>
              <a:rPr lang="sv-SE" dirty="0" smtClean="0"/>
              <a:t>. Visar sig som många tryck utan att ton ges alternativt inget tryck trots hörbar ton.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45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Instruktion </a:t>
            </a:r>
            <a:r>
              <a:rPr lang="sv-SE" dirty="0" err="1">
                <a:solidFill>
                  <a:srgbClr val="FF0000"/>
                </a:solidFill>
              </a:rPr>
              <a:t>a</a:t>
            </a:r>
            <a:r>
              <a:rPr lang="sv-SE" dirty="0" err="1" smtClean="0">
                <a:solidFill>
                  <a:srgbClr val="FF0000"/>
                </a:solidFill>
              </a:rPr>
              <a:t>udiometri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28" t="24363" r="31249" b="59753"/>
          <a:stretch/>
        </p:blipFill>
        <p:spPr>
          <a:xfrm>
            <a:off x="1380239" y="2087593"/>
            <a:ext cx="977525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32871" t="40206" r="30000" b="29918"/>
          <a:stretch/>
        </p:blipFill>
        <p:spPr>
          <a:xfrm>
            <a:off x="1210888" y="1083423"/>
            <a:ext cx="9140076" cy="41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Bildobjekt 2"/>
          <p:cNvPicPr/>
          <p:nvPr/>
        </p:nvPicPr>
        <p:blipFill rotWithShape="1">
          <a:blip r:embed="rId2"/>
          <a:srcRect l="29432" t="54968" r="31051" b="26220"/>
          <a:stretch/>
        </p:blipFill>
        <p:spPr bwMode="auto">
          <a:xfrm>
            <a:off x="1235616" y="1405165"/>
            <a:ext cx="9476509" cy="2901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9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Tomt audiogram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 rotWithShape="1">
          <a:blip r:embed="rId2"/>
          <a:srcRect l="15420" t="18951" r="54752" b="34065"/>
          <a:stretch/>
        </p:blipFill>
        <p:spPr bwMode="auto">
          <a:xfrm>
            <a:off x="3373512" y="1484313"/>
            <a:ext cx="5444976" cy="482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6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Symboler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 rotWithShape="1">
          <a:blip r:embed="rId2"/>
          <a:srcRect l="24765" t="38381" r="15936" b="27760"/>
          <a:stretch/>
        </p:blipFill>
        <p:spPr bwMode="auto">
          <a:xfrm>
            <a:off x="695325" y="2161927"/>
            <a:ext cx="10801350" cy="3469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45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Screening vid 10dB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3"/>
          <p:cNvPicPr>
            <a:picLocks noGrp="1"/>
          </p:cNvPicPr>
          <p:nvPr>
            <p:ph idx="1"/>
          </p:nvPr>
        </p:nvPicPr>
        <p:blipFill rotWithShape="1">
          <a:blip r:embed="rId2"/>
          <a:srcRect l="15708" t="14697" r="54365" b="33274"/>
          <a:stretch/>
        </p:blipFill>
        <p:spPr bwMode="auto">
          <a:xfrm>
            <a:off x="3629338" y="1484313"/>
            <a:ext cx="4933323" cy="482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8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Syftet med införande av audiogramkrav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Långa väntetider till hörcentralen</a:t>
            </a:r>
          </a:p>
          <a:p>
            <a:r>
              <a:rPr lang="sv-SE" dirty="0"/>
              <a:t>Prioritera de med störst behov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64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Info om audiogram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TMV4 är tonmedelvärdet av 4 frekvenser; 500, 1000, 2000 och 4000 kHz.</a:t>
            </a:r>
          </a:p>
          <a:p>
            <a:r>
              <a:rPr lang="sv-SE" dirty="0" smtClean="0"/>
              <a:t>DTMV är tonmedelvärdet i diskanten; 3000, 4000 och 6000 kHz.</a:t>
            </a:r>
          </a:p>
          <a:p>
            <a:endParaRPr lang="sv-SE" dirty="0"/>
          </a:p>
          <a:p>
            <a:r>
              <a:rPr lang="sv-SE" dirty="0" smtClean="0"/>
              <a:t>Hörselvården mäter även med en benledare som gör att ledningshinder upptäcks. Markeras med röd/blå </a:t>
            </a:r>
            <a:r>
              <a:rPr lang="sv-SE" dirty="0" smtClean="0">
                <a:solidFill>
                  <a:srgbClr val="FF0000"/>
                </a:solidFill>
              </a:rPr>
              <a:t>&lt;</a:t>
            </a:r>
            <a:r>
              <a:rPr lang="sv-SE" dirty="0" smtClean="0"/>
              <a:t> </a:t>
            </a:r>
            <a:r>
              <a:rPr lang="sv-SE" dirty="0" smtClean="0">
                <a:solidFill>
                  <a:schemeClr val="accent2"/>
                </a:solidFill>
              </a:rPr>
              <a:t>&gt;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7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Exempel hörselprov, normal hörsel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Alla symboler över 20dB</a:t>
            </a:r>
          </a:p>
          <a:p>
            <a:r>
              <a:rPr lang="sv-SE" dirty="0" smtClean="0"/>
              <a:t>TMV4: &lt;25dB</a:t>
            </a:r>
            <a:endParaRPr lang="sv-SE" dirty="0"/>
          </a:p>
        </p:txBody>
      </p:sp>
      <p:pic>
        <p:nvPicPr>
          <p:cNvPr id="6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60" y="2234614"/>
            <a:ext cx="3371429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Exempel hörselprov, nedsatt hörsel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Symboler under 20dB</a:t>
            </a:r>
          </a:p>
          <a:p>
            <a:r>
              <a:rPr lang="sv-SE" dirty="0" smtClean="0"/>
              <a:t>TMV4: </a:t>
            </a:r>
            <a:r>
              <a:rPr lang="sv-SE" dirty="0"/>
              <a:t>&gt;</a:t>
            </a:r>
            <a:r>
              <a:rPr lang="sv-SE" dirty="0" smtClean="0"/>
              <a:t>25dB</a:t>
            </a:r>
            <a:endParaRPr lang="sv-SE" dirty="0"/>
          </a:p>
        </p:txBody>
      </p:sp>
      <p:pic>
        <p:nvPicPr>
          <p:cNvPr id="8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37" y="2339376"/>
            <a:ext cx="3390476" cy="3114286"/>
          </a:xfrm>
        </p:spPr>
      </p:pic>
    </p:spTree>
    <p:extLst>
      <p:ext uri="{BB962C8B-B14F-4D97-AF65-F5344CB8AC3E}">
        <p14:creationId xmlns:p14="http://schemas.microsoft.com/office/powerpoint/2010/main" val="38931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Andra exempel på hörselprov vid nedsatt hörsel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Bullerskada, faller brant i diskanten och vänder oftast upp igen.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Hängmatta, nedsättning i mellanfrekvenserna. Oftast genetiskt.</a:t>
            </a:r>
            <a:endParaRPr lang="sv-SE" dirty="0"/>
          </a:p>
        </p:txBody>
      </p:sp>
      <p:pic>
        <p:nvPicPr>
          <p:cNvPr id="8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3" y="2983093"/>
            <a:ext cx="3180952" cy="2885714"/>
          </a:xfrm>
        </p:spPr>
      </p:pic>
      <p:pic>
        <p:nvPicPr>
          <p:cNvPr id="9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33" y="2987061"/>
            <a:ext cx="3228571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7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Andra exempel på hörselprov vid nedsatt hörsel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Otosalpingit</a:t>
            </a:r>
            <a:r>
              <a:rPr lang="sv-SE" dirty="0" smtClean="0"/>
              <a:t>, vätska i mellanörat.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Grav hörselnedsättning med diskantdövhet</a:t>
            </a:r>
            <a:endParaRPr lang="sv-SE" dirty="0"/>
          </a:p>
        </p:txBody>
      </p:sp>
      <p:pic>
        <p:nvPicPr>
          <p:cNvPr id="8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5" y="3006902"/>
            <a:ext cx="3266667" cy="2838095"/>
          </a:xfrm>
          <a:prstGeom prst="rect">
            <a:avLst/>
          </a:prstGeom>
        </p:spPr>
      </p:pic>
      <p:pic>
        <p:nvPicPr>
          <p:cNvPr id="9" name="Platshållare för innehåll 6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16889" t="14448" r="53773" b="33847"/>
          <a:stretch/>
        </p:blipFill>
        <p:spPr bwMode="auto">
          <a:xfrm>
            <a:off x="6987605" y="2541588"/>
            <a:ext cx="3800028" cy="3767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542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Asymmetrisk hörsel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Röda markörer är längre ner än blåa markörer.</a:t>
            </a:r>
          </a:p>
          <a:p>
            <a:r>
              <a:rPr lang="sv-SE" dirty="0"/>
              <a:t>Skiljer mer än 10dB mellan öronen på TMV4 </a:t>
            </a:r>
          </a:p>
          <a:p>
            <a:pPr marL="0" indent="0">
              <a:buNone/>
            </a:pPr>
            <a:r>
              <a:rPr lang="sv-SE" dirty="0"/>
              <a:t> (500, 1000, 2000 och 4000 kHz)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Asymmetri skall remitteras till öronmottagningen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5115" t="18962" r="57033" b="36851"/>
          <a:stretch/>
        </p:blipFill>
        <p:spPr bwMode="auto">
          <a:xfrm>
            <a:off x="758388" y="1623760"/>
            <a:ext cx="5093574" cy="4545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3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Talbananen och andra ljud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Talljuden finns likt formen av en banan i audiogrammet.</a:t>
            </a:r>
          </a:p>
          <a:p>
            <a:r>
              <a:rPr lang="sv-SE" dirty="0" smtClean="0"/>
              <a:t>Till vänster är basen</a:t>
            </a:r>
          </a:p>
          <a:p>
            <a:r>
              <a:rPr lang="sv-SE" dirty="0" smtClean="0"/>
              <a:t>Till höger är diskanten</a:t>
            </a:r>
          </a:p>
          <a:p>
            <a:r>
              <a:rPr lang="sv-SE" dirty="0" smtClean="0"/>
              <a:t>Ju längre ner desto starkare ljud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" y="1828801"/>
            <a:ext cx="5486676" cy="39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5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Kriterier kring remittering till hörselvården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Upplevd hörselnedsättning och intresse av </a:t>
            </a:r>
            <a:r>
              <a:rPr lang="sv-SE" dirty="0" smtClean="0"/>
              <a:t>hörapparater</a:t>
            </a:r>
            <a:endParaRPr lang="sv-SE" dirty="0"/>
          </a:p>
          <a:p>
            <a:r>
              <a:rPr lang="sv-SE" dirty="0"/>
              <a:t>Trumhinna kontrollerad och ev. vax </a:t>
            </a:r>
            <a:r>
              <a:rPr lang="sv-SE" dirty="0" smtClean="0"/>
              <a:t>borttaget.</a:t>
            </a:r>
          </a:p>
          <a:p>
            <a:r>
              <a:rPr lang="sv-SE" dirty="0"/>
              <a:t>M</a:t>
            </a:r>
            <a:r>
              <a:rPr lang="sv-SE" dirty="0" smtClean="0"/>
              <a:t>edicinska </a:t>
            </a:r>
            <a:r>
              <a:rPr lang="sv-SE" dirty="0"/>
              <a:t>åkommor åtgärdade eller vidareremitterade</a:t>
            </a:r>
          </a:p>
          <a:p>
            <a:r>
              <a:rPr lang="sv-SE" dirty="0"/>
              <a:t>Audiogram </a:t>
            </a:r>
            <a:r>
              <a:rPr lang="sv-SE" dirty="0" smtClean="0"/>
              <a:t>utfört ska ej vara </a:t>
            </a:r>
            <a:r>
              <a:rPr lang="sv-SE" dirty="0"/>
              <a:t>äldre än 12 månader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2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Remissens innehåll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Öronstatus</a:t>
            </a:r>
            <a:endParaRPr lang="sv-SE" dirty="0"/>
          </a:p>
          <a:p>
            <a:r>
              <a:rPr lang="sv-SE" dirty="0" smtClean="0"/>
              <a:t>Bifogat audiogram </a:t>
            </a:r>
            <a:r>
              <a:rPr lang="sv-SE" dirty="0"/>
              <a:t>alternativt hänvisning till scannat </a:t>
            </a:r>
            <a:r>
              <a:rPr lang="sv-SE" dirty="0" smtClean="0"/>
              <a:t>resultat i journal</a:t>
            </a:r>
            <a:endParaRPr lang="sv-SE" dirty="0"/>
          </a:p>
          <a:p>
            <a:r>
              <a:rPr lang="sv-SE" dirty="0"/>
              <a:t>Patientens inställning till </a:t>
            </a:r>
            <a:r>
              <a:rPr lang="sv-SE" dirty="0" smtClean="0"/>
              <a:t>hörapparater</a:t>
            </a:r>
            <a:endParaRPr lang="sv-SE" dirty="0"/>
          </a:p>
          <a:p>
            <a:r>
              <a:rPr lang="sv-SE" dirty="0"/>
              <a:t>Psykosocial situation som kan vara av vikt vid </a:t>
            </a:r>
            <a:r>
              <a:rPr lang="sv-SE" dirty="0" smtClean="0"/>
              <a:t>bedömning, exempelvis missbruk, bor på boende, långtidssjukskriven.</a:t>
            </a:r>
            <a:endParaRPr lang="sv-SE" dirty="0"/>
          </a:p>
          <a:p>
            <a:r>
              <a:rPr lang="sv-SE" dirty="0"/>
              <a:t>Information om ytterligare funktionsnedsättning exempelvis synnedsättning eller demenssjukdom</a:t>
            </a:r>
          </a:p>
          <a:p>
            <a:r>
              <a:rPr lang="sv-SE" dirty="0"/>
              <a:t>Eventuellt behov av tolk och vilket språk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15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Undantag från audiogramkrav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Personer som är 80 år och äldre</a:t>
            </a:r>
          </a:p>
          <a:p>
            <a:r>
              <a:rPr lang="sv-SE" dirty="0"/>
              <a:t>Personer med diagnostiserad demenssjukdom</a:t>
            </a:r>
          </a:p>
          <a:p>
            <a:r>
              <a:rPr lang="sv-SE" dirty="0"/>
              <a:t>Personer med diagnostiserad intellektuell funktionsnedsättning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27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dirty="0">
                <a:solidFill>
                  <a:srgbClr val="FF0000"/>
                </a:solidFill>
              </a:rPr>
              <a:t>Hörselvården inom </a:t>
            </a:r>
            <a:br>
              <a:rPr lang="sv-SE" altLang="sv-SE" dirty="0">
                <a:solidFill>
                  <a:srgbClr val="FF0000"/>
                </a:solidFill>
              </a:rPr>
            </a:br>
            <a:r>
              <a:rPr lang="sv-SE" altLang="sv-SE" dirty="0">
                <a:solidFill>
                  <a:srgbClr val="FF0000"/>
                </a:solidFill>
              </a:rPr>
              <a:t>Dalarnas Hjälpmedelscenter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 rotWithShape="1">
          <a:blip r:embed="rId2"/>
          <a:srcRect l="24508" t="36572" r="21892" b="13977"/>
          <a:stretch/>
        </p:blipFill>
        <p:spPr bwMode="auto">
          <a:xfrm>
            <a:off x="1447834" y="1484313"/>
            <a:ext cx="9296331" cy="482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6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Egen vårdbegäran- utprovning hörapparat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Egen </a:t>
            </a:r>
            <a:r>
              <a:rPr lang="sv-SE" dirty="0" smtClean="0"/>
              <a:t>vårdbegäran-utprovning hörapparat </a:t>
            </a:r>
            <a:r>
              <a:rPr lang="sv-SE" dirty="0"/>
              <a:t>kan även ifyllas av patient, audiogram skall bifogas eller hänvisas till.</a:t>
            </a:r>
          </a:p>
          <a:p>
            <a:r>
              <a:rPr lang="sv-SE" dirty="0">
                <a:hlinkClick r:id="rId2"/>
              </a:rPr>
              <a:t>Egen vårdbegäran blankett Hörcentralen (1177.se)</a:t>
            </a:r>
            <a:endParaRPr lang="sv-SE" dirty="0"/>
          </a:p>
          <a:p>
            <a:r>
              <a:rPr lang="sv-SE" dirty="0"/>
              <a:t>Bör finnas i pappersform på vårdcentralen, skrivs ut via Inblick eller regionens journalsystem. Skriv inte ut för många eller kopiera den från tidigare då den kan uppdateras.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64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Övrig hörsel- och </a:t>
            </a:r>
            <a:r>
              <a:rPr lang="sv-SE" dirty="0" err="1" smtClean="0">
                <a:solidFill>
                  <a:srgbClr val="FF0000"/>
                </a:solidFill>
              </a:rPr>
              <a:t>öronproblematik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Patienter med besvärlig tinnitus och/eller ljudkänslighet ska hänvisas till Pedagogiska Hörselvården genom remiss eller egen </a:t>
            </a:r>
            <a:r>
              <a:rPr lang="sv-SE" dirty="0" smtClean="0"/>
              <a:t>vårdbegäran-pedagogisk hörselvård. </a:t>
            </a:r>
            <a:r>
              <a:rPr lang="sv-SE" dirty="0"/>
              <a:t>Audiogram ska vara genomfört och bifogas eller hänvisas till.</a:t>
            </a:r>
          </a:p>
          <a:p>
            <a:r>
              <a:rPr lang="sv-SE" dirty="0"/>
              <a:t>Asymmetrisk hörselnedsättning och/eller problem av medicinsk karaktär ska remitteras till öron- näs, och halsklinik.</a:t>
            </a:r>
          </a:p>
          <a:p>
            <a:r>
              <a:rPr lang="sv-SE" dirty="0"/>
              <a:t>Barn och ungdomar remitteras alltid till öron-, näs-och halsmottagning.</a:t>
            </a:r>
          </a:p>
          <a:p>
            <a:r>
              <a:rPr lang="sv-SE" dirty="0"/>
              <a:t>Observera att patienter som fått en plötslig* hörselnedsättning på </a:t>
            </a:r>
            <a:br>
              <a:rPr lang="sv-SE" dirty="0"/>
            </a:br>
            <a:r>
              <a:rPr lang="sv-SE" dirty="0"/>
              <a:t>ena örat (sudden </a:t>
            </a:r>
            <a:r>
              <a:rPr lang="sv-SE" dirty="0" err="1"/>
              <a:t>deafness</a:t>
            </a:r>
            <a:r>
              <a:rPr lang="sv-SE" dirty="0"/>
              <a:t>) ska remitteras akut till öron- näs- och </a:t>
            </a:r>
            <a:br>
              <a:rPr lang="sv-SE" dirty="0"/>
            </a:br>
            <a:r>
              <a:rPr lang="sv-SE" dirty="0"/>
              <a:t>halsmottagning för bedömning av öronläkare. </a:t>
            </a:r>
            <a:br>
              <a:rPr lang="sv-SE" dirty="0"/>
            </a:br>
            <a:r>
              <a:rPr lang="sv-SE" dirty="0"/>
              <a:t>(*</a:t>
            </a:r>
            <a:r>
              <a:rPr lang="sv-SE" i="1" dirty="0"/>
              <a:t>utvecklats under några timmar eller några få dagar</a:t>
            </a:r>
            <a:r>
              <a:rPr lang="sv-SE" dirty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95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"/>
          <p:cNvSpPr>
            <a:spLocks noGrp="1"/>
          </p:cNvSpPr>
          <p:nvPr>
            <p:ph type="ctrTitle"/>
          </p:nvPr>
        </p:nvSpPr>
        <p:spPr>
          <a:xfrm>
            <a:off x="1597572" y="1846701"/>
            <a:ext cx="9144000" cy="2306637"/>
          </a:xfrm>
        </p:spPr>
        <p:txBody>
          <a:bodyPr/>
          <a:lstStyle/>
          <a:p>
            <a:r>
              <a:rPr lang="sv-SE" dirty="0" smtClean="0"/>
              <a:t>Tack för oss.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8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Målgrupper Hörselvården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altLang="sv-SE" dirty="0"/>
              <a:t>Personer i alla åldrar med:</a:t>
            </a:r>
          </a:p>
          <a:p>
            <a:r>
              <a:rPr lang="sv-SE" altLang="sv-SE" dirty="0"/>
              <a:t>Hörselnedsättning</a:t>
            </a:r>
          </a:p>
          <a:p>
            <a:r>
              <a:rPr lang="sv-SE" altLang="sv-SE" dirty="0"/>
              <a:t>Tinnitus</a:t>
            </a:r>
          </a:p>
          <a:p>
            <a:r>
              <a:rPr lang="sv-SE" altLang="sv-SE" dirty="0"/>
              <a:t>Ljudkänslighet</a:t>
            </a:r>
          </a:p>
          <a:p>
            <a:r>
              <a:rPr lang="sv-SE" altLang="sv-SE" dirty="0"/>
              <a:t>Yrsel</a:t>
            </a:r>
          </a:p>
          <a:p>
            <a:r>
              <a:rPr lang="sv-SE" altLang="sv-SE" dirty="0"/>
              <a:t>Dövhet</a:t>
            </a:r>
          </a:p>
          <a:p>
            <a:r>
              <a:rPr lang="sv-SE" altLang="sv-SE" dirty="0"/>
              <a:t>Dövblindhet</a:t>
            </a:r>
          </a:p>
          <a:p>
            <a:pPr marL="0" indent="0">
              <a:buNone/>
            </a:pPr>
            <a:r>
              <a:rPr lang="sv-SE" altLang="sv-SE" dirty="0"/>
              <a:t>Och deras närstående</a:t>
            </a:r>
          </a:p>
        </p:txBody>
      </p:sp>
    </p:spTree>
    <p:extLst>
      <p:ext uri="{BB962C8B-B14F-4D97-AF65-F5344CB8AC3E}">
        <p14:creationId xmlns:p14="http://schemas.microsoft.com/office/powerpoint/2010/main" val="36467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Vad gör hörselvården?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Hörsel- och yrseldiagnostik på uppdrag av ÖNH-kliniken</a:t>
            </a:r>
          </a:p>
          <a:p>
            <a:r>
              <a:rPr lang="sv-SE" dirty="0"/>
              <a:t>Hörselrehabilitering av vuxna</a:t>
            </a:r>
          </a:p>
          <a:p>
            <a:r>
              <a:rPr lang="sv-SE" dirty="0"/>
              <a:t>Hörselhabilitering av barn och ungdomar</a:t>
            </a:r>
          </a:p>
          <a:p>
            <a:r>
              <a:rPr lang="sv-SE" dirty="0"/>
              <a:t>Installation och reparation av hörselteknisk utrustning</a:t>
            </a:r>
          </a:p>
          <a:p>
            <a:r>
              <a:rPr lang="sv-SE" dirty="0"/>
              <a:t>Service och support av medicinteknisk utrustning</a:t>
            </a:r>
          </a:p>
          <a:p>
            <a:r>
              <a:rPr lang="sv-SE" dirty="0"/>
              <a:t>Anpassningar av arbetsplatser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79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Örats anatomi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Ljudet fångas upp av ytterörat</a:t>
            </a:r>
          </a:p>
          <a:p>
            <a:r>
              <a:rPr lang="sv-SE" dirty="0" smtClean="0"/>
              <a:t>Leds via hörselgången till trumhinnan</a:t>
            </a:r>
          </a:p>
          <a:p>
            <a:r>
              <a:rPr lang="sv-SE" dirty="0" smtClean="0"/>
              <a:t>Trumhinnan överför ljudet till hörselbenen</a:t>
            </a:r>
          </a:p>
          <a:p>
            <a:r>
              <a:rPr lang="sv-SE" dirty="0" smtClean="0"/>
              <a:t>Hörselbenen leder ljudet till innerörat </a:t>
            </a:r>
          </a:p>
          <a:p>
            <a:r>
              <a:rPr lang="sv-SE" dirty="0" smtClean="0"/>
              <a:t>Från innerörat går ljudet upp till hjärnan för att tolkas</a:t>
            </a:r>
          </a:p>
          <a:p>
            <a:r>
              <a:rPr lang="sv-SE" dirty="0" smtClean="0"/>
              <a:t>Örontrumpeten hjälper till att lufta mellanörat och se till att det är samma tryck på båda sidor om trumhinnan</a:t>
            </a:r>
            <a:endParaRPr lang="sv-SE" dirty="0"/>
          </a:p>
        </p:txBody>
      </p:sp>
      <p:pic>
        <p:nvPicPr>
          <p:cNvPr id="6" name="Picture 4" descr="öra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7" y="2294626"/>
            <a:ext cx="5205924" cy="317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1BD6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BBD8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FF0000"/>
                </a:solidFill>
              </a:rPr>
              <a:t>Otoskopering</a:t>
            </a:r>
            <a:r>
              <a:rPr lang="sv-SE" dirty="0" smtClean="0">
                <a:solidFill>
                  <a:srgbClr val="FF0000"/>
                </a:solidFill>
              </a:rPr>
              <a:t>, kontroll av </a:t>
            </a:r>
            <a:r>
              <a:rPr lang="sv-SE" dirty="0" err="1" smtClean="0">
                <a:solidFill>
                  <a:srgbClr val="FF0000"/>
                </a:solidFill>
              </a:rPr>
              <a:t>öronstatus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Kontrollera att hörselgången är </a:t>
            </a:r>
            <a:r>
              <a:rPr lang="sv-SE" dirty="0" err="1" smtClean="0"/>
              <a:t>vaxfri</a:t>
            </a:r>
            <a:endParaRPr lang="sv-SE" dirty="0" smtClean="0"/>
          </a:p>
          <a:p>
            <a:r>
              <a:rPr lang="sv-SE" dirty="0" smtClean="0"/>
              <a:t>Kontrollera trumhinnestatus</a:t>
            </a:r>
          </a:p>
          <a:p>
            <a:r>
              <a:rPr lang="sv-SE" dirty="0" smtClean="0"/>
              <a:t>Upptäcka medicinska åkommor som behöver åtgärdas</a:t>
            </a:r>
            <a:endParaRPr lang="sv-SE" dirty="0"/>
          </a:p>
        </p:txBody>
      </p:sp>
      <p:pic>
        <p:nvPicPr>
          <p:cNvPr id="8" name="Picture 6" descr="Vaxpropp och tinnitus - Eartech hörselklinik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-2100" b="-1"/>
          <a:stretch/>
        </p:blipFill>
        <p:spPr bwMode="auto">
          <a:xfrm>
            <a:off x="6662973" y="1825068"/>
            <a:ext cx="4447703" cy="41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Normal trumhinna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Tydlig ljusreflex</a:t>
            </a:r>
          </a:p>
          <a:p>
            <a:r>
              <a:rPr lang="sv-SE" dirty="0" err="1" smtClean="0"/>
              <a:t>Vaxfritt</a:t>
            </a:r>
            <a:endParaRPr lang="sv-SE" dirty="0" smtClean="0"/>
          </a:p>
          <a:p>
            <a:r>
              <a:rPr lang="sv-SE" dirty="0" smtClean="0"/>
              <a:t>Transparent trumhinna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2" descr="Skadad trumhinna – Audium.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02" y="2279693"/>
            <a:ext cx="3262745" cy="32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Trumhinna vid </a:t>
            </a:r>
            <a:r>
              <a:rPr lang="sv-SE" dirty="0" err="1" smtClean="0">
                <a:solidFill>
                  <a:srgbClr val="FF0000"/>
                </a:solidFill>
              </a:rPr>
              <a:t>otosalpingit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Vätska bakom trumhinnan</a:t>
            </a:r>
          </a:p>
          <a:p>
            <a:r>
              <a:rPr lang="sv-SE" dirty="0" smtClean="0"/>
              <a:t>Påverkar trumhinnans och hörselbenens rörlighet</a:t>
            </a:r>
          </a:p>
          <a:p>
            <a:r>
              <a:rPr lang="sv-SE" dirty="0" smtClean="0"/>
              <a:t>Visar oftast basnedsättning vid hörselprov</a:t>
            </a:r>
            <a:endParaRPr lang="sv-SE" dirty="0"/>
          </a:p>
        </p:txBody>
      </p:sp>
      <p:pic>
        <p:nvPicPr>
          <p:cNvPr id="6" name="Picture 8" descr="Öra, näsa, hals – Termin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70" y="1656271"/>
            <a:ext cx="3848503" cy="40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- Röd">
  <a:themeElements>
    <a:clrScheme name="RD23">
      <a:dk1>
        <a:sysClr val="windowText" lastClr="000000"/>
      </a:dk1>
      <a:lt1>
        <a:sysClr val="window" lastClr="FFFFFF"/>
      </a:lt1>
      <a:dk2>
        <a:srgbClr val="595959"/>
      </a:dk2>
      <a:lt2>
        <a:srgbClr val="FBDCE2"/>
      </a:lt2>
      <a:accent1>
        <a:srgbClr val="DB3747"/>
      </a:accent1>
      <a:accent2>
        <a:srgbClr val="168DAF"/>
      </a:accent2>
      <a:accent3>
        <a:srgbClr val="178572"/>
      </a:accent3>
      <a:accent4>
        <a:srgbClr val="FED379"/>
      </a:accent4>
      <a:accent5>
        <a:srgbClr val="F4A9B6"/>
      </a:accent5>
      <a:accent6>
        <a:srgbClr val="93D3E5"/>
      </a:accent6>
      <a:hlink>
        <a:srgbClr val="03577B"/>
      </a:hlink>
      <a:folHlink>
        <a:srgbClr val="03577B"/>
      </a:folHlink>
    </a:clrScheme>
    <a:fontScheme name="RD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D_Dokumentstatus xmlns="2f901946-e264-40a9-b252-19c7dedd3add">Utkast</LD_Dokumentstatus>
    <j125def9988a4544907fddb4a09b1af5 xmlns="2f901946-e264-40a9-b252-19c7dedd3add">
      <Terms xmlns="http://schemas.microsoft.com/office/infopath/2007/PartnerControls"/>
    </j125def9988a4544907fddb4a09b1af5>
    <LD_OldPubliceringsstatus xmlns="2f901946-e264-40a9-b252-19c7dedd3add">Ej publicerat</LD_OldPubliceringsstatus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/>
    </ib8be5378b304cd19503fe0f13c962e4>
    <LD_Version xmlns="2f901946-e264-40a9-b252-19c7dedd3add">1.0</LD_Version>
    <TaxCatchAll xmlns="2f901946-e264-40a9-b252-19c7dedd3add">
      <Value>5</Value>
      <Value>38</Value>
      <Value>1</Value>
    </TaxCatchAll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Hörsel och Syn Dalarna</TermName>
          <TermId xmlns="http://schemas.microsoft.com/office/infopath/2007/PartnerControls">d1771b36-5b14-4641-83c6-bfc096211286</TermId>
        </TermInfo>
      </Terms>
    </b949fc07257b40f7b02b2d246d41368f>
    <LD_Publiceringsstatus xmlns="2f901946-e264-40a9-b252-19c7dedd3add">Publicering pågår</LD_Publiceringsstatus>
    <LD_OldDokumentstatus xmlns="2f901946-e264-40a9-b252-19c7dedd3add" xsi:nil="true"/>
    <LD_DokumentID xmlns="2f901946-e264-40a9-b252-19c7dedd3add">
      <Url>https://ar.ltdalarna.se/arbetsrum/OHAR4NPG/_layouts/15/DocIdRedir.aspx?ID=Q2NQMVKWMYEQ-984650017-244</Url>
      <Description>Q2NQMVKWMYEQ-984650017-244</Description>
    </LD_DokumentID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nf66689e3cec4bcc9e3f4977582c706c xmlns="2f901946-e264-40a9-b252-19c7dedd3add">
      <Terms xmlns="http://schemas.microsoft.com/office/infopath/2007/PartnerControls"/>
    </nf66689e3cec4bcc9e3f4977582c706c>
    <LD_Dokumentansvarig xmlns="2f901946-e264-40a9-b252-19c7dedd3add">
      <UserInfo>
        <DisplayName>Hedlund Emma /Hörsel och Syn Region Dalarna /Borlänge</DisplayName>
        <AccountId>52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_dlc_DocId xmlns="83322133-920a-4403-8373-fede2bacce7c">Q2NQMVKWMYEQ-237638076-1449</_dlc_DocId>
    <_dlc_DocIdUrl xmlns="83322133-920a-4403-8373-fede2bacce7c">
      <Url>https://ar.ltdalarna.se/arbetsrum/OHAR4NPG/publicerat/_layouts/15/DocIdRedir.aspx?ID=Q2NQMVKWMYEQ-237638076-1449</Url>
      <Description>Q2NQMVKWMYEQ-237638076-1449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AC92CF2061C10240851FF38CAA99F4B8030500AED1ACA68BE9BF4D948B7FACD2F14A9A" ma:contentTypeVersion="748" ma:contentTypeDescription="Skapa ett nytt dokument." ma:contentTypeScope="" ma:versionID="bf1e96316ca28579e54055a64d510217">
  <xsd:schema xmlns:xsd="http://www.w3.org/2001/XMLSchema" xmlns:xs="http://www.w3.org/2001/XMLSchema" xmlns:p="http://schemas.microsoft.com/office/2006/metadata/properties" xmlns:ns2="2f901946-e264-40a9-b252-19c7dedd3add" xmlns:ns3="83322133-920a-4403-8373-fede2bacce7c" targetNamespace="http://schemas.microsoft.com/office/2006/metadata/properties" ma:root="true" ma:fieldsID="24298d4ab2b4d2e75fcf1db29f02977d" ns2:_="" ns3:_="">
    <xsd:import namespace="2f901946-e264-40a9-b252-19c7dedd3add"/>
    <xsd:import namespace="83322133-920a-4403-8373-fede2bacce7c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ib626626c2604ac096d2606abc0b50e1" minOccurs="0"/>
                <xsd:element ref="ns2:j125def9988a4544907fddb4a09b1af5" minOccurs="0"/>
                <xsd:element ref="ns2:ib8be5378b304cd19503fe0f13c962e4" minOccurs="0"/>
                <xsd:element ref="ns2:LD_OldDokumentstatus" minOccurs="0"/>
                <xsd:element ref="ns2:nf66689e3cec4bcc9e3f4977582c706c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01143d38-6ef6-446f-8086-f9f8642147f1}" ma:internalName="TaxCatchAll" ma:showField="CatchAllData" ma:web="83322133-920a-4403-8373-fede2bacce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626626c2604ac096d2606abc0b50e1" ma:index="2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D_OldDokumentstatus" ma:index="32" nillable="true" ma:displayName="Old Dokumentstatus" ma:hidden="true" ma:internalName="LD_OldDokumentstatus" ma:readOnly="false">
      <xsd:simpleType>
        <xsd:restriction base="dms:Text"/>
      </xsd:simpleType>
    </xsd:element>
    <xsd:element name="nf66689e3cec4bcc9e3f4977582c706c" ma:index="33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01143d38-6ef6-446f-8086-f9f8642147f1}" ma:internalName="TaxCatchAllLabel" ma:readOnly="true" ma:showField="CatchAllDataLabel" ma:web="83322133-920a-4403-8373-fede2bacce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22133-920a-4403-8373-fede2bacce7c" elementFormDefault="qualified">
    <xsd:import namespace="http://schemas.microsoft.com/office/2006/documentManagement/types"/>
    <xsd:import namespace="http://schemas.microsoft.com/office/infopath/2007/PartnerControls"/>
    <xsd:element name="_dlc_DocId" ma:index="3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7769dcc-5dd1-4f02-a71f-f2e47d1eab4e" ContentTypeId="0x010100AC92CF2061C10240851FF38CAA99F4B80305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AC8780B-3F8C-40A4-A45D-1529D097AC8B}">
  <ds:schemaRefs>
    <ds:schemaRef ds:uri="http://purl.org/dc/terms/"/>
    <ds:schemaRef ds:uri="2f901946-e264-40a9-b252-19c7dedd3add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3322133-920a-4403-8373-fede2bacce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92BFF9-82BB-445E-BE1D-BE3D555199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A6571-2088-461B-8899-0A54CE58F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83322133-920a-4403-8373-fede2bacc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93078EE-CA9E-4DA6-A341-26FB2031DCC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EE9B88F-CCC6-4750-A1B7-AD539EBCF3A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21732</TotalTime>
  <Words>815</Words>
  <Application>Microsoft Office PowerPoint</Application>
  <PresentationFormat>Bredbild</PresentationFormat>
  <Paragraphs>131</Paragraphs>
  <Slides>32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Standard - Röd</vt:lpstr>
      <vt:lpstr>Utbildning i screeningaudiometri</vt:lpstr>
      <vt:lpstr>Syftet med införande av audiogramkrav</vt:lpstr>
      <vt:lpstr>Hörselvården inom  Dalarnas Hjälpmedelscenter</vt:lpstr>
      <vt:lpstr>Målgrupper Hörselvården</vt:lpstr>
      <vt:lpstr>Vad gör hörselvården?</vt:lpstr>
      <vt:lpstr>Örats anatomi</vt:lpstr>
      <vt:lpstr>Otoskopering, kontroll av öronstatus</vt:lpstr>
      <vt:lpstr>Normal trumhinna</vt:lpstr>
      <vt:lpstr>Trumhinna vid otosalpingit</vt:lpstr>
      <vt:lpstr>Vax kan ha olika färg</vt:lpstr>
      <vt:lpstr>Felkällor vid mätning</vt:lpstr>
      <vt:lpstr>Avlyssningskontroll av audiometer</vt:lpstr>
      <vt:lpstr>Anamnes vid mätning</vt:lpstr>
      <vt:lpstr>Instruktion audiometri</vt:lpstr>
      <vt:lpstr>PowerPoint-presentation</vt:lpstr>
      <vt:lpstr>PowerPoint-presentation</vt:lpstr>
      <vt:lpstr>Tomt audiogram</vt:lpstr>
      <vt:lpstr>Symboler</vt:lpstr>
      <vt:lpstr>Screening vid 10dB</vt:lpstr>
      <vt:lpstr>Info om audiogram</vt:lpstr>
      <vt:lpstr>Exempel hörselprov, normal hörsel</vt:lpstr>
      <vt:lpstr>Exempel hörselprov, nedsatt hörsel</vt:lpstr>
      <vt:lpstr>Andra exempel på hörselprov vid nedsatt hörsel</vt:lpstr>
      <vt:lpstr>Andra exempel på hörselprov vid nedsatt hörsel</vt:lpstr>
      <vt:lpstr>Asymmetrisk hörsel</vt:lpstr>
      <vt:lpstr>Talbananen och andra ljud</vt:lpstr>
      <vt:lpstr>Kriterier kring remittering till hörselvården</vt:lpstr>
      <vt:lpstr>Remissens innehåll</vt:lpstr>
      <vt:lpstr>Undantag från audiogramkrav</vt:lpstr>
      <vt:lpstr>Egen vårdbegäran- utprovning hörapparat</vt:lpstr>
      <vt:lpstr>Övrig hörsel- och öronproblematik</vt:lpstr>
      <vt:lpstr>Tack för oss.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Screeningaudiometri - Utbildning bildspel</dc:title>
  <dc:creator>Jansson Markus /Central förvaltning Kommunikationsenhet /Falun</dc:creator>
  <cp:lastModifiedBy>Marklund Michael /Regionstyrelsens förvaltning Kommunikationsenhet /Falun</cp:lastModifiedBy>
  <cp:revision>190</cp:revision>
  <dcterms:created xsi:type="dcterms:W3CDTF">2023-03-22T13:06:26Z</dcterms:created>
  <dcterms:modified xsi:type="dcterms:W3CDTF">2024-12-09T15:53:22Z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0x010100AC92CF2061C10240851FF38CAA99F4B8030500AED1ACA68BE9BF4D948B7FACD2F14A9A</vt:lpwstr>
  </property>
  <property fmtid="{D5CDD505-2E9C-101B-9397-08002B2CF9AE}" pid="3" name="d35d67994db9475aa58636ebfce59533">
    <vt:lpwstr>sv - svenska|fc4bf42e-8ca5-492e-bdac-5e5e0115cfa8</vt:lpwstr>
  </property>
  <property fmtid="{D5CDD505-2E9C-101B-9397-08002B2CF9AE}" pid="4" name="TaxCatchAll">
    <vt:lpwstr>1;#sv - svenska</vt:lpwstr>
  </property>
  <property fmtid="{D5CDD505-2E9C-101B-9397-08002B2CF9AE}" pid="5" name="LD_GallerForVerksamhet">
    <vt:lpwstr>38;#Hörsel och Syn Dalarna|d1771b36-5b14-4641-83c6-bfc096211286</vt:lpwstr>
  </property>
  <property fmtid="{D5CDD505-2E9C-101B-9397-08002B2CF9AE}" pid="6" name="LD_Process">
    <vt:lpwstr/>
  </property>
  <property fmtid="{D5CDD505-2E9C-101B-9397-08002B2CF9AE}" pid="7" name="LD_Nyckelord">
    <vt:lpwstr/>
  </property>
  <property fmtid="{D5CDD505-2E9C-101B-9397-08002B2CF9AE}" pid="8" name="LD_Dokumentsamling">
    <vt:lpwstr/>
  </property>
  <property fmtid="{D5CDD505-2E9C-101B-9397-08002B2CF9AE}" pid="9" name="LD_Dokumenttyp">
    <vt:lpwstr>5;#Standarddokument|4d12e0b9-1967-41ec-b4ec-5579d11176b8</vt:lpwstr>
  </property>
  <property fmtid="{D5CDD505-2E9C-101B-9397-08002B2CF9AE}" pid="10" name="LD_Ledningssytem">
    <vt:lpwstr/>
  </property>
  <property fmtid="{D5CDD505-2E9C-101B-9397-08002B2CF9AE}" pid="11" name="Granskning">
    <vt:lpwstr/>
  </property>
  <property fmtid="{D5CDD505-2E9C-101B-9397-08002B2CF9AE}" pid="12" name="LD_Sprak">
    <vt:lpwstr>1;#sv - svenska|fc4bf42e-8ca5-492e-bdac-5e5e0115cfa8</vt:lpwstr>
  </property>
  <property fmtid="{D5CDD505-2E9C-101B-9397-08002B2CF9AE}" pid="13" name="_dlc_DocIdItemGuid">
    <vt:lpwstr>d69986e4-10c5-44fe-b7fc-754492dd479d</vt:lpwstr>
  </property>
</Properties>
</file>