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6" r:id="rId3"/>
    <p:sldMasterId id="2147483697" r:id="rId4"/>
    <p:sldMasterId id="2147483703" r:id="rId5"/>
    <p:sldMasterId id="2147483717" r:id="rId6"/>
    <p:sldMasterId id="2147483731" r:id="rId7"/>
  </p:sldMasterIdLst>
  <p:notesMasterIdLst>
    <p:notesMasterId r:id="rId97"/>
  </p:notesMasterIdLst>
  <p:handoutMasterIdLst>
    <p:handoutMasterId r:id="rId98"/>
  </p:handoutMasterIdLst>
  <p:sldIdLst>
    <p:sldId id="342" r:id="rId8"/>
    <p:sldId id="451" r:id="rId9"/>
    <p:sldId id="689" r:id="rId10"/>
    <p:sldId id="693" r:id="rId11"/>
    <p:sldId id="694" r:id="rId12"/>
    <p:sldId id="695" r:id="rId13"/>
    <p:sldId id="696" r:id="rId14"/>
    <p:sldId id="697" r:id="rId15"/>
    <p:sldId id="663" r:id="rId16"/>
    <p:sldId id="664" r:id="rId17"/>
    <p:sldId id="665" r:id="rId18"/>
    <p:sldId id="666" r:id="rId19"/>
    <p:sldId id="667" r:id="rId20"/>
    <p:sldId id="668" r:id="rId21"/>
    <p:sldId id="669" r:id="rId22"/>
    <p:sldId id="671" r:id="rId23"/>
    <p:sldId id="672" r:id="rId24"/>
    <p:sldId id="673" r:id="rId25"/>
    <p:sldId id="650" r:id="rId26"/>
    <p:sldId id="677" r:id="rId27"/>
    <p:sldId id="676" r:id="rId28"/>
    <p:sldId id="678" r:id="rId29"/>
    <p:sldId id="679" r:id="rId30"/>
    <p:sldId id="682" r:id="rId31"/>
    <p:sldId id="685" r:id="rId32"/>
    <p:sldId id="681" r:id="rId33"/>
    <p:sldId id="683" r:id="rId34"/>
    <p:sldId id="684" r:id="rId35"/>
    <p:sldId id="686" r:id="rId36"/>
    <p:sldId id="652" r:id="rId37"/>
    <p:sldId id="698" r:id="rId38"/>
    <p:sldId id="699" r:id="rId39"/>
    <p:sldId id="700" r:id="rId40"/>
    <p:sldId id="701" r:id="rId41"/>
    <p:sldId id="702" r:id="rId42"/>
    <p:sldId id="703" r:id="rId43"/>
    <p:sldId id="704" r:id="rId44"/>
    <p:sldId id="705" r:id="rId45"/>
    <p:sldId id="706" r:id="rId46"/>
    <p:sldId id="707" r:id="rId47"/>
    <p:sldId id="708" r:id="rId48"/>
    <p:sldId id="709" r:id="rId49"/>
    <p:sldId id="710" r:id="rId50"/>
    <p:sldId id="711" r:id="rId51"/>
    <p:sldId id="712" r:id="rId52"/>
    <p:sldId id="713" r:id="rId53"/>
    <p:sldId id="714" r:id="rId54"/>
    <p:sldId id="715" r:id="rId55"/>
    <p:sldId id="716" r:id="rId56"/>
    <p:sldId id="717" r:id="rId57"/>
    <p:sldId id="718" r:id="rId58"/>
    <p:sldId id="719" r:id="rId59"/>
    <p:sldId id="720" r:id="rId60"/>
    <p:sldId id="721" r:id="rId61"/>
    <p:sldId id="722" r:id="rId62"/>
    <p:sldId id="723" r:id="rId63"/>
    <p:sldId id="724" r:id="rId64"/>
    <p:sldId id="256" r:id="rId65"/>
    <p:sldId id="264" r:id="rId66"/>
    <p:sldId id="266" r:id="rId67"/>
    <p:sldId id="257" r:id="rId68"/>
    <p:sldId id="265" r:id="rId69"/>
    <p:sldId id="262" r:id="rId70"/>
    <p:sldId id="261" r:id="rId71"/>
    <p:sldId id="267" r:id="rId72"/>
    <p:sldId id="269" r:id="rId73"/>
    <p:sldId id="268" r:id="rId74"/>
    <p:sldId id="271" r:id="rId75"/>
    <p:sldId id="259" r:id="rId76"/>
    <p:sldId id="260" r:id="rId77"/>
    <p:sldId id="270" r:id="rId78"/>
    <p:sldId id="655" r:id="rId79"/>
    <p:sldId id="378" r:id="rId80"/>
    <p:sldId id="380" r:id="rId81"/>
    <p:sldId id="381" r:id="rId82"/>
    <p:sldId id="382" r:id="rId83"/>
    <p:sldId id="383" r:id="rId84"/>
    <p:sldId id="384" r:id="rId85"/>
    <p:sldId id="385" r:id="rId86"/>
    <p:sldId id="386" r:id="rId87"/>
    <p:sldId id="387" r:id="rId88"/>
    <p:sldId id="690" r:id="rId89"/>
    <p:sldId id="691" r:id="rId90"/>
    <p:sldId id="656" r:id="rId91"/>
    <p:sldId id="659" r:id="rId92"/>
    <p:sldId id="657" r:id="rId93"/>
    <p:sldId id="660" r:id="rId94"/>
    <p:sldId id="661" r:id="rId95"/>
    <p:sldId id="658" r:id="rId9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9"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xmeli" initials="a" lastIdx="2" clrIdx="1">
    <p:extLst>
      <p:ext uri="{19B8F6BF-5375-455C-9EA6-DF929625EA0E}">
        <p15:presenceInfo xmlns:p15="http://schemas.microsoft.com/office/powerpoint/2012/main" userId="axmel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060"/>
    <a:srgbClr val="93CEC1"/>
    <a:srgbClr val="54B7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3" autoAdjust="0"/>
    <p:restoredTop sz="69302" autoAdjust="0"/>
  </p:normalViewPr>
  <p:slideViewPr>
    <p:cSldViewPr snapToGrid="0">
      <p:cViewPr varScale="1">
        <p:scale>
          <a:sx n="74" d="100"/>
          <a:sy n="74" d="100"/>
        </p:scale>
        <p:origin x="288" y="54"/>
      </p:cViewPr>
      <p:guideLst>
        <p:guide orient="horz" pos="709"/>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360"/>
    </p:cViewPr>
  </p:sorterViewPr>
  <p:notesViewPr>
    <p:cSldViewPr snapToGrid="0" showGuides="1">
      <p:cViewPr varScale="1">
        <p:scale>
          <a:sx n="159" d="100"/>
          <a:sy n="159" d="100"/>
        </p:scale>
        <p:origin x="5328" y="20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handoutMaster" Target="handoutMasters/handout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F9B2C2-36CC-4787-8522-7755FE59DC15}" type="doc">
      <dgm:prSet loTypeId="urn:microsoft.com/office/officeart/2005/8/layout/gear1" loCatId="cycle" qsTypeId="urn:microsoft.com/office/officeart/2005/8/quickstyle/simple1" qsCatId="simple" csTypeId="urn:microsoft.com/office/officeart/2005/8/colors/accent1_5" csCatId="accent1" phldr="1"/>
      <dgm:spPr/>
    </dgm:pt>
    <dgm:pt modelId="{162F891F-852E-4478-B70B-D3F185D8ADF7}">
      <dgm:prSet phldrT="[Text]"/>
      <dgm:spPr>
        <a:solidFill>
          <a:schemeClr val="tx2">
            <a:lumMod val="60000"/>
            <a:lumOff val="40000"/>
          </a:schemeClr>
        </a:solidFill>
      </dgm:spPr>
      <dgm:t>
        <a:bodyPr/>
        <a:lstStyle/>
        <a:p>
          <a:r>
            <a:rPr lang="sv-SE" dirty="0">
              <a:solidFill>
                <a:schemeClr val="accent1">
                  <a:lumMod val="50000"/>
                </a:schemeClr>
              </a:solidFill>
            </a:rPr>
            <a:t>Styrgrupp </a:t>
          </a:r>
        </a:p>
      </dgm:t>
    </dgm:pt>
    <dgm:pt modelId="{3F7421C1-EC0C-4923-8843-367AB4C1E577}" type="parTrans" cxnId="{88FE332B-EDEB-4901-B228-B489507C9749}">
      <dgm:prSet/>
      <dgm:spPr/>
      <dgm:t>
        <a:bodyPr/>
        <a:lstStyle/>
        <a:p>
          <a:endParaRPr lang="sv-SE"/>
        </a:p>
      </dgm:t>
    </dgm:pt>
    <dgm:pt modelId="{EFF29157-8A74-4CA4-A702-8B6CF8D441EF}" type="sibTrans" cxnId="{88FE332B-EDEB-4901-B228-B489507C9749}">
      <dgm:prSet/>
      <dgm:spPr>
        <a:solidFill>
          <a:schemeClr val="tx2">
            <a:lumMod val="60000"/>
            <a:lumOff val="40000"/>
          </a:schemeClr>
        </a:solidFill>
      </dgm:spPr>
      <dgm:t>
        <a:bodyPr/>
        <a:lstStyle/>
        <a:p>
          <a:endParaRPr lang="sv-SE"/>
        </a:p>
      </dgm:t>
    </dgm:pt>
    <dgm:pt modelId="{F18E4964-67CD-434F-B4F3-4838D42197FE}">
      <dgm:prSet phldrT="[Text]"/>
      <dgm:spPr>
        <a:solidFill>
          <a:schemeClr val="tx2">
            <a:lumMod val="20000"/>
            <a:lumOff val="80000"/>
          </a:schemeClr>
        </a:solidFill>
      </dgm:spPr>
      <dgm:t>
        <a:bodyPr/>
        <a:lstStyle/>
        <a:p>
          <a:r>
            <a:rPr lang="sv-SE" dirty="0">
              <a:solidFill>
                <a:schemeClr val="accent2">
                  <a:lumMod val="50000"/>
                </a:schemeClr>
              </a:solidFill>
            </a:rPr>
            <a:t>Ordförande beredning </a:t>
          </a:r>
        </a:p>
      </dgm:t>
    </dgm:pt>
    <dgm:pt modelId="{E11AD39F-81CA-44DE-930E-8265CD79F8B9}" type="parTrans" cxnId="{31B1F13A-0B70-46AF-A158-7EE90D6482A4}">
      <dgm:prSet/>
      <dgm:spPr/>
      <dgm:t>
        <a:bodyPr/>
        <a:lstStyle/>
        <a:p>
          <a:endParaRPr lang="sv-SE"/>
        </a:p>
      </dgm:t>
    </dgm:pt>
    <dgm:pt modelId="{A69CAE40-F1A6-440D-A399-CBB480DC8649}" type="sibTrans" cxnId="{31B1F13A-0B70-46AF-A158-7EE90D6482A4}">
      <dgm:prSet/>
      <dgm:spPr>
        <a:solidFill>
          <a:schemeClr val="tx2">
            <a:lumMod val="20000"/>
            <a:lumOff val="80000"/>
          </a:schemeClr>
        </a:solidFill>
      </dgm:spPr>
      <dgm:t>
        <a:bodyPr/>
        <a:lstStyle/>
        <a:p>
          <a:endParaRPr lang="sv-SE"/>
        </a:p>
      </dgm:t>
    </dgm:pt>
    <dgm:pt modelId="{5BA9BADE-1B7C-4D01-96F5-8F628E4674CE}">
      <dgm:prSet phldrT="[Text]"/>
      <dgm:spPr>
        <a:solidFill>
          <a:schemeClr val="tx2">
            <a:lumMod val="75000"/>
          </a:schemeClr>
        </a:solidFill>
      </dgm:spPr>
      <dgm:t>
        <a:bodyPr/>
        <a:lstStyle/>
        <a:p>
          <a:r>
            <a:rPr lang="sv-SE" dirty="0"/>
            <a:t>LCHNV </a:t>
          </a:r>
        </a:p>
      </dgm:t>
    </dgm:pt>
    <dgm:pt modelId="{4BA3C5FF-5B8B-4EE8-9E36-4E145D238F6A}" type="parTrans" cxnId="{C542F648-E389-4B57-B69D-11BE19125C9F}">
      <dgm:prSet/>
      <dgm:spPr/>
      <dgm:t>
        <a:bodyPr/>
        <a:lstStyle/>
        <a:p>
          <a:endParaRPr lang="sv-SE"/>
        </a:p>
      </dgm:t>
    </dgm:pt>
    <dgm:pt modelId="{8BC47738-1CA5-4480-A321-20AFFFD2531E}" type="sibTrans" cxnId="{C542F648-E389-4B57-B69D-11BE19125C9F}">
      <dgm:prSet/>
      <dgm:spPr/>
      <dgm:t>
        <a:bodyPr/>
        <a:lstStyle/>
        <a:p>
          <a:endParaRPr lang="sv-SE"/>
        </a:p>
      </dgm:t>
    </dgm:pt>
    <dgm:pt modelId="{B174DF63-CC22-47E8-93F1-F1444CE7AC41}" type="pres">
      <dgm:prSet presAssocID="{A4F9B2C2-36CC-4787-8522-7755FE59DC15}" presName="composite" presStyleCnt="0">
        <dgm:presLayoutVars>
          <dgm:chMax val="3"/>
          <dgm:animLvl val="lvl"/>
          <dgm:resizeHandles val="exact"/>
        </dgm:presLayoutVars>
      </dgm:prSet>
      <dgm:spPr/>
    </dgm:pt>
    <dgm:pt modelId="{D7E38F1E-C931-4ECE-B4A7-5393805CDC87}" type="pres">
      <dgm:prSet presAssocID="{5BA9BADE-1B7C-4D01-96F5-8F628E4674CE}" presName="gear1" presStyleLbl="node1" presStyleIdx="0" presStyleCnt="3">
        <dgm:presLayoutVars>
          <dgm:chMax val="1"/>
          <dgm:bulletEnabled val="1"/>
        </dgm:presLayoutVars>
      </dgm:prSet>
      <dgm:spPr/>
    </dgm:pt>
    <dgm:pt modelId="{78ABDAF5-5D52-4907-AFC5-A04CD606ED7A}" type="pres">
      <dgm:prSet presAssocID="{5BA9BADE-1B7C-4D01-96F5-8F628E4674CE}" presName="gear1srcNode" presStyleLbl="node1" presStyleIdx="0" presStyleCnt="3"/>
      <dgm:spPr/>
    </dgm:pt>
    <dgm:pt modelId="{794ABA43-C750-4124-86AD-F6D5BC9FDE5E}" type="pres">
      <dgm:prSet presAssocID="{5BA9BADE-1B7C-4D01-96F5-8F628E4674CE}" presName="gear1dstNode" presStyleLbl="node1" presStyleIdx="0" presStyleCnt="3"/>
      <dgm:spPr/>
    </dgm:pt>
    <dgm:pt modelId="{73D22C9A-8784-4B92-A230-43B395DC101F}" type="pres">
      <dgm:prSet presAssocID="{162F891F-852E-4478-B70B-D3F185D8ADF7}" presName="gear2" presStyleLbl="node1" presStyleIdx="1" presStyleCnt="3">
        <dgm:presLayoutVars>
          <dgm:chMax val="1"/>
          <dgm:bulletEnabled val="1"/>
        </dgm:presLayoutVars>
      </dgm:prSet>
      <dgm:spPr/>
    </dgm:pt>
    <dgm:pt modelId="{D860DD32-AD13-4761-A3D7-D021BD018DAE}" type="pres">
      <dgm:prSet presAssocID="{162F891F-852E-4478-B70B-D3F185D8ADF7}" presName="gear2srcNode" presStyleLbl="node1" presStyleIdx="1" presStyleCnt="3"/>
      <dgm:spPr/>
    </dgm:pt>
    <dgm:pt modelId="{13D15A39-D8B8-453E-A622-CF7A2E9C7A5D}" type="pres">
      <dgm:prSet presAssocID="{162F891F-852E-4478-B70B-D3F185D8ADF7}" presName="gear2dstNode" presStyleLbl="node1" presStyleIdx="1" presStyleCnt="3"/>
      <dgm:spPr/>
    </dgm:pt>
    <dgm:pt modelId="{F617BDB7-ED02-4BC6-BCAD-829BE02F0C20}" type="pres">
      <dgm:prSet presAssocID="{F18E4964-67CD-434F-B4F3-4838D42197FE}" presName="gear3" presStyleLbl="node1" presStyleIdx="2" presStyleCnt="3"/>
      <dgm:spPr/>
    </dgm:pt>
    <dgm:pt modelId="{4A3BC27D-DF3A-495A-A6C4-9B1F8C72AED3}" type="pres">
      <dgm:prSet presAssocID="{F18E4964-67CD-434F-B4F3-4838D42197FE}" presName="gear3tx" presStyleLbl="node1" presStyleIdx="2" presStyleCnt="3">
        <dgm:presLayoutVars>
          <dgm:chMax val="1"/>
          <dgm:bulletEnabled val="1"/>
        </dgm:presLayoutVars>
      </dgm:prSet>
      <dgm:spPr/>
    </dgm:pt>
    <dgm:pt modelId="{4EE0CDAB-7041-433E-A700-ABFAB4A501B3}" type="pres">
      <dgm:prSet presAssocID="{F18E4964-67CD-434F-B4F3-4838D42197FE}" presName="gear3srcNode" presStyleLbl="node1" presStyleIdx="2" presStyleCnt="3"/>
      <dgm:spPr/>
    </dgm:pt>
    <dgm:pt modelId="{29B453A9-502F-440B-A0EC-E08DBB235953}" type="pres">
      <dgm:prSet presAssocID="{F18E4964-67CD-434F-B4F3-4838D42197FE}" presName="gear3dstNode" presStyleLbl="node1" presStyleIdx="2" presStyleCnt="3"/>
      <dgm:spPr/>
    </dgm:pt>
    <dgm:pt modelId="{36A9EAD7-21B6-45C8-A896-E55EC52F52B3}" type="pres">
      <dgm:prSet presAssocID="{8BC47738-1CA5-4480-A321-20AFFFD2531E}" presName="connector1" presStyleLbl="sibTrans2D1" presStyleIdx="0" presStyleCnt="3"/>
      <dgm:spPr/>
    </dgm:pt>
    <dgm:pt modelId="{1102A66E-63A2-4D83-9133-8609B9B84D0D}" type="pres">
      <dgm:prSet presAssocID="{EFF29157-8A74-4CA4-A702-8B6CF8D441EF}" presName="connector2" presStyleLbl="sibTrans2D1" presStyleIdx="1" presStyleCnt="3"/>
      <dgm:spPr/>
    </dgm:pt>
    <dgm:pt modelId="{880488BB-4F1D-4072-AB2D-20D80B5BFD3A}" type="pres">
      <dgm:prSet presAssocID="{A69CAE40-F1A6-440D-A399-CBB480DC8649}" presName="connector3" presStyleLbl="sibTrans2D1" presStyleIdx="2" presStyleCnt="3"/>
      <dgm:spPr/>
    </dgm:pt>
  </dgm:ptLst>
  <dgm:cxnLst>
    <dgm:cxn modelId="{761AB028-BF1E-4DA6-A6D6-76F02DA83185}" type="presOf" srcId="{A69CAE40-F1A6-440D-A399-CBB480DC8649}" destId="{880488BB-4F1D-4072-AB2D-20D80B5BFD3A}" srcOrd="0" destOrd="0" presId="urn:microsoft.com/office/officeart/2005/8/layout/gear1"/>
    <dgm:cxn modelId="{88FE332B-EDEB-4901-B228-B489507C9749}" srcId="{A4F9B2C2-36CC-4787-8522-7755FE59DC15}" destId="{162F891F-852E-4478-B70B-D3F185D8ADF7}" srcOrd="1" destOrd="0" parTransId="{3F7421C1-EC0C-4923-8843-367AB4C1E577}" sibTransId="{EFF29157-8A74-4CA4-A702-8B6CF8D441EF}"/>
    <dgm:cxn modelId="{CEF3EE35-8F54-4726-9D78-71B5BF012286}" type="presOf" srcId="{162F891F-852E-4478-B70B-D3F185D8ADF7}" destId="{73D22C9A-8784-4B92-A230-43B395DC101F}" srcOrd="0" destOrd="0" presId="urn:microsoft.com/office/officeart/2005/8/layout/gear1"/>
    <dgm:cxn modelId="{31B1F13A-0B70-46AF-A158-7EE90D6482A4}" srcId="{A4F9B2C2-36CC-4787-8522-7755FE59DC15}" destId="{F18E4964-67CD-434F-B4F3-4838D42197FE}" srcOrd="2" destOrd="0" parTransId="{E11AD39F-81CA-44DE-930E-8265CD79F8B9}" sibTransId="{A69CAE40-F1A6-440D-A399-CBB480DC8649}"/>
    <dgm:cxn modelId="{D4D54D3B-9B9D-414A-BB14-AAE1029A12C7}" type="presOf" srcId="{5BA9BADE-1B7C-4D01-96F5-8F628E4674CE}" destId="{78ABDAF5-5D52-4907-AFC5-A04CD606ED7A}" srcOrd="1" destOrd="0" presId="urn:microsoft.com/office/officeart/2005/8/layout/gear1"/>
    <dgm:cxn modelId="{D666E948-DDBE-4457-94B6-0BDCF815872D}" type="presOf" srcId="{A4F9B2C2-36CC-4787-8522-7755FE59DC15}" destId="{B174DF63-CC22-47E8-93F1-F1444CE7AC41}" srcOrd="0" destOrd="0" presId="urn:microsoft.com/office/officeart/2005/8/layout/gear1"/>
    <dgm:cxn modelId="{C542F648-E389-4B57-B69D-11BE19125C9F}" srcId="{A4F9B2C2-36CC-4787-8522-7755FE59DC15}" destId="{5BA9BADE-1B7C-4D01-96F5-8F628E4674CE}" srcOrd="0" destOrd="0" parTransId="{4BA3C5FF-5B8B-4EE8-9E36-4E145D238F6A}" sibTransId="{8BC47738-1CA5-4480-A321-20AFFFD2531E}"/>
    <dgm:cxn modelId="{7379C583-B08F-4354-AE04-3DCD82E00E80}" type="presOf" srcId="{5BA9BADE-1B7C-4D01-96F5-8F628E4674CE}" destId="{D7E38F1E-C931-4ECE-B4A7-5393805CDC87}" srcOrd="0" destOrd="0" presId="urn:microsoft.com/office/officeart/2005/8/layout/gear1"/>
    <dgm:cxn modelId="{7DBE72A3-AE2D-4293-A63F-BA4D5A5571B5}" type="presOf" srcId="{F18E4964-67CD-434F-B4F3-4838D42197FE}" destId="{29B453A9-502F-440B-A0EC-E08DBB235953}" srcOrd="3" destOrd="0" presId="urn:microsoft.com/office/officeart/2005/8/layout/gear1"/>
    <dgm:cxn modelId="{3C0B24A7-ED68-424A-B882-96B77C432280}" type="presOf" srcId="{162F891F-852E-4478-B70B-D3F185D8ADF7}" destId="{13D15A39-D8B8-453E-A622-CF7A2E9C7A5D}" srcOrd="2" destOrd="0" presId="urn:microsoft.com/office/officeart/2005/8/layout/gear1"/>
    <dgm:cxn modelId="{59925EB0-EC99-4436-8B6A-E01DBCA2B034}" type="presOf" srcId="{162F891F-852E-4478-B70B-D3F185D8ADF7}" destId="{D860DD32-AD13-4761-A3D7-D021BD018DAE}" srcOrd="1" destOrd="0" presId="urn:microsoft.com/office/officeart/2005/8/layout/gear1"/>
    <dgm:cxn modelId="{8752BAB1-4A16-416E-82D9-843A4D1F969D}" type="presOf" srcId="{F18E4964-67CD-434F-B4F3-4838D42197FE}" destId="{4EE0CDAB-7041-433E-A700-ABFAB4A501B3}" srcOrd="2" destOrd="0" presId="urn:microsoft.com/office/officeart/2005/8/layout/gear1"/>
    <dgm:cxn modelId="{BD66EBB3-60EF-477E-A8FF-86ABC3C71275}" type="presOf" srcId="{8BC47738-1CA5-4480-A321-20AFFFD2531E}" destId="{36A9EAD7-21B6-45C8-A896-E55EC52F52B3}" srcOrd="0" destOrd="0" presId="urn:microsoft.com/office/officeart/2005/8/layout/gear1"/>
    <dgm:cxn modelId="{89DC8AC0-021D-40B0-9EF0-3EC58911A60C}" type="presOf" srcId="{EFF29157-8A74-4CA4-A702-8B6CF8D441EF}" destId="{1102A66E-63A2-4D83-9133-8609B9B84D0D}" srcOrd="0" destOrd="0" presId="urn:microsoft.com/office/officeart/2005/8/layout/gear1"/>
    <dgm:cxn modelId="{51436CCD-471B-438A-93F3-605BC666FD66}" type="presOf" srcId="{F18E4964-67CD-434F-B4F3-4838D42197FE}" destId="{F617BDB7-ED02-4BC6-BCAD-829BE02F0C20}" srcOrd="0" destOrd="0" presId="urn:microsoft.com/office/officeart/2005/8/layout/gear1"/>
    <dgm:cxn modelId="{7A3759D1-C1E7-485C-8A56-36E3218F8C12}" type="presOf" srcId="{F18E4964-67CD-434F-B4F3-4838D42197FE}" destId="{4A3BC27D-DF3A-495A-A6C4-9B1F8C72AED3}" srcOrd="1" destOrd="0" presId="urn:microsoft.com/office/officeart/2005/8/layout/gear1"/>
    <dgm:cxn modelId="{20EB5DEC-E0C4-4FA3-BCBA-3C831185C047}" type="presOf" srcId="{5BA9BADE-1B7C-4D01-96F5-8F628E4674CE}" destId="{794ABA43-C750-4124-86AD-F6D5BC9FDE5E}" srcOrd="2" destOrd="0" presId="urn:microsoft.com/office/officeart/2005/8/layout/gear1"/>
    <dgm:cxn modelId="{2C20CE94-95A8-43A1-96C1-E5F744E9E4C7}" type="presParOf" srcId="{B174DF63-CC22-47E8-93F1-F1444CE7AC41}" destId="{D7E38F1E-C931-4ECE-B4A7-5393805CDC87}" srcOrd="0" destOrd="0" presId="urn:microsoft.com/office/officeart/2005/8/layout/gear1"/>
    <dgm:cxn modelId="{D0DA86EE-6D0F-4DA5-9B7E-DF04994F8350}" type="presParOf" srcId="{B174DF63-CC22-47E8-93F1-F1444CE7AC41}" destId="{78ABDAF5-5D52-4907-AFC5-A04CD606ED7A}" srcOrd="1" destOrd="0" presId="urn:microsoft.com/office/officeart/2005/8/layout/gear1"/>
    <dgm:cxn modelId="{6E62D5CE-1484-4C9C-BB4B-F648B29E9B49}" type="presParOf" srcId="{B174DF63-CC22-47E8-93F1-F1444CE7AC41}" destId="{794ABA43-C750-4124-86AD-F6D5BC9FDE5E}" srcOrd="2" destOrd="0" presId="urn:microsoft.com/office/officeart/2005/8/layout/gear1"/>
    <dgm:cxn modelId="{CCCA9314-F645-4E2D-8D5B-6B2436FA5C23}" type="presParOf" srcId="{B174DF63-CC22-47E8-93F1-F1444CE7AC41}" destId="{73D22C9A-8784-4B92-A230-43B395DC101F}" srcOrd="3" destOrd="0" presId="urn:microsoft.com/office/officeart/2005/8/layout/gear1"/>
    <dgm:cxn modelId="{6B8C0452-93ED-43B3-BE2A-53D49C337F5D}" type="presParOf" srcId="{B174DF63-CC22-47E8-93F1-F1444CE7AC41}" destId="{D860DD32-AD13-4761-A3D7-D021BD018DAE}" srcOrd="4" destOrd="0" presId="urn:microsoft.com/office/officeart/2005/8/layout/gear1"/>
    <dgm:cxn modelId="{AD936DEB-5C87-450A-897C-7D52CAE99D89}" type="presParOf" srcId="{B174DF63-CC22-47E8-93F1-F1444CE7AC41}" destId="{13D15A39-D8B8-453E-A622-CF7A2E9C7A5D}" srcOrd="5" destOrd="0" presId="urn:microsoft.com/office/officeart/2005/8/layout/gear1"/>
    <dgm:cxn modelId="{FB726E3E-BA98-436C-9213-7DEC21149780}" type="presParOf" srcId="{B174DF63-CC22-47E8-93F1-F1444CE7AC41}" destId="{F617BDB7-ED02-4BC6-BCAD-829BE02F0C20}" srcOrd="6" destOrd="0" presId="urn:microsoft.com/office/officeart/2005/8/layout/gear1"/>
    <dgm:cxn modelId="{D3F32FDE-8DF3-4FE7-BE04-CF4D4ED8F66D}" type="presParOf" srcId="{B174DF63-CC22-47E8-93F1-F1444CE7AC41}" destId="{4A3BC27D-DF3A-495A-A6C4-9B1F8C72AED3}" srcOrd="7" destOrd="0" presId="urn:microsoft.com/office/officeart/2005/8/layout/gear1"/>
    <dgm:cxn modelId="{BD26CB25-F784-4AA2-90C4-90491082B569}" type="presParOf" srcId="{B174DF63-CC22-47E8-93F1-F1444CE7AC41}" destId="{4EE0CDAB-7041-433E-A700-ABFAB4A501B3}" srcOrd="8" destOrd="0" presId="urn:microsoft.com/office/officeart/2005/8/layout/gear1"/>
    <dgm:cxn modelId="{6C546FAB-F8E5-4575-87CB-9E7512965D8C}" type="presParOf" srcId="{B174DF63-CC22-47E8-93F1-F1444CE7AC41}" destId="{29B453A9-502F-440B-A0EC-E08DBB235953}" srcOrd="9" destOrd="0" presId="urn:microsoft.com/office/officeart/2005/8/layout/gear1"/>
    <dgm:cxn modelId="{3A2F4D48-0ED1-491B-9BF6-6FA662DB5500}" type="presParOf" srcId="{B174DF63-CC22-47E8-93F1-F1444CE7AC41}" destId="{36A9EAD7-21B6-45C8-A896-E55EC52F52B3}" srcOrd="10" destOrd="0" presId="urn:microsoft.com/office/officeart/2005/8/layout/gear1"/>
    <dgm:cxn modelId="{66AFF5BF-DF8E-4DCC-86C5-5504EBAB5422}" type="presParOf" srcId="{B174DF63-CC22-47E8-93F1-F1444CE7AC41}" destId="{1102A66E-63A2-4D83-9133-8609B9B84D0D}" srcOrd="11" destOrd="0" presId="urn:microsoft.com/office/officeart/2005/8/layout/gear1"/>
    <dgm:cxn modelId="{6001D280-B540-4A9C-A16D-F2F78BFB4885}" type="presParOf" srcId="{B174DF63-CC22-47E8-93F1-F1444CE7AC41}" destId="{880488BB-4F1D-4072-AB2D-20D80B5BFD3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3FDA349-BF81-4EEB-90D6-D2680BA16E8A}"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sv-SE"/>
        </a:p>
      </dgm:t>
    </dgm:pt>
    <dgm:pt modelId="{2ACF1D85-4F4B-4B61-9E11-C7EEFE44D892}">
      <dgm:prSet phldrT="[Text]"/>
      <dgm:spPr/>
      <dgm:t>
        <a:bodyPr/>
        <a:lstStyle/>
        <a:p>
          <a:r>
            <a:rPr lang="sv-SE" dirty="0"/>
            <a:t>Uppdrag samsjuklighet (RSS Dalarna)</a:t>
          </a:r>
        </a:p>
      </dgm:t>
    </dgm:pt>
    <dgm:pt modelId="{AE3FF455-3F4E-49ED-9AD9-A148E169B726}" type="parTrans" cxnId="{E7371E2B-64E0-4AFD-A173-D167580951E5}">
      <dgm:prSet/>
      <dgm:spPr/>
      <dgm:t>
        <a:bodyPr/>
        <a:lstStyle/>
        <a:p>
          <a:endParaRPr lang="sv-SE"/>
        </a:p>
      </dgm:t>
    </dgm:pt>
    <dgm:pt modelId="{34250C82-D96E-465C-B73D-C3A7C0477330}" type="sibTrans" cxnId="{E7371E2B-64E0-4AFD-A173-D167580951E5}">
      <dgm:prSet/>
      <dgm:spPr/>
      <dgm:t>
        <a:bodyPr/>
        <a:lstStyle/>
        <a:p>
          <a:endParaRPr lang="sv-SE"/>
        </a:p>
      </dgm:t>
    </dgm:pt>
    <dgm:pt modelId="{C6E329D8-994C-4D85-A674-7A77AA7A5E63}">
      <dgm:prSet phldrT="[Text]"/>
      <dgm:spPr/>
      <dgm:t>
        <a:bodyPr/>
        <a:lstStyle/>
        <a:p>
          <a:r>
            <a:rPr lang="sv-SE" b="0" dirty="0"/>
            <a:t>-Kartläggning</a:t>
          </a:r>
        </a:p>
        <a:p>
          <a:r>
            <a:rPr lang="sv-SE" b="0" dirty="0"/>
            <a:t>-Delrapport</a:t>
          </a:r>
        </a:p>
        <a:p>
          <a:r>
            <a:rPr lang="sv-SE" b="0" dirty="0"/>
            <a:t>-Åtgärdsförslag:</a:t>
          </a:r>
        </a:p>
        <a:p>
          <a:r>
            <a:rPr lang="sv-SE" i="1" dirty="0"/>
            <a:t>1. Kompetenshöjande insatser samsjuklighet</a:t>
          </a:r>
        </a:p>
        <a:p>
          <a:r>
            <a:rPr lang="sv-SE" b="1" i="1" dirty="0"/>
            <a:t>2. Utveckla arbetet med SIP för samtliga målgrupper</a:t>
          </a:r>
        </a:p>
      </dgm:t>
    </dgm:pt>
    <dgm:pt modelId="{8D351EB1-8A9E-44C7-B151-1D05C06F443E}" type="parTrans" cxnId="{CAC3A184-B3EE-4015-B0CF-019D3D2666A6}">
      <dgm:prSet/>
      <dgm:spPr/>
      <dgm:t>
        <a:bodyPr/>
        <a:lstStyle/>
        <a:p>
          <a:endParaRPr lang="sv-SE"/>
        </a:p>
      </dgm:t>
    </dgm:pt>
    <dgm:pt modelId="{C91AFA3E-E7D6-43EB-999B-81B8505A5A66}" type="sibTrans" cxnId="{CAC3A184-B3EE-4015-B0CF-019D3D2666A6}">
      <dgm:prSet/>
      <dgm:spPr/>
      <dgm:t>
        <a:bodyPr/>
        <a:lstStyle/>
        <a:p>
          <a:endParaRPr lang="sv-SE"/>
        </a:p>
      </dgm:t>
    </dgm:pt>
    <dgm:pt modelId="{F9820D0A-AFB0-415E-BA36-D6D492659606}">
      <dgm:prSet phldrT="[Text]"/>
      <dgm:spPr>
        <a:solidFill>
          <a:srgbClr val="54B798"/>
        </a:solidFill>
      </dgm:spPr>
      <dgm:t>
        <a:bodyPr/>
        <a:lstStyle/>
        <a:p>
          <a:r>
            <a:rPr lang="sv-SE" dirty="0"/>
            <a:t>Revidering av SIP riktlinje</a:t>
          </a:r>
        </a:p>
      </dgm:t>
    </dgm:pt>
    <dgm:pt modelId="{150B4FE7-2833-44D7-8FC7-7C7F581977E9}" type="parTrans" cxnId="{CC790D0C-3C7E-4D3A-B2CB-21D52DBECB56}">
      <dgm:prSet/>
      <dgm:spPr/>
      <dgm:t>
        <a:bodyPr/>
        <a:lstStyle/>
        <a:p>
          <a:endParaRPr lang="sv-SE"/>
        </a:p>
      </dgm:t>
    </dgm:pt>
    <dgm:pt modelId="{5E302772-8640-402E-B944-BF727BDF2DB9}" type="sibTrans" cxnId="{CC790D0C-3C7E-4D3A-B2CB-21D52DBECB56}">
      <dgm:prSet/>
      <dgm:spPr/>
      <dgm:t>
        <a:bodyPr/>
        <a:lstStyle/>
        <a:p>
          <a:endParaRPr lang="sv-SE"/>
        </a:p>
      </dgm:t>
    </dgm:pt>
    <dgm:pt modelId="{45B366FE-D012-4C89-83FF-8104DC836ABE}">
      <dgm:prSet phldrT="[Text]"/>
      <dgm:spPr/>
      <dgm:t>
        <a:bodyPr/>
        <a:lstStyle/>
        <a:p>
          <a:r>
            <a:rPr lang="sv-SE" dirty="0"/>
            <a:t>-Arbetsgrupp</a:t>
          </a:r>
        </a:p>
        <a:p>
          <a:r>
            <a:rPr lang="sv-SE" dirty="0"/>
            <a:t>-Revidering av befintlig riktlinje</a:t>
          </a:r>
        </a:p>
        <a:p>
          <a:r>
            <a:rPr lang="sv-SE" dirty="0"/>
            <a:t>-Framtagande av egen layout för SIP arbetet i Dalarna</a:t>
          </a:r>
        </a:p>
        <a:p>
          <a:endParaRPr lang="sv-SE" dirty="0"/>
        </a:p>
      </dgm:t>
    </dgm:pt>
    <dgm:pt modelId="{7E06C904-8D2D-42EC-8CE7-9D03C62F001F}" type="parTrans" cxnId="{5489EEB7-3B8A-4E37-8365-C8E5E36371E1}">
      <dgm:prSet/>
      <dgm:spPr/>
      <dgm:t>
        <a:bodyPr/>
        <a:lstStyle/>
        <a:p>
          <a:endParaRPr lang="sv-SE"/>
        </a:p>
      </dgm:t>
    </dgm:pt>
    <dgm:pt modelId="{922456B7-FFA3-44A1-891B-FAA65B497892}" type="sibTrans" cxnId="{5489EEB7-3B8A-4E37-8365-C8E5E36371E1}">
      <dgm:prSet/>
      <dgm:spPr/>
      <dgm:t>
        <a:bodyPr/>
        <a:lstStyle/>
        <a:p>
          <a:endParaRPr lang="sv-SE"/>
        </a:p>
      </dgm:t>
    </dgm:pt>
    <dgm:pt modelId="{2D6C1999-04BF-4998-BC32-AD9A1C7554B9}">
      <dgm:prSet phldrT="[Text]"/>
      <dgm:spPr>
        <a:solidFill>
          <a:schemeClr val="accent2">
            <a:lumMod val="75000"/>
          </a:schemeClr>
        </a:solidFill>
      </dgm:spPr>
      <dgm:t>
        <a:bodyPr/>
        <a:lstStyle/>
        <a:p>
          <a:r>
            <a:rPr lang="sv-SE" dirty="0"/>
            <a:t>Utveckling av stödmaterial för SIP</a:t>
          </a:r>
        </a:p>
      </dgm:t>
    </dgm:pt>
    <dgm:pt modelId="{E749A5C4-9ACA-42E2-83A3-7CA5F20EAB8A}" type="parTrans" cxnId="{5F607B76-B482-4523-8358-17EBD73CD0F3}">
      <dgm:prSet/>
      <dgm:spPr/>
      <dgm:t>
        <a:bodyPr/>
        <a:lstStyle/>
        <a:p>
          <a:endParaRPr lang="sv-SE"/>
        </a:p>
      </dgm:t>
    </dgm:pt>
    <dgm:pt modelId="{A4B66300-14A2-418E-A00D-9B97A98A8AC8}" type="sibTrans" cxnId="{5F607B76-B482-4523-8358-17EBD73CD0F3}">
      <dgm:prSet/>
      <dgm:spPr/>
      <dgm:t>
        <a:bodyPr/>
        <a:lstStyle/>
        <a:p>
          <a:endParaRPr lang="sv-SE"/>
        </a:p>
      </dgm:t>
    </dgm:pt>
    <dgm:pt modelId="{7ADCADAD-E647-467C-94A0-955C97EEFE1C}">
      <dgm:prSet phldrT="[Text]"/>
      <dgm:spPr/>
      <dgm:t>
        <a:bodyPr/>
        <a:lstStyle/>
        <a:p>
          <a:r>
            <a:rPr lang="sv-SE" dirty="0"/>
            <a:t>-Stödmallar</a:t>
          </a:r>
        </a:p>
        <a:p>
          <a:r>
            <a:rPr lang="sv-SE" dirty="0"/>
            <a:t>-Stödmaterial</a:t>
          </a:r>
        </a:p>
        <a:p>
          <a:r>
            <a:rPr lang="sv-SE" dirty="0"/>
            <a:t>-Samverkanswebb (PLUS)</a:t>
          </a:r>
        </a:p>
        <a:p>
          <a:r>
            <a:rPr lang="sv-SE" dirty="0"/>
            <a:t>-Lansering av material</a:t>
          </a:r>
        </a:p>
      </dgm:t>
    </dgm:pt>
    <dgm:pt modelId="{70F2F03C-D82C-4656-8BBE-449E99DBDB5D}" type="parTrans" cxnId="{7D007AB6-5A34-4F6E-AF96-0B2183E64A3B}">
      <dgm:prSet/>
      <dgm:spPr/>
      <dgm:t>
        <a:bodyPr/>
        <a:lstStyle/>
        <a:p>
          <a:endParaRPr lang="sv-SE"/>
        </a:p>
      </dgm:t>
    </dgm:pt>
    <dgm:pt modelId="{6BCB41D0-11B1-499B-9CBE-CF193BF37EBF}" type="sibTrans" cxnId="{7D007AB6-5A34-4F6E-AF96-0B2183E64A3B}">
      <dgm:prSet/>
      <dgm:spPr/>
      <dgm:t>
        <a:bodyPr/>
        <a:lstStyle/>
        <a:p>
          <a:endParaRPr lang="sv-SE"/>
        </a:p>
      </dgm:t>
    </dgm:pt>
    <dgm:pt modelId="{3CDD7CCF-0679-4419-8B89-911231D98CBF}" type="pres">
      <dgm:prSet presAssocID="{D3FDA349-BF81-4EEB-90D6-D2680BA16E8A}" presName="Name0" presStyleCnt="0">
        <dgm:presLayoutVars>
          <dgm:chMax val="5"/>
          <dgm:chPref val="5"/>
          <dgm:dir/>
          <dgm:animLvl val="lvl"/>
        </dgm:presLayoutVars>
      </dgm:prSet>
      <dgm:spPr/>
    </dgm:pt>
    <dgm:pt modelId="{027D8843-3B1F-435D-8BE1-16F3D61A769F}" type="pres">
      <dgm:prSet presAssocID="{2ACF1D85-4F4B-4B61-9E11-C7EEFE44D892}" presName="parentText1" presStyleLbl="node1" presStyleIdx="0" presStyleCnt="3" custLinFactNeighborY="-3157">
        <dgm:presLayoutVars>
          <dgm:chMax/>
          <dgm:chPref val="3"/>
          <dgm:bulletEnabled val="1"/>
        </dgm:presLayoutVars>
      </dgm:prSet>
      <dgm:spPr/>
    </dgm:pt>
    <dgm:pt modelId="{7A0759B6-C558-44F5-AB16-C7BAD21CD45A}" type="pres">
      <dgm:prSet presAssocID="{2ACF1D85-4F4B-4B61-9E11-C7EEFE44D892}" presName="childText1" presStyleLbl="solidAlignAcc1" presStyleIdx="0" presStyleCnt="3">
        <dgm:presLayoutVars>
          <dgm:chMax val="0"/>
          <dgm:chPref val="0"/>
          <dgm:bulletEnabled val="1"/>
        </dgm:presLayoutVars>
      </dgm:prSet>
      <dgm:spPr/>
    </dgm:pt>
    <dgm:pt modelId="{B45C2D33-69D8-4577-AD3F-E66555228BEC}" type="pres">
      <dgm:prSet presAssocID="{F9820D0A-AFB0-415E-BA36-D6D492659606}" presName="parentText2" presStyleLbl="node1" presStyleIdx="1" presStyleCnt="3">
        <dgm:presLayoutVars>
          <dgm:chMax/>
          <dgm:chPref val="3"/>
          <dgm:bulletEnabled val="1"/>
        </dgm:presLayoutVars>
      </dgm:prSet>
      <dgm:spPr/>
    </dgm:pt>
    <dgm:pt modelId="{AD998697-AC45-40AA-AB17-A695CFC5438B}" type="pres">
      <dgm:prSet presAssocID="{F9820D0A-AFB0-415E-BA36-D6D492659606}" presName="childText2" presStyleLbl="solidAlignAcc1" presStyleIdx="1" presStyleCnt="3">
        <dgm:presLayoutVars>
          <dgm:chMax val="0"/>
          <dgm:chPref val="0"/>
          <dgm:bulletEnabled val="1"/>
        </dgm:presLayoutVars>
      </dgm:prSet>
      <dgm:spPr/>
    </dgm:pt>
    <dgm:pt modelId="{3C1E8C38-F20C-4459-8FFA-83CB80EA8389}" type="pres">
      <dgm:prSet presAssocID="{2D6C1999-04BF-4998-BC32-AD9A1C7554B9}" presName="parentText3" presStyleLbl="node1" presStyleIdx="2" presStyleCnt="3">
        <dgm:presLayoutVars>
          <dgm:chMax/>
          <dgm:chPref val="3"/>
          <dgm:bulletEnabled val="1"/>
        </dgm:presLayoutVars>
      </dgm:prSet>
      <dgm:spPr/>
    </dgm:pt>
    <dgm:pt modelId="{02AB770A-7DA2-4097-8D84-DFE0D4D6164D}" type="pres">
      <dgm:prSet presAssocID="{2D6C1999-04BF-4998-BC32-AD9A1C7554B9}" presName="childText3" presStyleLbl="solidAlignAcc1" presStyleIdx="2" presStyleCnt="3">
        <dgm:presLayoutVars>
          <dgm:chMax val="0"/>
          <dgm:chPref val="0"/>
          <dgm:bulletEnabled val="1"/>
        </dgm:presLayoutVars>
      </dgm:prSet>
      <dgm:spPr/>
    </dgm:pt>
  </dgm:ptLst>
  <dgm:cxnLst>
    <dgm:cxn modelId="{1AE93F0B-7F16-44D2-A736-0C760AA24BFA}" type="presOf" srcId="{2ACF1D85-4F4B-4B61-9E11-C7EEFE44D892}" destId="{027D8843-3B1F-435D-8BE1-16F3D61A769F}" srcOrd="0" destOrd="0" presId="urn:microsoft.com/office/officeart/2009/3/layout/IncreasingArrowsProcess"/>
    <dgm:cxn modelId="{CC790D0C-3C7E-4D3A-B2CB-21D52DBECB56}" srcId="{D3FDA349-BF81-4EEB-90D6-D2680BA16E8A}" destId="{F9820D0A-AFB0-415E-BA36-D6D492659606}" srcOrd="1" destOrd="0" parTransId="{150B4FE7-2833-44D7-8FC7-7C7F581977E9}" sibTransId="{5E302772-8640-402E-B944-BF727BDF2DB9}"/>
    <dgm:cxn modelId="{E7371E2B-64E0-4AFD-A173-D167580951E5}" srcId="{D3FDA349-BF81-4EEB-90D6-D2680BA16E8A}" destId="{2ACF1D85-4F4B-4B61-9E11-C7EEFE44D892}" srcOrd="0" destOrd="0" parTransId="{AE3FF455-3F4E-49ED-9AD9-A148E169B726}" sibTransId="{34250C82-D96E-465C-B73D-C3A7C0477330}"/>
    <dgm:cxn modelId="{C51FCC3B-7A1D-441A-98C3-16297A519B0C}" type="presOf" srcId="{45B366FE-D012-4C89-83FF-8104DC836ABE}" destId="{AD998697-AC45-40AA-AB17-A695CFC5438B}" srcOrd="0" destOrd="0" presId="urn:microsoft.com/office/officeart/2009/3/layout/IncreasingArrowsProcess"/>
    <dgm:cxn modelId="{20B62C4C-F250-4FD4-8A68-AC88238336CE}" type="presOf" srcId="{7ADCADAD-E647-467C-94A0-955C97EEFE1C}" destId="{02AB770A-7DA2-4097-8D84-DFE0D4D6164D}" srcOrd="0" destOrd="0" presId="urn:microsoft.com/office/officeart/2009/3/layout/IncreasingArrowsProcess"/>
    <dgm:cxn modelId="{5F607B76-B482-4523-8358-17EBD73CD0F3}" srcId="{D3FDA349-BF81-4EEB-90D6-D2680BA16E8A}" destId="{2D6C1999-04BF-4998-BC32-AD9A1C7554B9}" srcOrd="2" destOrd="0" parTransId="{E749A5C4-9ACA-42E2-83A3-7CA5F20EAB8A}" sibTransId="{A4B66300-14A2-418E-A00D-9B97A98A8AC8}"/>
    <dgm:cxn modelId="{CAC3A184-B3EE-4015-B0CF-019D3D2666A6}" srcId="{2ACF1D85-4F4B-4B61-9E11-C7EEFE44D892}" destId="{C6E329D8-994C-4D85-A674-7A77AA7A5E63}" srcOrd="0" destOrd="0" parTransId="{8D351EB1-8A9E-44C7-B151-1D05C06F443E}" sibTransId="{C91AFA3E-E7D6-43EB-999B-81B8505A5A66}"/>
    <dgm:cxn modelId="{1A1AA2A8-4778-414B-9F42-ADC56D5C2563}" type="presOf" srcId="{D3FDA349-BF81-4EEB-90D6-D2680BA16E8A}" destId="{3CDD7CCF-0679-4419-8B89-911231D98CBF}" srcOrd="0" destOrd="0" presId="urn:microsoft.com/office/officeart/2009/3/layout/IncreasingArrowsProcess"/>
    <dgm:cxn modelId="{7D007AB6-5A34-4F6E-AF96-0B2183E64A3B}" srcId="{2D6C1999-04BF-4998-BC32-AD9A1C7554B9}" destId="{7ADCADAD-E647-467C-94A0-955C97EEFE1C}" srcOrd="0" destOrd="0" parTransId="{70F2F03C-D82C-4656-8BBE-449E99DBDB5D}" sibTransId="{6BCB41D0-11B1-499B-9CBE-CF193BF37EBF}"/>
    <dgm:cxn modelId="{5489EEB7-3B8A-4E37-8365-C8E5E36371E1}" srcId="{F9820D0A-AFB0-415E-BA36-D6D492659606}" destId="{45B366FE-D012-4C89-83FF-8104DC836ABE}" srcOrd="0" destOrd="0" parTransId="{7E06C904-8D2D-42EC-8CE7-9D03C62F001F}" sibTransId="{922456B7-FFA3-44A1-891B-FAA65B497892}"/>
    <dgm:cxn modelId="{99EC45C0-A270-4B28-AFF8-58FEB4B55B46}" type="presOf" srcId="{F9820D0A-AFB0-415E-BA36-D6D492659606}" destId="{B45C2D33-69D8-4577-AD3F-E66555228BEC}" srcOrd="0" destOrd="0" presId="urn:microsoft.com/office/officeart/2009/3/layout/IncreasingArrowsProcess"/>
    <dgm:cxn modelId="{7EDD56E0-9FBA-4B07-B4BE-AC3609F23851}" type="presOf" srcId="{C6E329D8-994C-4D85-A674-7A77AA7A5E63}" destId="{7A0759B6-C558-44F5-AB16-C7BAD21CD45A}" srcOrd="0" destOrd="0" presId="urn:microsoft.com/office/officeart/2009/3/layout/IncreasingArrowsProcess"/>
    <dgm:cxn modelId="{259823EA-1E37-4A00-ACDC-A3F49DCE22D6}" type="presOf" srcId="{2D6C1999-04BF-4998-BC32-AD9A1C7554B9}" destId="{3C1E8C38-F20C-4459-8FFA-83CB80EA8389}" srcOrd="0" destOrd="0" presId="urn:microsoft.com/office/officeart/2009/3/layout/IncreasingArrowsProcess"/>
    <dgm:cxn modelId="{F04F9E4A-6415-4994-96D9-E0673EDFF954}" type="presParOf" srcId="{3CDD7CCF-0679-4419-8B89-911231D98CBF}" destId="{027D8843-3B1F-435D-8BE1-16F3D61A769F}" srcOrd="0" destOrd="0" presId="urn:microsoft.com/office/officeart/2009/3/layout/IncreasingArrowsProcess"/>
    <dgm:cxn modelId="{B0B5D561-EFD6-4BB7-B5B2-7E8EAB8586F1}" type="presParOf" srcId="{3CDD7CCF-0679-4419-8B89-911231D98CBF}" destId="{7A0759B6-C558-44F5-AB16-C7BAD21CD45A}" srcOrd="1" destOrd="0" presId="urn:microsoft.com/office/officeart/2009/3/layout/IncreasingArrowsProcess"/>
    <dgm:cxn modelId="{62A00969-C2B9-4599-96B1-0A3948240957}" type="presParOf" srcId="{3CDD7CCF-0679-4419-8B89-911231D98CBF}" destId="{B45C2D33-69D8-4577-AD3F-E66555228BEC}" srcOrd="2" destOrd="0" presId="urn:microsoft.com/office/officeart/2009/3/layout/IncreasingArrowsProcess"/>
    <dgm:cxn modelId="{F03C9B52-5D55-4481-ADD0-73B640D4EDAD}" type="presParOf" srcId="{3CDD7CCF-0679-4419-8B89-911231D98CBF}" destId="{AD998697-AC45-40AA-AB17-A695CFC5438B}" srcOrd="3" destOrd="0" presId="urn:microsoft.com/office/officeart/2009/3/layout/IncreasingArrowsProcess"/>
    <dgm:cxn modelId="{C8A68CBD-37CC-4721-80D7-B3623306FE20}" type="presParOf" srcId="{3CDD7CCF-0679-4419-8B89-911231D98CBF}" destId="{3C1E8C38-F20C-4459-8FFA-83CB80EA8389}" srcOrd="4" destOrd="0" presId="urn:microsoft.com/office/officeart/2009/3/layout/IncreasingArrowsProcess"/>
    <dgm:cxn modelId="{9845BB6B-E988-4428-8B3E-1BA56933EE17}" type="presParOf" srcId="{3CDD7CCF-0679-4419-8B89-911231D98CBF}" destId="{02AB770A-7DA2-4097-8D84-DFE0D4D6164D}"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6B75EDF-16FC-42F3-BD70-23D1AF99BC43}" type="doc">
      <dgm:prSet loTypeId="urn:microsoft.com/office/officeart/2005/8/layout/hChevron3" loCatId="process" qsTypeId="urn:microsoft.com/office/officeart/2005/8/quickstyle/simple1" qsCatId="simple" csTypeId="urn:microsoft.com/office/officeart/2005/8/colors/colorful3" csCatId="colorful" phldr="1"/>
      <dgm:spPr/>
    </dgm:pt>
    <dgm:pt modelId="{B9305219-7D60-4CF9-B21F-7F820AB0C46D}">
      <dgm:prSet phldrT="[Text]"/>
      <dgm:spPr/>
      <dgm:t>
        <a:bodyPr/>
        <a:lstStyle/>
        <a:p>
          <a:r>
            <a:rPr lang="sv-SE" dirty="0">
              <a:solidFill>
                <a:schemeClr val="tx1"/>
              </a:solidFill>
            </a:rPr>
            <a:t>Introduktion</a:t>
          </a:r>
          <a:endParaRPr lang="en-US" dirty="0">
            <a:solidFill>
              <a:schemeClr val="tx1"/>
            </a:solidFill>
          </a:endParaRPr>
        </a:p>
      </dgm:t>
    </dgm:pt>
    <dgm:pt modelId="{917770A3-38E4-4C79-8D5D-F5865A165527}" type="parTrans" cxnId="{EBED664D-96AB-4E13-9A6C-1793A1E63A3D}">
      <dgm:prSet/>
      <dgm:spPr/>
      <dgm:t>
        <a:bodyPr/>
        <a:lstStyle/>
        <a:p>
          <a:endParaRPr lang="en-US"/>
        </a:p>
      </dgm:t>
    </dgm:pt>
    <dgm:pt modelId="{4FC60528-7B1F-48B1-95FE-21266AF98FA0}" type="sibTrans" cxnId="{EBED664D-96AB-4E13-9A6C-1793A1E63A3D}">
      <dgm:prSet/>
      <dgm:spPr/>
      <dgm:t>
        <a:bodyPr/>
        <a:lstStyle/>
        <a:p>
          <a:endParaRPr lang="en-US"/>
        </a:p>
      </dgm:t>
    </dgm:pt>
    <dgm:pt modelId="{66C843CC-9875-4B45-9742-22EA66FB677F}">
      <dgm:prSet phldrT="[Text]"/>
      <dgm:spPr/>
      <dgm:t>
        <a:bodyPr/>
        <a:lstStyle/>
        <a:p>
          <a:r>
            <a:rPr lang="sv-SE" dirty="0">
              <a:solidFill>
                <a:schemeClr val="tx1"/>
              </a:solidFill>
            </a:rPr>
            <a:t>Beslut</a:t>
          </a:r>
          <a:endParaRPr lang="en-US" dirty="0">
            <a:solidFill>
              <a:schemeClr val="tx1"/>
            </a:solidFill>
          </a:endParaRPr>
        </a:p>
      </dgm:t>
    </dgm:pt>
    <dgm:pt modelId="{299C77E1-2351-4E99-8341-E0A2093FFC94}" type="parTrans" cxnId="{55A499E4-F4BF-42A7-95F5-425276BF8FC9}">
      <dgm:prSet/>
      <dgm:spPr/>
      <dgm:t>
        <a:bodyPr/>
        <a:lstStyle/>
        <a:p>
          <a:endParaRPr lang="en-US"/>
        </a:p>
      </dgm:t>
    </dgm:pt>
    <dgm:pt modelId="{718D6633-897B-4631-AE64-067B200312C0}" type="sibTrans" cxnId="{55A499E4-F4BF-42A7-95F5-425276BF8FC9}">
      <dgm:prSet/>
      <dgm:spPr/>
      <dgm:t>
        <a:bodyPr/>
        <a:lstStyle/>
        <a:p>
          <a:endParaRPr lang="en-US"/>
        </a:p>
      </dgm:t>
    </dgm:pt>
    <dgm:pt modelId="{71691ECD-B89C-4722-98CB-14FBE0251B4D}">
      <dgm:prSet phldrT="[Text]"/>
      <dgm:spPr/>
      <dgm:t>
        <a:bodyPr/>
        <a:lstStyle/>
        <a:p>
          <a:r>
            <a:rPr lang="sv-SE" dirty="0">
              <a:solidFill>
                <a:schemeClr val="tx1"/>
              </a:solidFill>
            </a:rPr>
            <a:t>Uppföljning</a:t>
          </a:r>
          <a:endParaRPr lang="en-US" dirty="0">
            <a:solidFill>
              <a:schemeClr val="tx1"/>
            </a:solidFill>
          </a:endParaRPr>
        </a:p>
      </dgm:t>
    </dgm:pt>
    <dgm:pt modelId="{D317FE9F-7633-4F1B-AC4B-D6B5C8366228}" type="parTrans" cxnId="{D4F42BC2-5D71-4F91-9254-CF9BC3AE3F5D}">
      <dgm:prSet/>
      <dgm:spPr/>
      <dgm:t>
        <a:bodyPr/>
        <a:lstStyle/>
        <a:p>
          <a:endParaRPr lang="en-US"/>
        </a:p>
      </dgm:t>
    </dgm:pt>
    <dgm:pt modelId="{3E0C1D36-9D6A-4109-91AD-72140E6C2AE0}" type="sibTrans" cxnId="{D4F42BC2-5D71-4F91-9254-CF9BC3AE3F5D}">
      <dgm:prSet/>
      <dgm:spPr/>
      <dgm:t>
        <a:bodyPr/>
        <a:lstStyle/>
        <a:p>
          <a:endParaRPr lang="en-US"/>
        </a:p>
      </dgm:t>
    </dgm:pt>
    <dgm:pt modelId="{DFD1A17E-16E0-42EE-B0EE-01DF21945C8D}">
      <dgm:prSet/>
      <dgm:spPr/>
      <dgm:t>
        <a:bodyPr/>
        <a:lstStyle/>
        <a:p>
          <a:r>
            <a:rPr lang="sv-SE" dirty="0">
              <a:solidFill>
                <a:schemeClr val="tx1"/>
              </a:solidFill>
            </a:rPr>
            <a:t>Jämföra alternativ</a:t>
          </a:r>
          <a:endParaRPr lang="en-US" dirty="0">
            <a:solidFill>
              <a:schemeClr val="tx1"/>
            </a:solidFill>
          </a:endParaRPr>
        </a:p>
      </dgm:t>
    </dgm:pt>
    <dgm:pt modelId="{C96FFC22-9599-4CA2-9017-D19C13837169}" type="parTrans" cxnId="{A243575D-0F0B-4376-B3D1-23E318F2867C}">
      <dgm:prSet/>
      <dgm:spPr/>
      <dgm:t>
        <a:bodyPr/>
        <a:lstStyle/>
        <a:p>
          <a:endParaRPr lang="en-US"/>
        </a:p>
      </dgm:t>
    </dgm:pt>
    <dgm:pt modelId="{179D71E9-1D8A-4B9B-987E-4CBD8A81D3D6}" type="sibTrans" cxnId="{A243575D-0F0B-4376-B3D1-23E318F2867C}">
      <dgm:prSet/>
      <dgm:spPr/>
      <dgm:t>
        <a:bodyPr/>
        <a:lstStyle/>
        <a:p>
          <a:endParaRPr lang="en-US"/>
        </a:p>
      </dgm:t>
    </dgm:pt>
    <dgm:pt modelId="{251554E2-252B-4F68-B76F-101885AFEB99}">
      <dgm:prSet/>
      <dgm:spPr/>
      <dgm:t>
        <a:bodyPr/>
        <a:lstStyle/>
        <a:p>
          <a:r>
            <a:rPr lang="sv-SE" dirty="0">
              <a:solidFill>
                <a:schemeClr val="tx1"/>
              </a:solidFill>
            </a:rPr>
            <a:t>Brukarens syn och avvägningar</a:t>
          </a:r>
          <a:endParaRPr lang="en-US" dirty="0">
            <a:solidFill>
              <a:schemeClr val="tx1"/>
            </a:solidFill>
          </a:endParaRPr>
        </a:p>
      </dgm:t>
    </dgm:pt>
    <dgm:pt modelId="{7A6A023F-3080-47A6-B3CD-010314366C6F}" type="parTrans" cxnId="{E9A00C70-3B47-4677-91AC-B9C6703E1AFC}">
      <dgm:prSet/>
      <dgm:spPr/>
      <dgm:t>
        <a:bodyPr/>
        <a:lstStyle/>
        <a:p>
          <a:endParaRPr lang="en-US"/>
        </a:p>
      </dgm:t>
    </dgm:pt>
    <dgm:pt modelId="{E1DF5CD5-00AD-487A-ABA4-01AD4F769F72}" type="sibTrans" cxnId="{E9A00C70-3B47-4677-91AC-B9C6703E1AFC}">
      <dgm:prSet/>
      <dgm:spPr/>
      <dgm:t>
        <a:bodyPr/>
        <a:lstStyle/>
        <a:p>
          <a:endParaRPr lang="en-US"/>
        </a:p>
      </dgm:t>
    </dgm:pt>
    <dgm:pt modelId="{1B5D42AC-5CCF-423A-B4C2-4A7DAC38E48C}" type="pres">
      <dgm:prSet presAssocID="{36B75EDF-16FC-42F3-BD70-23D1AF99BC43}" presName="Name0" presStyleCnt="0">
        <dgm:presLayoutVars>
          <dgm:dir/>
          <dgm:resizeHandles val="exact"/>
        </dgm:presLayoutVars>
      </dgm:prSet>
      <dgm:spPr/>
    </dgm:pt>
    <dgm:pt modelId="{E02423B8-B5B2-4D3C-BC70-156A5188DB43}" type="pres">
      <dgm:prSet presAssocID="{B9305219-7D60-4CF9-B21F-7F820AB0C46D}" presName="parTxOnly" presStyleLbl="node1" presStyleIdx="0" presStyleCnt="5" custLinFactY="-13624" custLinFactNeighborX="-3498" custLinFactNeighborY="-100000">
        <dgm:presLayoutVars>
          <dgm:bulletEnabled val="1"/>
        </dgm:presLayoutVars>
      </dgm:prSet>
      <dgm:spPr/>
    </dgm:pt>
    <dgm:pt modelId="{FC0456B6-51B5-4412-B2E3-3FCF14F69842}" type="pres">
      <dgm:prSet presAssocID="{4FC60528-7B1F-48B1-95FE-21266AF98FA0}" presName="parSpace" presStyleCnt="0"/>
      <dgm:spPr/>
    </dgm:pt>
    <dgm:pt modelId="{10FD707F-921D-4599-AB46-EA564EB5639F}" type="pres">
      <dgm:prSet presAssocID="{DFD1A17E-16E0-42EE-B0EE-01DF21945C8D}" presName="parTxOnly" presStyleLbl="node1" presStyleIdx="1" presStyleCnt="5" custLinFactY="-14276" custLinFactNeighborX="-17202" custLinFactNeighborY="-100000">
        <dgm:presLayoutVars>
          <dgm:bulletEnabled val="1"/>
        </dgm:presLayoutVars>
      </dgm:prSet>
      <dgm:spPr/>
    </dgm:pt>
    <dgm:pt modelId="{E8AA23A6-0C93-42FA-B1FF-BA8327FCFA31}" type="pres">
      <dgm:prSet presAssocID="{179D71E9-1D8A-4B9B-987E-4CBD8A81D3D6}" presName="parSpace" presStyleCnt="0"/>
      <dgm:spPr/>
    </dgm:pt>
    <dgm:pt modelId="{B04A8824-A1CD-406D-91BD-D5DD9A9A750E}" type="pres">
      <dgm:prSet presAssocID="{251554E2-252B-4F68-B76F-101885AFEB99}" presName="parTxOnly" presStyleLbl="node1" presStyleIdx="2" presStyleCnt="5" custLinFactY="-14683" custLinFactNeighborX="-6807" custLinFactNeighborY="-100000">
        <dgm:presLayoutVars>
          <dgm:bulletEnabled val="1"/>
        </dgm:presLayoutVars>
      </dgm:prSet>
      <dgm:spPr/>
    </dgm:pt>
    <dgm:pt modelId="{7E27E0BA-B6D8-46DE-BAAF-57A4A637D39B}" type="pres">
      <dgm:prSet presAssocID="{E1DF5CD5-00AD-487A-ABA4-01AD4F769F72}" presName="parSpace" presStyleCnt="0"/>
      <dgm:spPr/>
    </dgm:pt>
    <dgm:pt modelId="{6A78B4E6-C08F-4152-B5B2-FE0D0D0829E4}" type="pres">
      <dgm:prSet presAssocID="{66C843CC-9875-4B45-9742-22EA66FB677F}" presName="parTxOnly" presStyleLbl="node1" presStyleIdx="3" presStyleCnt="5" custLinFactY="-14683" custLinFactNeighborX="-5690" custLinFactNeighborY="-100000">
        <dgm:presLayoutVars>
          <dgm:bulletEnabled val="1"/>
        </dgm:presLayoutVars>
      </dgm:prSet>
      <dgm:spPr/>
    </dgm:pt>
    <dgm:pt modelId="{5D35357F-0948-41BE-AAC4-23C1D1FAC9E6}" type="pres">
      <dgm:prSet presAssocID="{718D6633-897B-4631-AE64-067B200312C0}" presName="parSpace" presStyleCnt="0"/>
      <dgm:spPr/>
    </dgm:pt>
    <dgm:pt modelId="{896390DF-C1AE-4DEE-8062-134A25446D83}" type="pres">
      <dgm:prSet presAssocID="{71691ECD-B89C-4722-98CB-14FBE0251B4D}" presName="parTxOnly" presStyleLbl="node1" presStyleIdx="4" presStyleCnt="5" custLinFactY="-18486" custLinFactNeighborX="-12700" custLinFactNeighborY="-100000">
        <dgm:presLayoutVars>
          <dgm:bulletEnabled val="1"/>
        </dgm:presLayoutVars>
      </dgm:prSet>
      <dgm:spPr/>
    </dgm:pt>
  </dgm:ptLst>
  <dgm:cxnLst>
    <dgm:cxn modelId="{A243575D-0F0B-4376-B3D1-23E318F2867C}" srcId="{36B75EDF-16FC-42F3-BD70-23D1AF99BC43}" destId="{DFD1A17E-16E0-42EE-B0EE-01DF21945C8D}" srcOrd="1" destOrd="0" parTransId="{C96FFC22-9599-4CA2-9017-D19C13837169}" sibTransId="{179D71E9-1D8A-4B9B-987E-4CBD8A81D3D6}"/>
    <dgm:cxn modelId="{DB8ABC47-B0E1-432B-87A9-10218B4F4C65}" type="presOf" srcId="{B9305219-7D60-4CF9-B21F-7F820AB0C46D}" destId="{E02423B8-B5B2-4D3C-BC70-156A5188DB43}" srcOrd="0" destOrd="0" presId="urn:microsoft.com/office/officeart/2005/8/layout/hChevron3"/>
    <dgm:cxn modelId="{EBED664D-96AB-4E13-9A6C-1793A1E63A3D}" srcId="{36B75EDF-16FC-42F3-BD70-23D1AF99BC43}" destId="{B9305219-7D60-4CF9-B21F-7F820AB0C46D}" srcOrd="0" destOrd="0" parTransId="{917770A3-38E4-4C79-8D5D-F5865A165527}" sibTransId="{4FC60528-7B1F-48B1-95FE-21266AF98FA0}"/>
    <dgm:cxn modelId="{E9A00C70-3B47-4677-91AC-B9C6703E1AFC}" srcId="{36B75EDF-16FC-42F3-BD70-23D1AF99BC43}" destId="{251554E2-252B-4F68-B76F-101885AFEB99}" srcOrd="2" destOrd="0" parTransId="{7A6A023F-3080-47A6-B3CD-010314366C6F}" sibTransId="{E1DF5CD5-00AD-487A-ABA4-01AD4F769F72}"/>
    <dgm:cxn modelId="{1A411C75-7DCC-4653-BB6C-BCF22882C320}" type="presOf" srcId="{DFD1A17E-16E0-42EE-B0EE-01DF21945C8D}" destId="{10FD707F-921D-4599-AB46-EA564EB5639F}" srcOrd="0" destOrd="0" presId="urn:microsoft.com/office/officeart/2005/8/layout/hChevron3"/>
    <dgm:cxn modelId="{DB3CED83-2A65-484D-AE38-F6A6440E609D}" type="presOf" srcId="{66C843CC-9875-4B45-9742-22EA66FB677F}" destId="{6A78B4E6-C08F-4152-B5B2-FE0D0D0829E4}" srcOrd="0" destOrd="0" presId="urn:microsoft.com/office/officeart/2005/8/layout/hChevron3"/>
    <dgm:cxn modelId="{37447AB0-A66B-4BA9-8689-9D48877C8DE1}" type="presOf" srcId="{36B75EDF-16FC-42F3-BD70-23D1AF99BC43}" destId="{1B5D42AC-5CCF-423A-B4C2-4A7DAC38E48C}" srcOrd="0" destOrd="0" presId="urn:microsoft.com/office/officeart/2005/8/layout/hChevron3"/>
    <dgm:cxn modelId="{5B18B1BB-D933-4E54-A52D-63AF3D3CA8BE}" type="presOf" srcId="{251554E2-252B-4F68-B76F-101885AFEB99}" destId="{B04A8824-A1CD-406D-91BD-D5DD9A9A750E}" srcOrd="0" destOrd="0" presId="urn:microsoft.com/office/officeart/2005/8/layout/hChevron3"/>
    <dgm:cxn modelId="{D4F42BC2-5D71-4F91-9254-CF9BC3AE3F5D}" srcId="{36B75EDF-16FC-42F3-BD70-23D1AF99BC43}" destId="{71691ECD-B89C-4722-98CB-14FBE0251B4D}" srcOrd="4" destOrd="0" parTransId="{D317FE9F-7633-4F1B-AC4B-D6B5C8366228}" sibTransId="{3E0C1D36-9D6A-4109-91AD-72140E6C2AE0}"/>
    <dgm:cxn modelId="{55A499E4-F4BF-42A7-95F5-425276BF8FC9}" srcId="{36B75EDF-16FC-42F3-BD70-23D1AF99BC43}" destId="{66C843CC-9875-4B45-9742-22EA66FB677F}" srcOrd="3" destOrd="0" parTransId="{299C77E1-2351-4E99-8341-E0A2093FFC94}" sibTransId="{718D6633-897B-4631-AE64-067B200312C0}"/>
    <dgm:cxn modelId="{BA07E6ED-38CE-4C39-89CB-F4030C99A803}" type="presOf" srcId="{71691ECD-B89C-4722-98CB-14FBE0251B4D}" destId="{896390DF-C1AE-4DEE-8062-134A25446D83}" srcOrd="0" destOrd="0" presId="urn:microsoft.com/office/officeart/2005/8/layout/hChevron3"/>
    <dgm:cxn modelId="{0A5190BD-A773-4E52-B2D7-97D68C8055FC}" type="presParOf" srcId="{1B5D42AC-5CCF-423A-B4C2-4A7DAC38E48C}" destId="{E02423B8-B5B2-4D3C-BC70-156A5188DB43}" srcOrd="0" destOrd="0" presId="urn:microsoft.com/office/officeart/2005/8/layout/hChevron3"/>
    <dgm:cxn modelId="{DA07A9A2-67F6-436E-8470-A10B3213FB11}" type="presParOf" srcId="{1B5D42AC-5CCF-423A-B4C2-4A7DAC38E48C}" destId="{FC0456B6-51B5-4412-B2E3-3FCF14F69842}" srcOrd="1" destOrd="0" presId="urn:microsoft.com/office/officeart/2005/8/layout/hChevron3"/>
    <dgm:cxn modelId="{70279B5F-98E9-40C3-86C7-F74FB948236F}" type="presParOf" srcId="{1B5D42AC-5CCF-423A-B4C2-4A7DAC38E48C}" destId="{10FD707F-921D-4599-AB46-EA564EB5639F}" srcOrd="2" destOrd="0" presId="urn:microsoft.com/office/officeart/2005/8/layout/hChevron3"/>
    <dgm:cxn modelId="{B4618CD7-3AC9-409B-9168-9578CBD9A806}" type="presParOf" srcId="{1B5D42AC-5CCF-423A-B4C2-4A7DAC38E48C}" destId="{E8AA23A6-0C93-42FA-B1FF-BA8327FCFA31}" srcOrd="3" destOrd="0" presId="urn:microsoft.com/office/officeart/2005/8/layout/hChevron3"/>
    <dgm:cxn modelId="{9C1E934A-D519-4BBE-BE10-A8287FDC050D}" type="presParOf" srcId="{1B5D42AC-5CCF-423A-B4C2-4A7DAC38E48C}" destId="{B04A8824-A1CD-406D-91BD-D5DD9A9A750E}" srcOrd="4" destOrd="0" presId="urn:microsoft.com/office/officeart/2005/8/layout/hChevron3"/>
    <dgm:cxn modelId="{83C99EC3-F6D9-4891-A532-7B0615D3AE9B}" type="presParOf" srcId="{1B5D42AC-5CCF-423A-B4C2-4A7DAC38E48C}" destId="{7E27E0BA-B6D8-46DE-BAAF-57A4A637D39B}" srcOrd="5" destOrd="0" presId="urn:microsoft.com/office/officeart/2005/8/layout/hChevron3"/>
    <dgm:cxn modelId="{178D73D9-E0E7-4BF1-8085-D025FBFFD01C}" type="presParOf" srcId="{1B5D42AC-5CCF-423A-B4C2-4A7DAC38E48C}" destId="{6A78B4E6-C08F-4152-B5B2-FE0D0D0829E4}" srcOrd="6" destOrd="0" presId="urn:microsoft.com/office/officeart/2005/8/layout/hChevron3"/>
    <dgm:cxn modelId="{69778B15-571E-4FC8-A9C1-D32EA66E1116}" type="presParOf" srcId="{1B5D42AC-5CCF-423A-B4C2-4A7DAC38E48C}" destId="{5D35357F-0948-41BE-AAC4-23C1D1FAC9E6}" srcOrd="7" destOrd="0" presId="urn:microsoft.com/office/officeart/2005/8/layout/hChevron3"/>
    <dgm:cxn modelId="{20BC5956-5288-4B12-9C53-8695B422B704}" type="presParOf" srcId="{1B5D42AC-5CCF-423A-B4C2-4A7DAC38E48C}" destId="{896390DF-C1AE-4DEE-8062-134A25446D83}"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2B4FADB-C096-4715-B462-CE1121C702A3}" type="doc">
      <dgm:prSet loTypeId="urn:microsoft.com/office/officeart/2005/8/layout/chevron1" loCatId="process" qsTypeId="urn:microsoft.com/office/officeart/2005/8/quickstyle/simple1" qsCatId="simple" csTypeId="urn:microsoft.com/office/officeart/2005/8/colors/accent2_1" csCatId="accent2" phldr="1"/>
      <dgm:spPr/>
    </dgm:pt>
    <dgm:pt modelId="{6FBE3D04-C444-46F5-9B2B-D7D569101219}">
      <dgm:prSet phldrT="[Text]"/>
      <dgm:spPr>
        <a:solidFill>
          <a:schemeClr val="accent3"/>
        </a:solidFill>
      </dgm:spPr>
      <dgm:t>
        <a:bodyPr/>
        <a:lstStyle/>
        <a:p>
          <a:r>
            <a:rPr lang="sv-SE" dirty="0"/>
            <a:t>Start</a:t>
          </a:r>
          <a:endParaRPr lang="en-US" dirty="0"/>
        </a:p>
      </dgm:t>
    </dgm:pt>
    <dgm:pt modelId="{A1FF0380-299C-4611-BF26-4EF3046D8B7F}" type="parTrans" cxnId="{967179B1-8FF6-48C6-8D07-B93054EC17F7}">
      <dgm:prSet/>
      <dgm:spPr/>
      <dgm:t>
        <a:bodyPr/>
        <a:lstStyle/>
        <a:p>
          <a:endParaRPr lang="en-US"/>
        </a:p>
      </dgm:t>
    </dgm:pt>
    <dgm:pt modelId="{0FAA3ECF-2040-48CC-B9E1-FE21DB39814D}" type="sibTrans" cxnId="{967179B1-8FF6-48C6-8D07-B93054EC17F7}">
      <dgm:prSet/>
      <dgm:spPr/>
      <dgm:t>
        <a:bodyPr/>
        <a:lstStyle/>
        <a:p>
          <a:endParaRPr lang="en-US"/>
        </a:p>
      </dgm:t>
    </dgm:pt>
    <dgm:pt modelId="{482C9FC2-0154-42F1-A000-087EB6C46532}">
      <dgm:prSet phldrT="[Text]"/>
      <dgm:spPr>
        <a:solidFill>
          <a:schemeClr val="accent6">
            <a:lumMod val="60000"/>
            <a:lumOff val="40000"/>
          </a:schemeClr>
        </a:solidFill>
      </dgm:spPr>
      <dgm:t>
        <a:bodyPr/>
        <a:lstStyle/>
        <a:p>
          <a:r>
            <a:rPr lang="sv-SE" dirty="0"/>
            <a:t>Uppföljning</a:t>
          </a:r>
          <a:endParaRPr lang="en-US" dirty="0"/>
        </a:p>
      </dgm:t>
    </dgm:pt>
    <dgm:pt modelId="{41CD75BA-9EFB-46CC-8A9E-1BAE7FED6D5C}" type="parTrans" cxnId="{05DFFBC5-53E1-4DAF-8078-7F51B894E091}">
      <dgm:prSet/>
      <dgm:spPr/>
      <dgm:t>
        <a:bodyPr/>
        <a:lstStyle/>
        <a:p>
          <a:endParaRPr lang="en-US"/>
        </a:p>
      </dgm:t>
    </dgm:pt>
    <dgm:pt modelId="{26F952DE-7D9B-406F-BA51-21E039526B33}" type="sibTrans" cxnId="{05DFFBC5-53E1-4DAF-8078-7F51B894E091}">
      <dgm:prSet/>
      <dgm:spPr/>
      <dgm:t>
        <a:bodyPr/>
        <a:lstStyle/>
        <a:p>
          <a:endParaRPr lang="en-US"/>
        </a:p>
      </dgm:t>
    </dgm:pt>
    <dgm:pt modelId="{8351A843-55A5-476B-BF49-6B43FCC36BEF}">
      <dgm:prSet/>
      <dgm:spPr/>
      <dgm:t>
        <a:bodyPr/>
        <a:lstStyle/>
        <a:p>
          <a:r>
            <a:rPr lang="sv-SE" dirty="0"/>
            <a:t>Samtycke</a:t>
          </a:r>
          <a:endParaRPr lang="en-US" dirty="0"/>
        </a:p>
      </dgm:t>
    </dgm:pt>
    <dgm:pt modelId="{CC031463-E6E1-428C-A75C-39012A2E9631}" type="parTrans" cxnId="{2725381F-772A-4AC6-9F92-BF71ECBEE91F}">
      <dgm:prSet/>
      <dgm:spPr/>
      <dgm:t>
        <a:bodyPr/>
        <a:lstStyle/>
        <a:p>
          <a:endParaRPr lang="en-US"/>
        </a:p>
      </dgm:t>
    </dgm:pt>
    <dgm:pt modelId="{468EAA22-CD83-4743-973B-BDF7608E655E}" type="sibTrans" cxnId="{2725381F-772A-4AC6-9F92-BF71ECBEE91F}">
      <dgm:prSet/>
      <dgm:spPr/>
      <dgm:t>
        <a:bodyPr/>
        <a:lstStyle/>
        <a:p>
          <a:endParaRPr lang="en-US"/>
        </a:p>
      </dgm:t>
    </dgm:pt>
    <dgm:pt modelId="{997DECD2-E29B-4AF2-A136-8661178A5A14}">
      <dgm:prSet/>
      <dgm:spPr/>
      <dgm:t>
        <a:bodyPr/>
        <a:lstStyle/>
        <a:p>
          <a:r>
            <a:rPr lang="sv-SE" dirty="0"/>
            <a:t>Kallelse</a:t>
          </a:r>
          <a:endParaRPr lang="en-US" dirty="0"/>
        </a:p>
      </dgm:t>
    </dgm:pt>
    <dgm:pt modelId="{2A69BC18-E3EF-4139-9E63-C75D75F2E47F}" type="parTrans" cxnId="{05569636-3982-4184-9C96-D307FDFC1703}">
      <dgm:prSet/>
      <dgm:spPr/>
      <dgm:t>
        <a:bodyPr/>
        <a:lstStyle/>
        <a:p>
          <a:endParaRPr lang="en-US"/>
        </a:p>
      </dgm:t>
    </dgm:pt>
    <dgm:pt modelId="{D7AB40B6-0154-4ACA-BE7A-D89EEBD897AC}" type="sibTrans" cxnId="{05569636-3982-4184-9C96-D307FDFC1703}">
      <dgm:prSet/>
      <dgm:spPr/>
      <dgm:t>
        <a:bodyPr/>
        <a:lstStyle/>
        <a:p>
          <a:endParaRPr lang="en-US"/>
        </a:p>
      </dgm:t>
    </dgm:pt>
    <dgm:pt modelId="{68907E2D-AC50-4DC9-AE4A-9524366614EA}">
      <dgm:prSet/>
      <dgm:spPr>
        <a:solidFill>
          <a:schemeClr val="tx2">
            <a:lumMod val="60000"/>
            <a:lumOff val="40000"/>
          </a:schemeClr>
        </a:solidFill>
      </dgm:spPr>
      <dgm:t>
        <a:bodyPr/>
        <a:lstStyle/>
        <a:p>
          <a:r>
            <a:rPr lang="sv-SE" dirty="0"/>
            <a:t>Möte</a:t>
          </a:r>
          <a:endParaRPr lang="en-US" dirty="0"/>
        </a:p>
      </dgm:t>
    </dgm:pt>
    <dgm:pt modelId="{186863F2-83FC-407A-B30B-B7AEB69477FB}" type="parTrans" cxnId="{E85FCBDA-21C5-4D18-A61C-20690A1B5B64}">
      <dgm:prSet/>
      <dgm:spPr/>
      <dgm:t>
        <a:bodyPr/>
        <a:lstStyle/>
        <a:p>
          <a:endParaRPr lang="en-US"/>
        </a:p>
      </dgm:t>
    </dgm:pt>
    <dgm:pt modelId="{F966D59A-7354-4310-A171-C8BD522B412D}" type="sibTrans" cxnId="{E85FCBDA-21C5-4D18-A61C-20690A1B5B64}">
      <dgm:prSet/>
      <dgm:spPr/>
      <dgm:t>
        <a:bodyPr/>
        <a:lstStyle/>
        <a:p>
          <a:endParaRPr lang="en-US"/>
        </a:p>
      </dgm:t>
    </dgm:pt>
    <dgm:pt modelId="{603D7B98-EB54-4060-AE46-399A0A072827}" type="pres">
      <dgm:prSet presAssocID="{82B4FADB-C096-4715-B462-CE1121C702A3}" presName="Name0" presStyleCnt="0">
        <dgm:presLayoutVars>
          <dgm:dir/>
          <dgm:animLvl val="lvl"/>
          <dgm:resizeHandles val="exact"/>
        </dgm:presLayoutVars>
      </dgm:prSet>
      <dgm:spPr/>
    </dgm:pt>
    <dgm:pt modelId="{228B7CD2-9D88-454F-A7D5-14C1B90D6EF0}" type="pres">
      <dgm:prSet presAssocID="{6FBE3D04-C444-46F5-9B2B-D7D569101219}" presName="parTxOnly" presStyleLbl="node1" presStyleIdx="0" presStyleCnt="5" custScaleY="133665" custLinFactNeighborX="54018" custLinFactNeighborY="-27153">
        <dgm:presLayoutVars>
          <dgm:chMax val="0"/>
          <dgm:chPref val="0"/>
          <dgm:bulletEnabled val="1"/>
        </dgm:presLayoutVars>
      </dgm:prSet>
      <dgm:spPr/>
    </dgm:pt>
    <dgm:pt modelId="{033CA572-F47C-4F74-B798-3C6E74174E71}" type="pres">
      <dgm:prSet presAssocID="{0FAA3ECF-2040-48CC-B9E1-FE21DB39814D}" presName="parTxOnlySpace" presStyleCnt="0"/>
      <dgm:spPr/>
    </dgm:pt>
    <dgm:pt modelId="{562197FA-93CA-4A0B-A1D6-37B8E4E0AFE7}" type="pres">
      <dgm:prSet presAssocID="{8351A843-55A5-476B-BF49-6B43FCC36BEF}" presName="parTxOnly" presStyleLbl="node1" presStyleIdx="1" presStyleCnt="5" custScaleY="132622" custLinFactNeighborX="-33699" custLinFactNeighborY="-26512">
        <dgm:presLayoutVars>
          <dgm:chMax val="0"/>
          <dgm:chPref val="0"/>
          <dgm:bulletEnabled val="1"/>
        </dgm:presLayoutVars>
      </dgm:prSet>
      <dgm:spPr/>
    </dgm:pt>
    <dgm:pt modelId="{0ABF4C65-C850-4154-86BB-7DB3310A55FF}" type="pres">
      <dgm:prSet presAssocID="{468EAA22-CD83-4743-973B-BDF7608E655E}" presName="parTxOnlySpace" presStyleCnt="0"/>
      <dgm:spPr/>
    </dgm:pt>
    <dgm:pt modelId="{6CEC9377-07C1-4E97-9EC9-4D60753F9E5F}" type="pres">
      <dgm:prSet presAssocID="{997DECD2-E29B-4AF2-A136-8661178A5A14}" presName="parTxOnly" presStyleLbl="node1" presStyleIdx="2" presStyleCnt="5" custScaleY="133206" custLinFactX="-2619" custLinFactNeighborX="-100000" custLinFactNeighborY="-26220">
        <dgm:presLayoutVars>
          <dgm:chMax val="0"/>
          <dgm:chPref val="0"/>
          <dgm:bulletEnabled val="1"/>
        </dgm:presLayoutVars>
      </dgm:prSet>
      <dgm:spPr/>
    </dgm:pt>
    <dgm:pt modelId="{C983778E-5A22-4EB6-B871-98FF30A9CFBF}" type="pres">
      <dgm:prSet presAssocID="{D7AB40B6-0154-4ACA-BE7A-D89EEBD897AC}" presName="parTxOnlySpace" presStyleCnt="0"/>
      <dgm:spPr/>
    </dgm:pt>
    <dgm:pt modelId="{341F494C-BD2B-4B00-B64C-D0C35EC00FE0}" type="pres">
      <dgm:prSet presAssocID="{68907E2D-AC50-4DC9-AE4A-9524366614EA}" presName="parTxOnly" presStyleLbl="node1" presStyleIdx="3" presStyleCnt="5" custScaleY="129548" custLinFactX="-10881" custLinFactNeighborX="-100000" custLinFactNeighborY="-26220">
        <dgm:presLayoutVars>
          <dgm:chMax val="0"/>
          <dgm:chPref val="0"/>
          <dgm:bulletEnabled val="1"/>
        </dgm:presLayoutVars>
      </dgm:prSet>
      <dgm:spPr/>
    </dgm:pt>
    <dgm:pt modelId="{07832DD6-2C5A-436D-9E07-11349FCE9D79}" type="pres">
      <dgm:prSet presAssocID="{F966D59A-7354-4310-A171-C8BD522B412D}" presName="parTxOnlySpace" presStyleCnt="0"/>
      <dgm:spPr/>
    </dgm:pt>
    <dgm:pt modelId="{6AFE6057-ADC6-4F51-84E6-1DC3D4F96908}" type="pres">
      <dgm:prSet presAssocID="{482C9FC2-0154-42F1-A000-087EB6C46532}" presName="parTxOnly" presStyleLbl="node1" presStyleIdx="4" presStyleCnt="5" custScaleY="127940" custLinFactX="-21259" custLinFactNeighborX="-100000" custLinFactNeighborY="-26220">
        <dgm:presLayoutVars>
          <dgm:chMax val="0"/>
          <dgm:chPref val="0"/>
          <dgm:bulletEnabled val="1"/>
        </dgm:presLayoutVars>
      </dgm:prSet>
      <dgm:spPr/>
    </dgm:pt>
  </dgm:ptLst>
  <dgm:cxnLst>
    <dgm:cxn modelId="{2725381F-772A-4AC6-9F92-BF71ECBEE91F}" srcId="{82B4FADB-C096-4715-B462-CE1121C702A3}" destId="{8351A843-55A5-476B-BF49-6B43FCC36BEF}" srcOrd="1" destOrd="0" parTransId="{CC031463-E6E1-428C-A75C-39012A2E9631}" sibTransId="{468EAA22-CD83-4743-973B-BDF7608E655E}"/>
    <dgm:cxn modelId="{487A6B2E-33EB-4597-9B75-3D52C0EB5926}" type="presOf" srcId="{482C9FC2-0154-42F1-A000-087EB6C46532}" destId="{6AFE6057-ADC6-4F51-84E6-1DC3D4F96908}" srcOrd="0" destOrd="0" presId="urn:microsoft.com/office/officeart/2005/8/layout/chevron1"/>
    <dgm:cxn modelId="{753ECD2F-4545-4A08-AC11-3E0C61A2905A}" type="presOf" srcId="{6FBE3D04-C444-46F5-9B2B-D7D569101219}" destId="{228B7CD2-9D88-454F-A7D5-14C1B90D6EF0}" srcOrd="0" destOrd="0" presId="urn:microsoft.com/office/officeart/2005/8/layout/chevron1"/>
    <dgm:cxn modelId="{05569636-3982-4184-9C96-D307FDFC1703}" srcId="{82B4FADB-C096-4715-B462-CE1121C702A3}" destId="{997DECD2-E29B-4AF2-A136-8661178A5A14}" srcOrd="2" destOrd="0" parTransId="{2A69BC18-E3EF-4139-9E63-C75D75F2E47F}" sibTransId="{D7AB40B6-0154-4ACA-BE7A-D89EEBD897AC}"/>
    <dgm:cxn modelId="{98E43C5D-09C7-4971-9957-53AC793768C5}" type="presOf" srcId="{8351A843-55A5-476B-BF49-6B43FCC36BEF}" destId="{562197FA-93CA-4A0B-A1D6-37B8E4E0AFE7}" srcOrd="0" destOrd="0" presId="urn:microsoft.com/office/officeart/2005/8/layout/chevron1"/>
    <dgm:cxn modelId="{6A5A9248-E87D-453A-BE3D-FE92807AC562}" type="presOf" srcId="{82B4FADB-C096-4715-B462-CE1121C702A3}" destId="{603D7B98-EB54-4060-AE46-399A0A072827}" srcOrd="0" destOrd="0" presId="urn:microsoft.com/office/officeart/2005/8/layout/chevron1"/>
    <dgm:cxn modelId="{967179B1-8FF6-48C6-8D07-B93054EC17F7}" srcId="{82B4FADB-C096-4715-B462-CE1121C702A3}" destId="{6FBE3D04-C444-46F5-9B2B-D7D569101219}" srcOrd="0" destOrd="0" parTransId="{A1FF0380-299C-4611-BF26-4EF3046D8B7F}" sibTransId="{0FAA3ECF-2040-48CC-B9E1-FE21DB39814D}"/>
    <dgm:cxn modelId="{05DFFBC5-53E1-4DAF-8078-7F51B894E091}" srcId="{82B4FADB-C096-4715-B462-CE1121C702A3}" destId="{482C9FC2-0154-42F1-A000-087EB6C46532}" srcOrd="4" destOrd="0" parTransId="{41CD75BA-9EFB-46CC-8A9E-1BAE7FED6D5C}" sibTransId="{26F952DE-7D9B-406F-BA51-21E039526B33}"/>
    <dgm:cxn modelId="{86D511D6-9989-4739-A611-E87BAF5E627F}" type="presOf" srcId="{997DECD2-E29B-4AF2-A136-8661178A5A14}" destId="{6CEC9377-07C1-4E97-9EC9-4D60753F9E5F}" srcOrd="0" destOrd="0" presId="urn:microsoft.com/office/officeart/2005/8/layout/chevron1"/>
    <dgm:cxn modelId="{E85FCBDA-21C5-4D18-A61C-20690A1B5B64}" srcId="{82B4FADB-C096-4715-B462-CE1121C702A3}" destId="{68907E2D-AC50-4DC9-AE4A-9524366614EA}" srcOrd="3" destOrd="0" parTransId="{186863F2-83FC-407A-B30B-B7AEB69477FB}" sibTransId="{F966D59A-7354-4310-A171-C8BD522B412D}"/>
    <dgm:cxn modelId="{341A9CFC-5479-4E47-8882-189A2B00AB9F}" type="presOf" srcId="{68907E2D-AC50-4DC9-AE4A-9524366614EA}" destId="{341F494C-BD2B-4B00-B64C-D0C35EC00FE0}" srcOrd="0" destOrd="0" presId="urn:microsoft.com/office/officeart/2005/8/layout/chevron1"/>
    <dgm:cxn modelId="{5F00C76A-D154-4EB5-AA48-4235FFD41A22}" type="presParOf" srcId="{603D7B98-EB54-4060-AE46-399A0A072827}" destId="{228B7CD2-9D88-454F-A7D5-14C1B90D6EF0}" srcOrd="0" destOrd="0" presId="urn:microsoft.com/office/officeart/2005/8/layout/chevron1"/>
    <dgm:cxn modelId="{29ED136D-B95E-4721-A161-3070F6C478B4}" type="presParOf" srcId="{603D7B98-EB54-4060-AE46-399A0A072827}" destId="{033CA572-F47C-4F74-B798-3C6E74174E71}" srcOrd="1" destOrd="0" presId="urn:microsoft.com/office/officeart/2005/8/layout/chevron1"/>
    <dgm:cxn modelId="{A84B5E10-7BF2-4EAF-B6D3-A1B9A1F2DB3B}" type="presParOf" srcId="{603D7B98-EB54-4060-AE46-399A0A072827}" destId="{562197FA-93CA-4A0B-A1D6-37B8E4E0AFE7}" srcOrd="2" destOrd="0" presId="urn:microsoft.com/office/officeart/2005/8/layout/chevron1"/>
    <dgm:cxn modelId="{6CBF6A8C-C16B-443A-9892-694310D2B7A9}" type="presParOf" srcId="{603D7B98-EB54-4060-AE46-399A0A072827}" destId="{0ABF4C65-C850-4154-86BB-7DB3310A55FF}" srcOrd="3" destOrd="0" presId="urn:microsoft.com/office/officeart/2005/8/layout/chevron1"/>
    <dgm:cxn modelId="{38534FAF-C7CA-41A4-AA31-C58F989F9BF8}" type="presParOf" srcId="{603D7B98-EB54-4060-AE46-399A0A072827}" destId="{6CEC9377-07C1-4E97-9EC9-4D60753F9E5F}" srcOrd="4" destOrd="0" presId="urn:microsoft.com/office/officeart/2005/8/layout/chevron1"/>
    <dgm:cxn modelId="{5FFFD248-3100-49AA-8D45-E1166AF9EA9B}" type="presParOf" srcId="{603D7B98-EB54-4060-AE46-399A0A072827}" destId="{C983778E-5A22-4EB6-B871-98FF30A9CFBF}" srcOrd="5" destOrd="0" presId="urn:microsoft.com/office/officeart/2005/8/layout/chevron1"/>
    <dgm:cxn modelId="{571B9802-ED10-40F3-BBD7-95F7E49F044D}" type="presParOf" srcId="{603D7B98-EB54-4060-AE46-399A0A072827}" destId="{341F494C-BD2B-4B00-B64C-D0C35EC00FE0}" srcOrd="6" destOrd="0" presId="urn:microsoft.com/office/officeart/2005/8/layout/chevron1"/>
    <dgm:cxn modelId="{29B6E77A-CDFB-491F-9D30-B36EDD954A07}" type="presParOf" srcId="{603D7B98-EB54-4060-AE46-399A0A072827}" destId="{07832DD6-2C5A-436D-9E07-11349FCE9D79}" srcOrd="7" destOrd="0" presId="urn:microsoft.com/office/officeart/2005/8/layout/chevron1"/>
    <dgm:cxn modelId="{66D9B840-6857-4677-82E1-35E33F8AAC7A}" type="presParOf" srcId="{603D7B98-EB54-4060-AE46-399A0A072827}" destId="{6AFE6057-ADC6-4F51-84E6-1DC3D4F96908}" srcOrd="8"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F9B2C2-36CC-4787-8522-7755FE59DC15}" type="doc">
      <dgm:prSet loTypeId="urn:microsoft.com/office/officeart/2005/8/layout/gear1" loCatId="cycle" qsTypeId="urn:microsoft.com/office/officeart/2005/8/quickstyle/simple1" qsCatId="simple" csTypeId="urn:microsoft.com/office/officeart/2005/8/colors/accent1_5" csCatId="accent1" phldr="1"/>
      <dgm:spPr/>
    </dgm:pt>
    <dgm:pt modelId="{162F891F-852E-4478-B70B-D3F185D8ADF7}">
      <dgm:prSet phldrT="[Text]"/>
      <dgm:spPr>
        <a:solidFill>
          <a:schemeClr val="bg2"/>
        </a:solidFill>
      </dgm:spPr>
      <dgm:t>
        <a:bodyPr/>
        <a:lstStyle/>
        <a:p>
          <a:r>
            <a:rPr lang="sv-SE" dirty="0">
              <a:solidFill>
                <a:schemeClr val="accent1">
                  <a:lumMod val="50000"/>
                </a:schemeClr>
              </a:solidFill>
            </a:rPr>
            <a:t>Styrgrupp </a:t>
          </a:r>
        </a:p>
      </dgm:t>
    </dgm:pt>
    <dgm:pt modelId="{3F7421C1-EC0C-4923-8843-367AB4C1E577}" type="parTrans" cxnId="{88FE332B-EDEB-4901-B228-B489507C9749}">
      <dgm:prSet/>
      <dgm:spPr/>
      <dgm:t>
        <a:bodyPr/>
        <a:lstStyle/>
        <a:p>
          <a:endParaRPr lang="sv-SE"/>
        </a:p>
      </dgm:t>
    </dgm:pt>
    <dgm:pt modelId="{EFF29157-8A74-4CA4-A702-8B6CF8D441EF}" type="sibTrans" cxnId="{88FE332B-EDEB-4901-B228-B489507C9749}">
      <dgm:prSet/>
      <dgm:spPr>
        <a:solidFill>
          <a:schemeClr val="bg2"/>
        </a:solidFill>
      </dgm:spPr>
      <dgm:t>
        <a:bodyPr/>
        <a:lstStyle/>
        <a:p>
          <a:endParaRPr lang="sv-SE"/>
        </a:p>
      </dgm:t>
    </dgm:pt>
    <dgm:pt modelId="{F18E4964-67CD-434F-B4F3-4838D42197FE}">
      <dgm:prSet phldrT="[Text]"/>
      <dgm:spPr>
        <a:solidFill>
          <a:schemeClr val="bg2"/>
        </a:solidFill>
      </dgm:spPr>
      <dgm:t>
        <a:bodyPr/>
        <a:lstStyle/>
        <a:p>
          <a:r>
            <a:rPr lang="sv-SE" dirty="0">
              <a:solidFill>
                <a:schemeClr val="accent2">
                  <a:lumMod val="50000"/>
                </a:schemeClr>
              </a:solidFill>
            </a:rPr>
            <a:t>Ordförande beredning </a:t>
          </a:r>
        </a:p>
      </dgm:t>
    </dgm:pt>
    <dgm:pt modelId="{E11AD39F-81CA-44DE-930E-8265CD79F8B9}" type="parTrans" cxnId="{31B1F13A-0B70-46AF-A158-7EE90D6482A4}">
      <dgm:prSet/>
      <dgm:spPr/>
      <dgm:t>
        <a:bodyPr/>
        <a:lstStyle/>
        <a:p>
          <a:endParaRPr lang="sv-SE"/>
        </a:p>
      </dgm:t>
    </dgm:pt>
    <dgm:pt modelId="{A69CAE40-F1A6-440D-A399-CBB480DC8649}" type="sibTrans" cxnId="{31B1F13A-0B70-46AF-A158-7EE90D6482A4}">
      <dgm:prSet/>
      <dgm:spPr>
        <a:solidFill>
          <a:schemeClr val="bg2"/>
        </a:solidFill>
      </dgm:spPr>
      <dgm:t>
        <a:bodyPr/>
        <a:lstStyle/>
        <a:p>
          <a:endParaRPr lang="sv-SE"/>
        </a:p>
      </dgm:t>
    </dgm:pt>
    <dgm:pt modelId="{5BA9BADE-1B7C-4D01-96F5-8F628E4674CE}">
      <dgm:prSet phldrT="[Text]"/>
      <dgm:spPr>
        <a:solidFill>
          <a:schemeClr val="tx2">
            <a:lumMod val="75000"/>
          </a:schemeClr>
        </a:solidFill>
      </dgm:spPr>
      <dgm:t>
        <a:bodyPr/>
        <a:lstStyle/>
        <a:p>
          <a:r>
            <a:rPr lang="sv-SE" dirty="0"/>
            <a:t>LCHNV </a:t>
          </a:r>
        </a:p>
      </dgm:t>
    </dgm:pt>
    <dgm:pt modelId="{4BA3C5FF-5B8B-4EE8-9E36-4E145D238F6A}" type="parTrans" cxnId="{C542F648-E389-4B57-B69D-11BE19125C9F}">
      <dgm:prSet/>
      <dgm:spPr/>
      <dgm:t>
        <a:bodyPr/>
        <a:lstStyle/>
        <a:p>
          <a:endParaRPr lang="sv-SE"/>
        </a:p>
      </dgm:t>
    </dgm:pt>
    <dgm:pt modelId="{8BC47738-1CA5-4480-A321-20AFFFD2531E}" type="sibTrans" cxnId="{C542F648-E389-4B57-B69D-11BE19125C9F}">
      <dgm:prSet/>
      <dgm:spPr/>
      <dgm:t>
        <a:bodyPr/>
        <a:lstStyle/>
        <a:p>
          <a:endParaRPr lang="sv-SE"/>
        </a:p>
      </dgm:t>
    </dgm:pt>
    <dgm:pt modelId="{B174DF63-CC22-47E8-93F1-F1444CE7AC41}" type="pres">
      <dgm:prSet presAssocID="{A4F9B2C2-36CC-4787-8522-7755FE59DC15}" presName="composite" presStyleCnt="0">
        <dgm:presLayoutVars>
          <dgm:chMax val="3"/>
          <dgm:animLvl val="lvl"/>
          <dgm:resizeHandles val="exact"/>
        </dgm:presLayoutVars>
      </dgm:prSet>
      <dgm:spPr/>
    </dgm:pt>
    <dgm:pt modelId="{D7E38F1E-C931-4ECE-B4A7-5393805CDC87}" type="pres">
      <dgm:prSet presAssocID="{5BA9BADE-1B7C-4D01-96F5-8F628E4674CE}" presName="gear1" presStyleLbl="node1" presStyleIdx="0" presStyleCnt="3">
        <dgm:presLayoutVars>
          <dgm:chMax val="1"/>
          <dgm:bulletEnabled val="1"/>
        </dgm:presLayoutVars>
      </dgm:prSet>
      <dgm:spPr/>
    </dgm:pt>
    <dgm:pt modelId="{78ABDAF5-5D52-4907-AFC5-A04CD606ED7A}" type="pres">
      <dgm:prSet presAssocID="{5BA9BADE-1B7C-4D01-96F5-8F628E4674CE}" presName="gear1srcNode" presStyleLbl="node1" presStyleIdx="0" presStyleCnt="3"/>
      <dgm:spPr/>
    </dgm:pt>
    <dgm:pt modelId="{794ABA43-C750-4124-86AD-F6D5BC9FDE5E}" type="pres">
      <dgm:prSet presAssocID="{5BA9BADE-1B7C-4D01-96F5-8F628E4674CE}" presName="gear1dstNode" presStyleLbl="node1" presStyleIdx="0" presStyleCnt="3"/>
      <dgm:spPr/>
    </dgm:pt>
    <dgm:pt modelId="{73D22C9A-8784-4B92-A230-43B395DC101F}" type="pres">
      <dgm:prSet presAssocID="{162F891F-852E-4478-B70B-D3F185D8ADF7}" presName="gear2" presStyleLbl="node1" presStyleIdx="1" presStyleCnt="3">
        <dgm:presLayoutVars>
          <dgm:chMax val="1"/>
          <dgm:bulletEnabled val="1"/>
        </dgm:presLayoutVars>
      </dgm:prSet>
      <dgm:spPr/>
    </dgm:pt>
    <dgm:pt modelId="{D860DD32-AD13-4761-A3D7-D021BD018DAE}" type="pres">
      <dgm:prSet presAssocID="{162F891F-852E-4478-B70B-D3F185D8ADF7}" presName="gear2srcNode" presStyleLbl="node1" presStyleIdx="1" presStyleCnt="3"/>
      <dgm:spPr/>
    </dgm:pt>
    <dgm:pt modelId="{13D15A39-D8B8-453E-A622-CF7A2E9C7A5D}" type="pres">
      <dgm:prSet presAssocID="{162F891F-852E-4478-B70B-D3F185D8ADF7}" presName="gear2dstNode" presStyleLbl="node1" presStyleIdx="1" presStyleCnt="3"/>
      <dgm:spPr/>
    </dgm:pt>
    <dgm:pt modelId="{F617BDB7-ED02-4BC6-BCAD-829BE02F0C20}" type="pres">
      <dgm:prSet presAssocID="{F18E4964-67CD-434F-B4F3-4838D42197FE}" presName="gear3" presStyleLbl="node1" presStyleIdx="2" presStyleCnt="3"/>
      <dgm:spPr/>
    </dgm:pt>
    <dgm:pt modelId="{4A3BC27D-DF3A-495A-A6C4-9B1F8C72AED3}" type="pres">
      <dgm:prSet presAssocID="{F18E4964-67CD-434F-B4F3-4838D42197FE}" presName="gear3tx" presStyleLbl="node1" presStyleIdx="2" presStyleCnt="3">
        <dgm:presLayoutVars>
          <dgm:chMax val="1"/>
          <dgm:bulletEnabled val="1"/>
        </dgm:presLayoutVars>
      </dgm:prSet>
      <dgm:spPr/>
    </dgm:pt>
    <dgm:pt modelId="{4EE0CDAB-7041-433E-A700-ABFAB4A501B3}" type="pres">
      <dgm:prSet presAssocID="{F18E4964-67CD-434F-B4F3-4838D42197FE}" presName="gear3srcNode" presStyleLbl="node1" presStyleIdx="2" presStyleCnt="3"/>
      <dgm:spPr/>
    </dgm:pt>
    <dgm:pt modelId="{29B453A9-502F-440B-A0EC-E08DBB235953}" type="pres">
      <dgm:prSet presAssocID="{F18E4964-67CD-434F-B4F3-4838D42197FE}" presName="gear3dstNode" presStyleLbl="node1" presStyleIdx="2" presStyleCnt="3"/>
      <dgm:spPr/>
    </dgm:pt>
    <dgm:pt modelId="{36A9EAD7-21B6-45C8-A896-E55EC52F52B3}" type="pres">
      <dgm:prSet presAssocID="{8BC47738-1CA5-4480-A321-20AFFFD2531E}" presName="connector1" presStyleLbl="sibTrans2D1" presStyleIdx="0" presStyleCnt="3"/>
      <dgm:spPr/>
    </dgm:pt>
    <dgm:pt modelId="{1102A66E-63A2-4D83-9133-8609B9B84D0D}" type="pres">
      <dgm:prSet presAssocID="{EFF29157-8A74-4CA4-A702-8B6CF8D441EF}" presName="connector2" presStyleLbl="sibTrans2D1" presStyleIdx="1" presStyleCnt="3"/>
      <dgm:spPr/>
    </dgm:pt>
    <dgm:pt modelId="{880488BB-4F1D-4072-AB2D-20D80B5BFD3A}" type="pres">
      <dgm:prSet presAssocID="{A69CAE40-F1A6-440D-A399-CBB480DC8649}" presName="connector3" presStyleLbl="sibTrans2D1" presStyleIdx="2" presStyleCnt="3"/>
      <dgm:spPr/>
    </dgm:pt>
  </dgm:ptLst>
  <dgm:cxnLst>
    <dgm:cxn modelId="{761AB028-BF1E-4DA6-A6D6-76F02DA83185}" type="presOf" srcId="{A69CAE40-F1A6-440D-A399-CBB480DC8649}" destId="{880488BB-4F1D-4072-AB2D-20D80B5BFD3A}" srcOrd="0" destOrd="0" presId="urn:microsoft.com/office/officeart/2005/8/layout/gear1"/>
    <dgm:cxn modelId="{88FE332B-EDEB-4901-B228-B489507C9749}" srcId="{A4F9B2C2-36CC-4787-8522-7755FE59DC15}" destId="{162F891F-852E-4478-B70B-D3F185D8ADF7}" srcOrd="1" destOrd="0" parTransId="{3F7421C1-EC0C-4923-8843-367AB4C1E577}" sibTransId="{EFF29157-8A74-4CA4-A702-8B6CF8D441EF}"/>
    <dgm:cxn modelId="{CEF3EE35-8F54-4726-9D78-71B5BF012286}" type="presOf" srcId="{162F891F-852E-4478-B70B-D3F185D8ADF7}" destId="{73D22C9A-8784-4B92-A230-43B395DC101F}" srcOrd="0" destOrd="0" presId="urn:microsoft.com/office/officeart/2005/8/layout/gear1"/>
    <dgm:cxn modelId="{31B1F13A-0B70-46AF-A158-7EE90D6482A4}" srcId="{A4F9B2C2-36CC-4787-8522-7755FE59DC15}" destId="{F18E4964-67CD-434F-B4F3-4838D42197FE}" srcOrd="2" destOrd="0" parTransId="{E11AD39F-81CA-44DE-930E-8265CD79F8B9}" sibTransId="{A69CAE40-F1A6-440D-A399-CBB480DC8649}"/>
    <dgm:cxn modelId="{D4D54D3B-9B9D-414A-BB14-AAE1029A12C7}" type="presOf" srcId="{5BA9BADE-1B7C-4D01-96F5-8F628E4674CE}" destId="{78ABDAF5-5D52-4907-AFC5-A04CD606ED7A}" srcOrd="1" destOrd="0" presId="urn:microsoft.com/office/officeart/2005/8/layout/gear1"/>
    <dgm:cxn modelId="{D666E948-DDBE-4457-94B6-0BDCF815872D}" type="presOf" srcId="{A4F9B2C2-36CC-4787-8522-7755FE59DC15}" destId="{B174DF63-CC22-47E8-93F1-F1444CE7AC41}" srcOrd="0" destOrd="0" presId="urn:microsoft.com/office/officeart/2005/8/layout/gear1"/>
    <dgm:cxn modelId="{C542F648-E389-4B57-B69D-11BE19125C9F}" srcId="{A4F9B2C2-36CC-4787-8522-7755FE59DC15}" destId="{5BA9BADE-1B7C-4D01-96F5-8F628E4674CE}" srcOrd="0" destOrd="0" parTransId="{4BA3C5FF-5B8B-4EE8-9E36-4E145D238F6A}" sibTransId="{8BC47738-1CA5-4480-A321-20AFFFD2531E}"/>
    <dgm:cxn modelId="{7379C583-B08F-4354-AE04-3DCD82E00E80}" type="presOf" srcId="{5BA9BADE-1B7C-4D01-96F5-8F628E4674CE}" destId="{D7E38F1E-C931-4ECE-B4A7-5393805CDC87}" srcOrd="0" destOrd="0" presId="urn:microsoft.com/office/officeart/2005/8/layout/gear1"/>
    <dgm:cxn modelId="{7DBE72A3-AE2D-4293-A63F-BA4D5A5571B5}" type="presOf" srcId="{F18E4964-67CD-434F-B4F3-4838D42197FE}" destId="{29B453A9-502F-440B-A0EC-E08DBB235953}" srcOrd="3" destOrd="0" presId="urn:microsoft.com/office/officeart/2005/8/layout/gear1"/>
    <dgm:cxn modelId="{3C0B24A7-ED68-424A-B882-96B77C432280}" type="presOf" srcId="{162F891F-852E-4478-B70B-D3F185D8ADF7}" destId="{13D15A39-D8B8-453E-A622-CF7A2E9C7A5D}" srcOrd="2" destOrd="0" presId="urn:microsoft.com/office/officeart/2005/8/layout/gear1"/>
    <dgm:cxn modelId="{59925EB0-EC99-4436-8B6A-E01DBCA2B034}" type="presOf" srcId="{162F891F-852E-4478-B70B-D3F185D8ADF7}" destId="{D860DD32-AD13-4761-A3D7-D021BD018DAE}" srcOrd="1" destOrd="0" presId="urn:microsoft.com/office/officeart/2005/8/layout/gear1"/>
    <dgm:cxn modelId="{8752BAB1-4A16-416E-82D9-843A4D1F969D}" type="presOf" srcId="{F18E4964-67CD-434F-B4F3-4838D42197FE}" destId="{4EE0CDAB-7041-433E-A700-ABFAB4A501B3}" srcOrd="2" destOrd="0" presId="urn:microsoft.com/office/officeart/2005/8/layout/gear1"/>
    <dgm:cxn modelId="{BD66EBB3-60EF-477E-A8FF-86ABC3C71275}" type="presOf" srcId="{8BC47738-1CA5-4480-A321-20AFFFD2531E}" destId="{36A9EAD7-21B6-45C8-A896-E55EC52F52B3}" srcOrd="0" destOrd="0" presId="urn:microsoft.com/office/officeart/2005/8/layout/gear1"/>
    <dgm:cxn modelId="{89DC8AC0-021D-40B0-9EF0-3EC58911A60C}" type="presOf" srcId="{EFF29157-8A74-4CA4-A702-8B6CF8D441EF}" destId="{1102A66E-63A2-4D83-9133-8609B9B84D0D}" srcOrd="0" destOrd="0" presId="urn:microsoft.com/office/officeart/2005/8/layout/gear1"/>
    <dgm:cxn modelId="{51436CCD-471B-438A-93F3-605BC666FD66}" type="presOf" srcId="{F18E4964-67CD-434F-B4F3-4838D42197FE}" destId="{F617BDB7-ED02-4BC6-BCAD-829BE02F0C20}" srcOrd="0" destOrd="0" presId="urn:microsoft.com/office/officeart/2005/8/layout/gear1"/>
    <dgm:cxn modelId="{7A3759D1-C1E7-485C-8A56-36E3218F8C12}" type="presOf" srcId="{F18E4964-67CD-434F-B4F3-4838D42197FE}" destId="{4A3BC27D-DF3A-495A-A6C4-9B1F8C72AED3}" srcOrd="1" destOrd="0" presId="urn:microsoft.com/office/officeart/2005/8/layout/gear1"/>
    <dgm:cxn modelId="{20EB5DEC-E0C4-4FA3-BCBA-3C831185C047}" type="presOf" srcId="{5BA9BADE-1B7C-4D01-96F5-8F628E4674CE}" destId="{794ABA43-C750-4124-86AD-F6D5BC9FDE5E}" srcOrd="2" destOrd="0" presId="urn:microsoft.com/office/officeart/2005/8/layout/gear1"/>
    <dgm:cxn modelId="{2C20CE94-95A8-43A1-96C1-E5F744E9E4C7}" type="presParOf" srcId="{B174DF63-CC22-47E8-93F1-F1444CE7AC41}" destId="{D7E38F1E-C931-4ECE-B4A7-5393805CDC87}" srcOrd="0" destOrd="0" presId="urn:microsoft.com/office/officeart/2005/8/layout/gear1"/>
    <dgm:cxn modelId="{D0DA86EE-6D0F-4DA5-9B7E-DF04994F8350}" type="presParOf" srcId="{B174DF63-CC22-47E8-93F1-F1444CE7AC41}" destId="{78ABDAF5-5D52-4907-AFC5-A04CD606ED7A}" srcOrd="1" destOrd="0" presId="urn:microsoft.com/office/officeart/2005/8/layout/gear1"/>
    <dgm:cxn modelId="{6E62D5CE-1484-4C9C-BB4B-F648B29E9B49}" type="presParOf" srcId="{B174DF63-CC22-47E8-93F1-F1444CE7AC41}" destId="{794ABA43-C750-4124-86AD-F6D5BC9FDE5E}" srcOrd="2" destOrd="0" presId="urn:microsoft.com/office/officeart/2005/8/layout/gear1"/>
    <dgm:cxn modelId="{CCCA9314-F645-4E2D-8D5B-6B2436FA5C23}" type="presParOf" srcId="{B174DF63-CC22-47E8-93F1-F1444CE7AC41}" destId="{73D22C9A-8784-4B92-A230-43B395DC101F}" srcOrd="3" destOrd="0" presId="urn:microsoft.com/office/officeart/2005/8/layout/gear1"/>
    <dgm:cxn modelId="{6B8C0452-93ED-43B3-BE2A-53D49C337F5D}" type="presParOf" srcId="{B174DF63-CC22-47E8-93F1-F1444CE7AC41}" destId="{D860DD32-AD13-4761-A3D7-D021BD018DAE}" srcOrd="4" destOrd="0" presId="urn:microsoft.com/office/officeart/2005/8/layout/gear1"/>
    <dgm:cxn modelId="{AD936DEB-5C87-450A-897C-7D52CAE99D89}" type="presParOf" srcId="{B174DF63-CC22-47E8-93F1-F1444CE7AC41}" destId="{13D15A39-D8B8-453E-A622-CF7A2E9C7A5D}" srcOrd="5" destOrd="0" presId="urn:microsoft.com/office/officeart/2005/8/layout/gear1"/>
    <dgm:cxn modelId="{FB726E3E-BA98-436C-9213-7DEC21149780}" type="presParOf" srcId="{B174DF63-CC22-47E8-93F1-F1444CE7AC41}" destId="{F617BDB7-ED02-4BC6-BCAD-829BE02F0C20}" srcOrd="6" destOrd="0" presId="urn:microsoft.com/office/officeart/2005/8/layout/gear1"/>
    <dgm:cxn modelId="{D3F32FDE-8DF3-4FE7-BE04-CF4D4ED8F66D}" type="presParOf" srcId="{B174DF63-CC22-47E8-93F1-F1444CE7AC41}" destId="{4A3BC27D-DF3A-495A-A6C4-9B1F8C72AED3}" srcOrd="7" destOrd="0" presId="urn:microsoft.com/office/officeart/2005/8/layout/gear1"/>
    <dgm:cxn modelId="{BD26CB25-F784-4AA2-90C4-90491082B569}" type="presParOf" srcId="{B174DF63-CC22-47E8-93F1-F1444CE7AC41}" destId="{4EE0CDAB-7041-433E-A700-ABFAB4A501B3}" srcOrd="8" destOrd="0" presId="urn:microsoft.com/office/officeart/2005/8/layout/gear1"/>
    <dgm:cxn modelId="{6C546FAB-F8E5-4575-87CB-9E7512965D8C}" type="presParOf" srcId="{B174DF63-CC22-47E8-93F1-F1444CE7AC41}" destId="{29B453A9-502F-440B-A0EC-E08DBB235953}" srcOrd="9" destOrd="0" presId="urn:microsoft.com/office/officeart/2005/8/layout/gear1"/>
    <dgm:cxn modelId="{3A2F4D48-0ED1-491B-9BF6-6FA662DB5500}" type="presParOf" srcId="{B174DF63-CC22-47E8-93F1-F1444CE7AC41}" destId="{36A9EAD7-21B6-45C8-A896-E55EC52F52B3}" srcOrd="10" destOrd="0" presId="urn:microsoft.com/office/officeart/2005/8/layout/gear1"/>
    <dgm:cxn modelId="{66AFF5BF-DF8E-4DCC-86C5-5504EBAB5422}" type="presParOf" srcId="{B174DF63-CC22-47E8-93F1-F1444CE7AC41}" destId="{1102A66E-63A2-4D83-9133-8609B9B84D0D}" srcOrd="11" destOrd="0" presId="urn:microsoft.com/office/officeart/2005/8/layout/gear1"/>
    <dgm:cxn modelId="{6001D280-B540-4A9C-A16D-F2F78BFB4885}" type="presParOf" srcId="{B174DF63-CC22-47E8-93F1-F1444CE7AC41}" destId="{880488BB-4F1D-4072-AB2D-20D80B5BFD3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F9B2C2-36CC-4787-8522-7755FE59DC15}" type="doc">
      <dgm:prSet loTypeId="urn:microsoft.com/office/officeart/2005/8/layout/gear1" loCatId="cycle" qsTypeId="urn:microsoft.com/office/officeart/2005/8/quickstyle/simple1" qsCatId="simple" csTypeId="urn:microsoft.com/office/officeart/2005/8/colors/accent1_5" csCatId="accent1" phldr="1"/>
      <dgm:spPr/>
    </dgm:pt>
    <dgm:pt modelId="{162F891F-852E-4478-B70B-D3F185D8ADF7}">
      <dgm:prSet phldrT="[Text]"/>
      <dgm:spPr>
        <a:solidFill>
          <a:schemeClr val="bg2"/>
        </a:solidFill>
      </dgm:spPr>
      <dgm:t>
        <a:bodyPr/>
        <a:lstStyle/>
        <a:p>
          <a:r>
            <a:rPr lang="sv-SE" dirty="0">
              <a:solidFill>
                <a:schemeClr val="accent1">
                  <a:lumMod val="50000"/>
                </a:schemeClr>
              </a:solidFill>
            </a:rPr>
            <a:t>Styrgrupp </a:t>
          </a:r>
        </a:p>
      </dgm:t>
    </dgm:pt>
    <dgm:pt modelId="{3F7421C1-EC0C-4923-8843-367AB4C1E577}" type="parTrans" cxnId="{88FE332B-EDEB-4901-B228-B489507C9749}">
      <dgm:prSet/>
      <dgm:spPr/>
      <dgm:t>
        <a:bodyPr/>
        <a:lstStyle/>
        <a:p>
          <a:endParaRPr lang="sv-SE"/>
        </a:p>
      </dgm:t>
    </dgm:pt>
    <dgm:pt modelId="{EFF29157-8A74-4CA4-A702-8B6CF8D441EF}" type="sibTrans" cxnId="{88FE332B-EDEB-4901-B228-B489507C9749}">
      <dgm:prSet/>
      <dgm:spPr>
        <a:solidFill>
          <a:schemeClr val="bg2"/>
        </a:solidFill>
      </dgm:spPr>
      <dgm:t>
        <a:bodyPr/>
        <a:lstStyle/>
        <a:p>
          <a:endParaRPr lang="sv-SE"/>
        </a:p>
      </dgm:t>
    </dgm:pt>
    <dgm:pt modelId="{F18E4964-67CD-434F-B4F3-4838D42197FE}">
      <dgm:prSet phldrT="[Text]"/>
      <dgm:spPr>
        <a:solidFill>
          <a:schemeClr val="bg2"/>
        </a:solidFill>
      </dgm:spPr>
      <dgm:t>
        <a:bodyPr/>
        <a:lstStyle/>
        <a:p>
          <a:r>
            <a:rPr lang="sv-SE" dirty="0">
              <a:solidFill>
                <a:schemeClr val="accent2">
                  <a:lumMod val="50000"/>
                </a:schemeClr>
              </a:solidFill>
            </a:rPr>
            <a:t>Ordförande beredning </a:t>
          </a:r>
        </a:p>
      </dgm:t>
    </dgm:pt>
    <dgm:pt modelId="{E11AD39F-81CA-44DE-930E-8265CD79F8B9}" type="parTrans" cxnId="{31B1F13A-0B70-46AF-A158-7EE90D6482A4}">
      <dgm:prSet/>
      <dgm:spPr/>
      <dgm:t>
        <a:bodyPr/>
        <a:lstStyle/>
        <a:p>
          <a:endParaRPr lang="sv-SE"/>
        </a:p>
      </dgm:t>
    </dgm:pt>
    <dgm:pt modelId="{A69CAE40-F1A6-440D-A399-CBB480DC8649}" type="sibTrans" cxnId="{31B1F13A-0B70-46AF-A158-7EE90D6482A4}">
      <dgm:prSet/>
      <dgm:spPr>
        <a:solidFill>
          <a:schemeClr val="bg2"/>
        </a:solidFill>
      </dgm:spPr>
      <dgm:t>
        <a:bodyPr/>
        <a:lstStyle/>
        <a:p>
          <a:endParaRPr lang="sv-SE"/>
        </a:p>
      </dgm:t>
    </dgm:pt>
    <dgm:pt modelId="{5BA9BADE-1B7C-4D01-96F5-8F628E4674CE}">
      <dgm:prSet phldrT="[Text]"/>
      <dgm:spPr>
        <a:solidFill>
          <a:schemeClr val="tx2">
            <a:lumMod val="75000"/>
          </a:schemeClr>
        </a:solidFill>
      </dgm:spPr>
      <dgm:t>
        <a:bodyPr/>
        <a:lstStyle/>
        <a:p>
          <a:r>
            <a:rPr lang="sv-SE" dirty="0"/>
            <a:t>LCHNV </a:t>
          </a:r>
        </a:p>
      </dgm:t>
    </dgm:pt>
    <dgm:pt modelId="{4BA3C5FF-5B8B-4EE8-9E36-4E145D238F6A}" type="parTrans" cxnId="{C542F648-E389-4B57-B69D-11BE19125C9F}">
      <dgm:prSet/>
      <dgm:spPr/>
      <dgm:t>
        <a:bodyPr/>
        <a:lstStyle/>
        <a:p>
          <a:endParaRPr lang="sv-SE"/>
        </a:p>
      </dgm:t>
    </dgm:pt>
    <dgm:pt modelId="{8BC47738-1CA5-4480-A321-20AFFFD2531E}" type="sibTrans" cxnId="{C542F648-E389-4B57-B69D-11BE19125C9F}">
      <dgm:prSet/>
      <dgm:spPr/>
      <dgm:t>
        <a:bodyPr/>
        <a:lstStyle/>
        <a:p>
          <a:endParaRPr lang="sv-SE"/>
        </a:p>
      </dgm:t>
    </dgm:pt>
    <dgm:pt modelId="{B174DF63-CC22-47E8-93F1-F1444CE7AC41}" type="pres">
      <dgm:prSet presAssocID="{A4F9B2C2-36CC-4787-8522-7755FE59DC15}" presName="composite" presStyleCnt="0">
        <dgm:presLayoutVars>
          <dgm:chMax val="3"/>
          <dgm:animLvl val="lvl"/>
          <dgm:resizeHandles val="exact"/>
        </dgm:presLayoutVars>
      </dgm:prSet>
      <dgm:spPr/>
    </dgm:pt>
    <dgm:pt modelId="{D7E38F1E-C931-4ECE-B4A7-5393805CDC87}" type="pres">
      <dgm:prSet presAssocID="{5BA9BADE-1B7C-4D01-96F5-8F628E4674CE}" presName="gear1" presStyleLbl="node1" presStyleIdx="0" presStyleCnt="3">
        <dgm:presLayoutVars>
          <dgm:chMax val="1"/>
          <dgm:bulletEnabled val="1"/>
        </dgm:presLayoutVars>
      </dgm:prSet>
      <dgm:spPr/>
    </dgm:pt>
    <dgm:pt modelId="{78ABDAF5-5D52-4907-AFC5-A04CD606ED7A}" type="pres">
      <dgm:prSet presAssocID="{5BA9BADE-1B7C-4D01-96F5-8F628E4674CE}" presName="gear1srcNode" presStyleLbl="node1" presStyleIdx="0" presStyleCnt="3"/>
      <dgm:spPr/>
    </dgm:pt>
    <dgm:pt modelId="{794ABA43-C750-4124-86AD-F6D5BC9FDE5E}" type="pres">
      <dgm:prSet presAssocID="{5BA9BADE-1B7C-4D01-96F5-8F628E4674CE}" presName="gear1dstNode" presStyleLbl="node1" presStyleIdx="0" presStyleCnt="3"/>
      <dgm:spPr/>
    </dgm:pt>
    <dgm:pt modelId="{73D22C9A-8784-4B92-A230-43B395DC101F}" type="pres">
      <dgm:prSet presAssocID="{162F891F-852E-4478-B70B-D3F185D8ADF7}" presName="gear2" presStyleLbl="node1" presStyleIdx="1" presStyleCnt="3">
        <dgm:presLayoutVars>
          <dgm:chMax val="1"/>
          <dgm:bulletEnabled val="1"/>
        </dgm:presLayoutVars>
      </dgm:prSet>
      <dgm:spPr/>
    </dgm:pt>
    <dgm:pt modelId="{D860DD32-AD13-4761-A3D7-D021BD018DAE}" type="pres">
      <dgm:prSet presAssocID="{162F891F-852E-4478-B70B-D3F185D8ADF7}" presName="gear2srcNode" presStyleLbl="node1" presStyleIdx="1" presStyleCnt="3"/>
      <dgm:spPr/>
    </dgm:pt>
    <dgm:pt modelId="{13D15A39-D8B8-453E-A622-CF7A2E9C7A5D}" type="pres">
      <dgm:prSet presAssocID="{162F891F-852E-4478-B70B-D3F185D8ADF7}" presName="gear2dstNode" presStyleLbl="node1" presStyleIdx="1" presStyleCnt="3"/>
      <dgm:spPr/>
    </dgm:pt>
    <dgm:pt modelId="{F617BDB7-ED02-4BC6-BCAD-829BE02F0C20}" type="pres">
      <dgm:prSet presAssocID="{F18E4964-67CD-434F-B4F3-4838D42197FE}" presName="gear3" presStyleLbl="node1" presStyleIdx="2" presStyleCnt="3"/>
      <dgm:spPr/>
    </dgm:pt>
    <dgm:pt modelId="{4A3BC27D-DF3A-495A-A6C4-9B1F8C72AED3}" type="pres">
      <dgm:prSet presAssocID="{F18E4964-67CD-434F-B4F3-4838D42197FE}" presName="gear3tx" presStyleLbl="node1" presStyleIdx="2" presStyleCnt="3">
        <dgm:presLayoutVars>
          <dgm:chMax val="1"/>
          <dgm:bulletEnabled val="1"/>
        </dgm:presLayoutVars>
      </dgm:prSet>
      <dgm:spPr/>
    </dgm:pt>
    <dgm:pt modelId="{4EE0CDAB-7041-433E-A700-ABFAB4A501B3}" type="pres">
      <dgm:prSet presAssocID="{F18E4964-67CD-434F-B4F3-4838D42197FE}" presName="gear3srcNode" presStyleLbl="node1" presStyleIdx="2" presStyleCnt="3"/>
      <dgm:spPr/>
    </dgm:pt>
    <dgm:pt modelId="{29B453A9-502F-440B-A0EC-E08DBB235953}" type="pres">
      <dgm:prSet presAssocID="{F18E4964-67CD-434F-B4F3-4838D42197FE}" presName="gear3dstNode" presStyleLbl="node1" presStyleIdx="2" presStyleCnt="3"/>
      <dgm:spPr/>
    </dgm:pt>
    <dgm:pt modelId="{36A9EAD7-21B6-45C8-A896-E55EC52F52B3}" type="pres">
      <dgm:prSet presAssocID="{8BC47738-1CA5-4480-A321-20AFFFD2531E}" presName="connector1" presStyleLbl="sibTrans2D1" presStyleIdx="0" presStyleCnt="3"/>
      <dgm:spPr/>
    </dgm:pt>
    <dgm:pt modelId="{1102A66E-63A2-4D83-9133-8609B9B84D0D}" type="pres">
      <dgm:prSet presAssocID="{EFF29157-8A74-4CA4-A702-8B6CF8D441EF}" presName="connector2" presStyleLbl="sibTrans2D1" presStyleIdx="1" presStyleCnt="3"/>
      <dgm:spPr/>
    </dgm:pt>
    <dgm:pt modelId="{880488BB-4F1D-4072-AB2D-20D80B5BFD3A}" type="pres">
      <dgm:prSet presAssocID="{A69CAE40-F1A6-440D-A399-CBB480DC8649}" presName="connector3" presStyleLbl="sibTrans2D1" presStyleIdx="2" presStyleCnt="3"/>
      <dgm:spPr/>
    </dgm:pt>
  </dgm:ptLst>
  <dgm:cxnLst>
    <dgm:cxn modelId="{761AB028-BF1E-4DA6-A6D6-76F02DA83185}" type="presOf" srcId="{A69CAE40-F1A6-440D-A399-CBB480DC8649}" destId="{880488BB-4F1D-4072-AB2D-20D80B5BFD3A}" srcOrd="0" destOrd="0" presId="urn:microsoft.com/office/officeart/2005/8/layout/gear1"/>
    <dgm:cxn modelId="{88FE332B-EDEB-4901-B228-B489507C9749}" srcId="{A4F9B2C2-36CC-4787-8522-7755FE59DC15}" destId="{162F891F-852E-4478-B70B-D3F185D8ADF7}" srcOrd="1" destOrd="0" parTransId="{3F7421C1-EC0C-4923-8843-367AB4C1E577}" sibTransId="{EFF29157-8A74-4CA4-A702-8B6CF8D441EF}"/>
    <dgm:cxn modelId="{CEF3EE35-8F54-4726-9D78-71B5BF012286}" type="presOf" srcId="{162F891F-852E-4478-B70B-D3F185D8ADF7}" destId="{73D22C9A-8784-4B92-A230-43B395DC101F}" srcOrd="0" destOrd="0" presId="urn:microsoft.com/office/officeart/2005/8/layout/gear1"/>
    <dgm:cxn modelId="{31B1F13A-0B70-46AF-A158-7EE90D6482A4}" srcId="{A4F9B2C2-36CC-4787-8522-7755FE59DC15}" destId="{F18E4964-67CD-434F-B4F3-4838D42197FE}" srcOrd="2" destOrd="0" parTransId="{E11AD39F-81CA-44DE-930E-8265CD79F8B9}" sibTransId="{A69CAE40-F1A6-440D-A399-CBB480DC8649}"/>
    <dgm:cxn modelId="{D4D54D3B-9B9D-414A-BB14-AAE1029A12C7}" type="presOf" srcId="{5BA9BADE-1B7C-4D01-96F5-8F628E4674CE}" destId="{78ABDAF5-5D52-4907-AFC5-A04CD606ED7A}" srcOrd="1" destOrd="0" presId="urn:microsoft.com/office/officeart/2005/8/layout/gear1"/>
    <dgm:cxn modelId="{D666E948-DDBE-4457-94B6-0BDCF815872D}" type="presOf" srcId="{A4F9B2C2-36CC-4787-8522-7755FE59DC15}" destId="{B174DF63-CC22-47E8-93F1-F1444CE7AC41}" srcOrd="0" destOrd="0" presId="urn:microsoft.com/office/officeart/2005/8/layout/gear1"/>
    <dgm:cxn modelId="{C542F648-E389-4B57-B69D-11BE19125C9F}" srcId="{A4F9B2C2-36CC-4787-8522-7755FE59DC15}" destId="{5BA9BADE-1B7C-4D01-96F5-8F628E4674CE}" srcOrd="0" destOrd="0" parTransId="{4BA3C5FF-5B8B-4EE8-9E36-4E145D238F6A}" sibTransId="{8BC47738-1CA5-4480-A321-20AFFFD2531E}"/>
    <dgm:cxn modelId="{7379C583-B08F-4354-AE04-3DCD82E00E80}" type="presOf" srcId="{5BA9BADE-1B7C-4D01-96F5-8F628E4674CE}" destId="{D7E38F1E-C931-4ECE-B4A7-5393805CDC87}" srcOrd="0" destOrd="0" presId="urn:microsoft.com/office/officeart/2005/8/layout/gear1"/>
    <dgm:cxn modelId="{7DBE72A3-AE2D-4293-A63F-BA4D5A5571B5}" type="presOf" srcId="{F18E4964-67CD-434F-B4F3-4838D42197FE}" destId="{29B453A9-502F-440B-A0EC-E08DBB235953}" srcOrd="3" destOrd="0" presId="urn:microsoft.com/office/officeart/2005/8/layout/gear1"/>
    <dgm:cxn modelId="{3C0B24A7-ED68-424A-B882-96B77C432280}" type="presOf" srcId="{162F891F-852E-4478-B70B-D3F185D8ADF7}" destId="{13D15A39-D8B8-453E-A622-CF7A2E9C7A5D}" srcOrd="2" destOrd="0" presId="urn:microsoft.com/office/officeart/2005/8/layout/gear1"/>
    <dgm:cxn modelId="{59925EB0-EC99-4436-8B6A-E01DBCA2B034}" type="presOf" srcId="{162F891F-852E-4478-B70B-D3F185D8ADF7}" destId="{D860DD32-AD13-4761-A3D7-D021BD018DAE}" srcOrd="1" destOrd="0" presId="urn:microsoft.com/office/officeart/2005/8/layout/gear1"/>
    <dgm:cxn modelId="{8752BAB1-4A16-416E-82D9-843A4D1F969D}" type="presOf" srcId="{F18E4964-67CD-434F-B4F3-4838D42197FE}" destId="{4EE0CDAB-7041-433E-A700-ABFAB4A501B3}" srcOrd="2" destOrd="0" presId="urn:microsoft.com/office/officeart/2005/8/layout/gear1"/>
    <dgm:cxn modelId="{BD66EBB3-60EF-477E-A8FF-86ABC3C71275}" type="presOf" srcId="{8BC47738-1CA5-4480-A321-20AFFFD2531E}" destId="{36A9EAD7-21B6-45C8-A896-E55EC52F52B3}" srcOrd="0" destOrd="0" presId="urn:microsoft.com/office/officeart/2005/8/layout/gear1"/>
    <dgm:cxn modelId="{89DC8AC0-021D-40B0-9EF0-3EC58911A60C}" type="presOf" srcId="{EFF29157-8A74-4CA4-A702-8B6CF8D441EF}" destId="{1102A66E-63A2-4D83-9133-8609B9B84D0D}" srcOrd="0" destOrd="0" presId="urn:microsoft.com/office/officeart/2005/8/layout/gear1"/>
    <dgm:cxn modelId="{51436CCD-471B-438A-93F3-605BC666FD66}" type="presOf" srcId="{F18E4964-67CD-434F-B4F3-4838D42197FE}" destId="{F617BDB7-ED02-4BC6-BCAD-829BE02F0C20}" srcOrd="0" destOrd="0" presId="urn:microsoft.com/office/officeart/2005/8/layout/gear1"/>
    <dgm:cxn modelId="{7A3759D1-C1E7-485C-8A56-36E3218F8C12}" type="presOf" srcId="{F18E4964-67CD-434F-B4F3-4838D42197FE}" destId="{4A3BC27D-DF3A-495A-A6C4-9B1F8C72AED3}" srcOrd="1" destOrd="0" presId="urn:microsoft.com/office/officeart/2005/8/layout/gear1"/>
    <dgm:cxn modelId="{20EB5DEC-E0C4-4FA3-BCBA-3C831185C047}" type="presOf" srcId="{5BA9BADE-1B7C-4D01-96F5-8F628E4674CE}" destId="{794ABA43-C750-4124-86AD-F6D5BC9FDE5E}" srcOrd="2" destOrd="0" presId="urn:microsoft.com/office/officeart/2005/8/layout/gear1"/>
    <dgm:cxn modelId="{2C20CE94-95A8-43A1-96C1-E5F744E9E4C7}" type="presParOf" srcId="{B174DF63-CC22-47E8-93F1-F1444CE7AC41}" destId="{D7E38F1E-C931-4ECE-B4A7-5393805CDC87}" srcOrd="0" destOrd="0" presId="urn:microsoft.com/office/officeart/2005/8/layout/gear1"/>
    <dgm:cxn modelId="{D0DA86EE-6D0F-4DA5-9B7E-DF04994F8350}" type="presParOf" srcId="{B174DF63-CC22-47E8-93F1-F1444CE7AC41}" destId="{78ABDAF5-5D52-4907-AFC5-A04CD606ED7A}" srcOrd="1" destOrd="0" presId="urn:microsoft.com/office/officeart/2005/8/layout/gear1"/>
    <dgm:cxn modelId="{6E62D5CE-1484-4C9C-BB4B-F648B29E9B49}" type="presParOf" srcId="{B174DF63-CC22-47E8-93F1-F1444CE7AC41}" destId="{794ABA43-C750-4124-86AD-F6D5BC9FDE5E}" srcOrd="2" destOrd="0" presId="urn:microsoft.com/office/officeart/2005/8/layout/gear1"/>
    <dgm:cxn modelId="{CCCA9314-F645-4E2D-8D5B-6B2436FA5C23}" type="presParOf" srcId="{B174DF63-CC22-47E8-93F1-F1444CE7AC41}" destId="{73D22C9A-8784-4B92-A230-43B395DC101F}" srcOrd="3" destOrd="0" presId="urn:microsoft.com/office/officeart/2005/8/layout/gear1"/>
    <dgm:cxn modelId="{6B8C0452-93ED-43B3-BE2A-53D49C337F5D}" type="presParOf" srcId="{B174DF63-CC22-47E8-93F1-F1444CE7AC41}" destId="{D860DD32-AD13-4761-A3D7-D021BD018DAE}" srcOrd="4" destOrd="0" presId="urn:microsoft.com/office/officeart/2005/8/layout/gear1"/>
    <dgm:cxn modelId="{AD936DEB-5C87-450A-897C-7D52CAE99D89}" type="presParOf" srcId="{B174DF63-CC22-47E8-93F1-F1444CE7AC41}" destId="{13D15A39-D8B8-453E-A622-CF7A2E9C7A5D}" srcOrd="5" destOrd="0" presId="urn:microsoft.com/office/officeart/2005/8/layout/gear1"/>
    <dgm:cxn modelId="{FB726E3E-BA98-436C-9213-7DEC21149780}" type="presParOf" srcId="{B174DF63-CC22-47E8-93F1-F1444CE7AC41}" destId="{F617BDB7-ED02-4BC6-BCAD-829BE02F0C20}" srcOrd="6" destOrd="0" presId="urn:microsoft.com/office/officeart/2005/8/layout/gear1"/>
    <dgm:cxn modelId="{D3F32FDE-8DF3-4FE7-BE04-CF4D4ED8F66D}" type="presParOf" srcId="{B174DF63-CC22-47E8-93F1-F1444CE7AC41}" destId="{4A3BC27D-DF3A-495A-A6C4-9B1F8C72AED3}" srcOrd="7" destOrd="0" presId="urn:microsoft.com/office/officeart/2005/8/layout/gear1"/>
    <dgm:cxn modelId="{BD26CB25-F784-4AA2-90C4-90491082B569}" type="presParOf" srcId="{B174DF63-CC22-47E8-93F1-F1444CE7AC41}" destId="{4EE0CDAB-7041-433E-A700-ABFAB4A501B3}" srcOrd="8" destOrd="0" presId="urn:microsoft.com/office/officeart/2005/8/layout/gear1"/>
    <dgm:cxn modelId="{6C546FAB-F8E5-4575-87CB-9E7512965D8C}" type="presParOf" srcId="{B174DF63-CC22-47E8-93F1-F1444CE7AC41}" destId="{29B453A9-502F-440B-A0EC-E08DBB235953}" srcOrd="9" destOrd="0" presId="urn:microsoft.com/office/officeart/2005/8/layout/gear1"/>
    <dgm:cxn modelId="{3A2F4D48-0ED1-491B-9BF6-6FA662DB5500}" type="presParOf" srcId="{B174DF63-CC22-47E8-93F1-F1444CE7AC41}" destId="{36A9EAD7-21B6-45C8-A896-E55EC52F52B3}" srcOrd="10" destOrd="0" presId="urn:microsoft.com/office/officeart/2005/8/layout/gear1"/>
    <dgm:cxn modelId="{66AFF5BF-DF8E-4DCC-86C5-5504EBAB5422}" type="presParOf" srcId="{B174DF63-CC22-47E8-93F1-F1444CE7AC41}" destId="{1102A66E-63A2-4D83-9133-8609B9B84D0D}" srcOrd="11" destOrd="0" presId="urn:microsoft.com/office/officeart/2005/8/layout/gear1"/>
    <dgm:cxn modelId="{6001D280-B540-4A9C-A16D-F2F78BFB4885}" type="presParOf" srcId="{B174DF63-CC22-47E8-93F1-F1444CE7AC41}" destId="{880488BB-4F1D-4072-AB2D-20D80B5BFD3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F9B2C2-36CC-4787-8522-7755FE59DC15}" type="doc">
      <dgm:prSet loTypeId="urn:microsoft.com/office/officeart/2005/8/layout/gear1" loCatId="cycle" qsTypeId="urn:microsoft.com/office/officeart/2005/8/quickstyle/simple1" qsCatId="simple" csTypeId="urn:microsoft.com/office/officeart/2005/8/colors/accent1_5" csCatId="accent1" phldr="1"/>
      <dgm:spPr/>
    </dgm:pt>
    <dgm:pt modelId="{162F891F-852E-4478-B70B-D3F185D8ADF7}">
      <dgm:prSet phldrT="[Text]"/>
      <dgm:spPr>
        <a:solidFill>
          <a:schemeClr val="tx2"/>
        </a:solidFill>
      </dgm:spPr>
      <dgm:t>
        <a:bodyPr/>
        <a:lstStyle/>
        <a:p>
          <a:r>
            <a:rPr lang="sv-SE" dirty="0">
              <a:solidFill>
                <a:schemeClr val="bg1"/>
              </a:solidFill>
            </a:rPr>
            <a:t>Styrgrupp </a:t>
          </a:r>
        </a:p>
      </dgm:t>
    </dgm:pt>
    <dgm:pt modelId="{3F7421C1-EC0C-4923-8843-367AB4C1E577}" type="parTrans" cxnId="{88FE332B-EDEB-4901-B228-B489507C9749}">
      <dgm:prSet/>
      <dgm:spPr/>
      <dgm:t>
        <a:bodyPr/>
        <a:lstStyle/>
        <a:p>
          <a:endParaRPr lang="sv-SE"/>
        </a:p>
      </dgm:t>
    </dgm:pt>
    <dgm:pt modelId="{EFF29157-8A74-4CA4-A702-8B6CF8D441EF}" type="sibTrans" cxnId="{88FE332B-EDEB-4901-B228-B489507C9749}">
      <dgm:prSet/>
      <dgm:spPr>
        <a:solidFill>
          <a:schemeClr val="tx2"/>
        </a:solidFill>
      </dgm:spPr>
      <dgm:t>
        <a:bodyPr/>
        <a:lstStyle/>
        <a:p>
          <a:endParaRPr lang="sv-SE">
            <a:solidFill>
              <a:schemeClr val="bg1"/>
            </a:solidFill>
          </a:endParaRPr>
        </a:p>
      </dgm:t>
    </dgm:pt>
    <dgm:pt modelId="{F18E4964-67CD-434F-B4F3-4838D42197FE}">
      <dgm:prSet phldrT="[Text]"/>
      <dgm:spPr>
        <a:solidFill>
          <a:schemeClr val="bg2"/>
        </a:solidFill>
      </dgm:spPr>
      <dgm:t>
        <a:bodyPr/>
        <a:lstStyle/>
        <a:p>
          <a:r>
            <a:rPr lang="sv-SE" dirty="0">
              <a:solidFill>
                <a:schemeClr val="accent2">
                  <a:lumMod val="50000"/>
                </a:schemeClr>
              </a:solidFill>
            </a:rPr>
            <a:t>Ordförande beredning </a:t>
          </a:r>
        </a:p>
      </dgm:t>
    </dgm:pt>
    <dgm:pt modelId="{E11AD39F-81CA-44DE-930E-8265CD79F8B9}" type="parTrans" cxnId="{31B1F13A-0B70-46AF-A158-7EE90D6482A4}">
      <dgm:prSet/>
      <dgm:spPr/>
      <dgm:t>
        <a:bodyPr/>
        <a:lstStyle/>
        <a:p>
          <a:endParaRPr lang="sv-SE"/>
        </a:p>
      </dgm:t>
    </dgm:pt>
    <dgm:pt modelId="{A69CAE40-F1A6-440D-A399-CBB480DC8649}" type="sibTrans" cxnId="{31B1F13A-0B70-46AF-A158-7EE90D6482A4}">
      <dgm:prSet/>
      <dgm:spPr>
        <a:solidFill>
          <a:schemeClr val="bg2"/>
        </a:solidFill>
      </dgm:spPr>
      <dgm:t>
        <a:bodyPr/>
        <a:lstStyle/>
        <a:p>
          <a:endParaRPr lang="sv-SE"/>
        </a:p>
      </dgm:t>
    </dgm:pt>
    <dgm:pt modelId="{5BA9BADE-1B7C-4D01-96F5-8F628E4674CE}">
      <dgm:prSet phldrT="[Text]"/>
      <dgm:spPr>
        <a:solidFill>
          <a:schemeClr val="bg2"/>
        </a:solidFill>
      </dgm:spPr>
      <dgm:t>
        <a:bodyPr/>
        <a:lstStyle/>
        <a:p>
          <a:r>
            <a:rPr lang="sv-SE" dirty="0"/>
            <a:t>LCHNV </a:t>
          </a:r>
        </a:p>
      </dgm:t>
    </dgm:pt>
    <dgm:pt modelId="{4BA3C5FF-5B8B-4EE8-9E36-4E145D238F6A}" type="parTrans" cxnId="{C542F648-E389-4B57-B69D-11BE19125C9F}">
      <dgm:prSet/>
      <dgm:spPr/>
      <dgm:t>
        <a:bodyPr/>
        <a:lstStyle/>
        <a:p>
          <a:endParaRPr lang="sv-SE"/>
        </a:p>
      </dgm:t>
    </dgm:pt>
    <dgm:pt modelId="{8BC47738-1CA5-4480-A321-20AFFFD2531E}" type="sibTrans" cxnId="{C542F648-E389-4B57-B69D-11BE19125C9F}">
      <dgm:prSet/>
      <dgm:spPr>
        <a:solidFill>
          <a:schemeClr val="bg2"/>
        </a:solidFill>
      </dgm:spPr>
      <dgm:t>
        <a:bodyPr/>
        <a:lstStyle/>
        <a:p>
          <a:endParaRPr lang="sv-SE"/>
        </a:p>
      </dgm:t>
    </dgm:pt>
    <dgm:pt modelId="{B174DF63-CC22-47E8-93F1-F1444CE7AC41}" type="pres">
      <dgm:prSet presAssocID="{A4F9B2C2-36CC-4787-8522-7755FE59DC15}" presName="composite" presStyleCnt="0">
        <dgm:presLayoutVars>
          <dgm:chMax val="3"/>
          <dgm:animLvl val="lvl"/>
          <dgm:resizeHandles val="exact"/>
        </dgm:presLayoutVars>
      </dgm:prSet>
      <dgm:spPr/>
    </dgm:pt>
    <dgm:pt modelId="{D7E38F1E-C931-4ECE-B4A7-5393805CDC87}" type="pres">
      <dgm:prSet presAssocID="{5BA9BADE-1B7C-4D01-96F5-8F628E4674CE}" presName="gear1" presStyleLbl="node1" presStyleIdx="0" presStyleCnt="3">
        <dgm:presLayoutVars>
          <dgm:chMax val="1"/>
          <dgm:bulletEnabled val="1"/>
        </dgm:presLayoutVars>
      </dgm:prSet>
      <dgm:spPr/>
    </dgm:pt>
    <dgm:pt modelId="{78ABDAF5-5D52-4907-AFC5-A04CD606ED7A}" type="pres">
      <dgm:prSet presAssocID="{5BA9BADE-1B7C-4D01-96F5-8F628E4674CE}" presName="gear1srcNode" presStyleLbl="node1" presStyleIdx="0" presStyleCnt="3"/>
      <dgm:spPr/>
    </dgm:pt>
    <dgm:pt modelId="{794ABA43-C750-4124-86AD-F6D5BC9FDE5E}" type="pres">
      <dgm:prSet presAssocID="{5BA9BADE-1B7C-4D01-96F5-8F628E4674CE}" presName="gear1dstNode" presStyleLbl="node1" presStyleIdx="0" presStyleCnt="3"/>
      <dgm:spPr/>
    </dgm:pt>
    <dgm:pt modelId="{73D22C9A-8784-4B92-A230-43B395DC101F}" type="pres">
      <dgm:prSet presAssocID="{162F891F-852E-4478-B70B-D3F185D8ADF7}" presName="gear2" presStyleLbl="node1" presStyleIdx="1" presStyleCnt="3">
        <dgm:presLayoutVars>
          <dgm:chMax val="1"/>
          <dgm:bulletEnabled val="1"/>
        </dgm:presLayoutVars>
      </dgm:prSet>
      <dgm:spPr/>
    </dgm:pt>
    <dgm:pt modelId="{D860DD32-AD13-4761-A3D7-D021BD018DAE}" type="pres">
      <dgm:prSet presAssocID="{162F891F-852E-4478-B70B-D3F185D8ADF7}" presName="gear2srcNode" presStyleLbl="node1" presStyleIdx="1" presStyleCnt="3"/>
      <dgm:spPr/>
    </dgm:pt>
    <dgm:pt modelId="{13D15A39-D8B8-453E-A622-CF7A2E9C7A5D}" type="pres">
      <dgm:prSet presAssocID="{162F891F-852E-4478-B70B-D3F185D8ADF7}" presName="gear2dstNode" presStyleLbl="node1" presStyleIdx="1" presStyleCnt="3"/>
      <dgm:spPr/>
    </dgm:pt>
    <dgm:pt modelId="{F617BDB7-ED02-4BC6-BCAD-829BE02F0C20}" type="pres">
      <dgm:prSet presAssocID="{F18E4964-67CD-434F-B4F3-4838D42197FE}" presName="gear3" presStyleLbl="node1" presStyleIdx="2" presStyleCnt="3"/>
      <dgm:spPr/>
    </dgm:pt>
    <dgm:pt modelId="{4A3BC27D-DF3A-495A-A6C4-9B1F8C72AED3}" type="pres">
      <dgm:prSet presAssocID="{F18E4964-67CD-434F-B4F3-4838D42197FE}" presName="gear3tx" presStyleLbl="node1" presStyleIdx="2" presStyleCnt="3">
        <dgm:presLayoutVars>
          <dgm:chMax val="1"/>
          <dgm:bulletEnabled val="1"/>
        </dgm:presLayoutVars>
      </dgm:prSet>
      <dgm:spPr/>
    </dgm:pt>
    <dgm:pt modelId="{4EE0CDAB-7041-433E-A700-ABFAB4A501B3}" type="pres">
      <dgm:prSet presAssocID="{F18E4964-67CD-434F-B4F3-4838D42197FE}" presName="gear3srcNode" presStyleLbl="node1" presStyleIdx="2" presStyleCnt="3"/>
      <dgm:spPr/>
    </dgm:pt>
    <dgm:pt modelId="{29B453A9-502F-440B-A0EC-E08DBB235953}" type="pres">
      <dgm:prSet presAssocID="{F18E4964-67CD-434F-B4F3-4838D42197FE}" presName="gear3dstNode" presStyleLbl="node1" presStyleIdx="2" presStyleCnt="3"/>
      <dgm:spPr/>
    </dgm:pt>
    <dgm:pt modelId="{36A9EAD7-21B6-45C8-A896-E55EC52F52B3}" type="pres">
      <dgm:prSet presAssocID="{8BC47738-1CA5-4480-A321-20AFFFD2531E}" presName="connector1" presStyleLbl="sibTrans2D1" presStyleIdx="0" presStyleCnt="3"/>
      <dgm:spPr/>
    </dgm:pt>
    <dgm:pt modelId="{1102A66E-63A2-4D83-9133-8609B9B84D0D}" type="pres">
      <dgm:prSet presAssocID="{EFF29157-8A74-4CA4-A702-8B6CF8D441EF}" presName="connector2" presStyleLbl="sibTrans2D1" presStyleIdx="1" presStyleCnt="3"/>
      <dgm:spPr/>
    </dgm:pt>
    <dgm:pt modelId="{880488BB-4F1D-4072-AB2D-20D80B5BFD3A}" type="pres">
      <dgm:prSet presAssocID="{A69CAE40-F1A6-440D-A399-CBB480DC8649}" presName="connector3" presStyleLbl="sibTrans2D1" presStyleIdx="2" presStyleCnt="3"/>
      <dgm:spPr/>
    </dgm:pt>
  </dgm:ptLst>
  <dgm:cxnLst>
    <dgm:cxn modelId="{761AB028-BF1E-4DA6-A6D6-76F02DA83185}" type="presOf" srcId="{A69CAE40-F1A6-440D-A399-CBB480DC8649}" destId="{880488BB-4F1D-4072-AB2D-20D80B5BFD3A}" srcOrd="0" destOrd="0" presId="urn:microsoft.com/office/officeart/2005/8/layout/gear1"/>
    <dgm:cxn modelId="{88FE332B-EDEB-4901-B228-B489507C9749}" srcId="{A4F9B2C2-36CC-4787-8522-7755FE59DC15}" destId="{162F891F-852E-4478-B70B-D3F185D8ADF7}" srcOrd="1" destOrd="0" parTransId="{3F7421C1-EC0C-4923-8843-367AB4C1E577}" sibTransId="{EFF29157-8A74-4CA4-A702-8B6CF8D441EF}"/>
    <dgm:cxn modelId="{CEF3EE35-8F54-4726-9D78-71B5BF012286}" type="presOf" srcId="{162F891F-852E-4478-B70B-D3F185D8ADF7}" destId="{73D22C9A-8784-4B92-A230-43B395DC101F}" srcOrd="0" destOrd="0" presId="urn:microsoft.com/office/officeart/2005/8/layout/gear1"/>
    <dgm:cxn modelId="{31B1F13A-0B70-46AF-A158-7EE90D6482A4}" srcId="{A4F9B2C2-36CC-4787-8522-7755FE59DC15}" destId="{F18E4964-67CD-434F-B4F3-4838D42197FE}" srcOrd="2" destOrd="0" parTransId="{E11AD39F-81CA-44DE-930E-8265CD79F8B9}" sibTransId="{A69CAE40-F1A6-440D-A399-CBB480DC8649}"/>
    <dgm:cxn modelId="{D4D54D3B-9B9D-414A-BB14-AAE1029A12C7}" type="presOf" srcId="{5BA9BADE-1B7C-4D01-96F5-8F628E4674CE}" destId="{78ABDAF5-5D52-4907-AFC5-A04CD606ED7A}" srcOrd="1" destOrd="0" presId="urn:microsoft.com/office/officeart/2005/8/layout/gear1"/>
    <dgm:cxn modelId="{D666E948-DDBE-4457-94B6-0BDCF815872D}" type="presOf" srcId="{A4F9B2C2-36CC-4787-8522-7755FE59DC15}" destId="{B174DF63-CC22-47E8-93F1-F1444CE7AC41}" srcOrd="0" destOrd="0" presId="urn:microsoft.com/office/officeart/2005/8/layout/gear1"/>
    <dgm:cxn modelId="{C542F648-E389-4B57-B69D-11BE19125C9F}" srcId="{A4F9B2C2-36CC-4787-8522-7755FE59DC15}" destId="{5BA9BADE-1B7C-4D01-96F5-8F628E4674CE}" srcOrd="0" destOrd="0" parTransId="{4BA3C5FF-5B8B-4EE8-9E36-4E145D238F6A}" sibTransId="{8BC47738-1CA5-4480-A321-20AFFFD2531E}"/>
    <dgm:cxn modelId="{7379C583-B08F-4354-AE04-3DCD82E00E80}" type="presOf" srcId="{5BA9BADE-1B7C-4D01-96F5-8F628E4674CE}" destId="{D7E38F1E-C931-4ECE-B4A7-5393805CDC87}" srcOrd="0" destOrd="0" presId="urn:microsoft.com/office/officeart/2005/8/layout/gear1"/>
    <dgm:cxn modelId="{7DBE72A3-AE2D-4293-A63F-BA4D5A5571B5}" type="presOf" srcId="{F18E4964-67CD-434F-B4F3-4838D42197FE}" destId="{29B453A9-502F-440B-A0EC-E08DBB235953}" srcOrd="3" destOrd="0" presId="urn:microsoft.com/office/officeart/2005/8/layout/gear1"/>
    <dgm:cxn modelId="{3C0B24A7-ED68-424A-B882-96B77C432280}" type="presOf" srcId="{162F891F-852E-4478-B70B-D3F185D8ADF7}" destId="{13D15A39-D8B8-453E-A622-CF7A2E9C7A5D}" srcOrd="2" destOrd="0" presId="urn:microsoft.com/office/officeart/2005/8/layout/gear1"/>
    <dgm:cxn modelId="{59925EB0-EC99-4436-8B6A-E01DBCA2B034}" type="presOf" srcId="{162F891F-852E-4478-B70B-D3F185D8ADF7}" destId="{D860DD32-AD13-4761-A3D7-D021BD018DAE}" srcOrd="1" destOrd="0" presId="urn:microsoft.com/office/officeart/2005/8/layout/gear1"/>
    <dgm:cxn modelId="{8752BAB1-4A16-416E-82D9-843A4D1F969D}" type="presOf" srcId="{F18E4964-67CD-434F-B4F3-4838D42197FE}" destId="{4EE0CDAB-7041-433E-A700-ABFAB4A501B3}" srcOrd="2" destOrd="0" presId="urn:microsoft.com/office/officeart/2005/8/layout/gear1"/>
    <dgm:cxn modelId="{BD66EBB3-60EF-477E-A8FF-86ABC3C71275}" type="presOf" srcId="{8BC47738-1CA5-4480-A321-20AFFFD2531E}" destId="{36A9EAD7-21B6-45C8-A896-E55EC52F52B3}" srcOrd="0" destOrd="0" presId="urn:microsoft.com/office/officeart/2005/8/layout/gear1"/>
    <dgm:cxn modelId="{89DC8AC0-021D-40B0-9EF0-3EC58911A60C}" type="presOf" srcId="{EFF29157-8A74-4CA4-A702-8B6CF8D441EF}" destId="{1102A66E-63A2-4D83-9133-8609B9B84D0D}" srcOrd="0" destOrd="0" presId="urn:microsoft.com/office/officeart/2005/8/layout/gear1"/>
    <dgm:cxn modelId="{51436CCD-471B-438A-93F3-605BC666FD66}" type="presOf" srcId="{F18E4964-67CD-434F-B4F3-4838D42197FE}" destId="{F617BDB7-ED02-4BC6-BCAD-829BE02F0C20}" srcOrd="0" destOrd="0" presId="urn:microsoft.com/office/officeart/2005/8/layout/gear1"/>
    <dgm:cxn modelId="{7A3759D1-C1E7-485C-8A56-36E3218F8C12}" type="presOf" srcId="{F18E4964-67CD-434F-B4F3-4838D42197FE}" destId="{4A3BC27D-DF3A-495A-A6C4-9B1F8C72AED3}" srcOrd="1" destOrd="0" presId="urn:microsoft.com/office/officeart/2005/8/layout/gear1"/>
    <dgm:cxn modelId="{20EB5DEC-E0C4-4FA3-BCBA-3C831185C047}" type="presOf" srcId="{5BA9BADE-1B7C-4D01-96F5-8F628E4674CE}" destId="{794ABA43-C750-4124-86AD-F6D5BC9FDE5E}" srcOrd="2" destOrd="0" presId="urn:microsoft.com/office/officeart/2005/8/layout/gear1"/>
    <dgm:cxn modelId="{2C20CE94-95A8-43A1-96C1-E5F744E9E4C7}" type="presParOf" srcId="{B174DF63-CC22-47E8-93F1-F1444CE7AC41}" destId="{D7E38F1E-C931-4ECE-B4A7-5393805CDC87}" srcOrd="0" destOrd="0" presId="urn:microsoft.com/office/officeart/2005/8/layout/gear1"/>
    <dgm:cxn modelId="{D0DA86EE-6D0F-4DA5-9B7E-DF04994F8350}" type="presParOf" srcId="{B174DF63-CC22-47E8-93F1-F1444CE7AC41}" destId="{78ABDAF5-5D52-4907-AFC5-A04CD606ED7A}" srcOrd="1" destOrd="0" presId="urn:microsoft.com/office/officeart/2005/8/layout/gear1"/>
    <dgm:cxn modelId="{6E62D5CE-1484-4C9C-BB4B-F648B29E9B49}" type="presParOf" srcId="{B174DF63-CC22-47E8-93F1-F1444CE7AC41}" destId="{794ABA43-C750-4124-86AD-F6D5BC9FDE5E}" srcOrd="2" destOrd="0" presId="urn:microsoft.com/office/officeart/2005/8/layout/gear1"/>
    <dgm:cxn modelId="{CCCA9314-F645-4E2D-8D5B-6B2436FA5C23}" type="presParOf" srcId="{B174DF63-CC22-47E8-93F1-F1444CE7AC41}" destId="{73D22C9A-8784-4B92-A230-43B395DC101F}" srcOrd="3" destOrd="0" presId="urn:microsoft.com/office/officeart/2005/8/layout/gear1"/>
    <dgm:cxn modelId="{6B8C0452-93ED-43B3-BE2A-53D49C337F5D}" type="presParOf" srcId="{B174DF63-CC22-47E8-93F1-F1444CE7AC41}" destId="{D860DD32-AD13-4761-A3D7-D021BD018DAE}" srcOrd="4" destOrd="0" presId="urn:microsoft.com/office/officeart/2005/8/layout/gear1"/>
    <dgm:cxn modelId="{AD936DEB-5C87-450A-897C-7D52CAE99D89}" type="presParOf" srcId="{B174DF63-CC22-47E8-93F1-F1444CE7AC41}" destId="{13D15A39-D8B8-453E-A622-CF7A2E9C7A5D}" srcOrd="5" destOrd="0" presId="urn:microsoft.com/office/officeart/2005/8/layout/gear1"/>
    <dgm:cxn modelId="{FB726E3E-BA98-436C-9213-7DEC21149780}" type="presParOf" srcId="{B174DF63-CC22-47E8-93F1-F1444CE7AC41}" destId="{F617BDB7-ED02-4BC6-BCAD-829BE02F0C20}" srcOrd="6" destOrd="0" presId="urn:microsoft.com/office/officeart/2005/8/layout/gear1"/>
    <dgm:cxn modelId="{D3F32FDE-8DF3-4FE7-BE04-CF4D4ED8F66D}" type="presParOf" srcId="{B174DF63-CC22-47E8-93F1-F1444CE7AC41}" destId="{4A3BC27D-DF3A-495A-A6C4-9B1F8C72AED3}" srcOrd="7" destOrd="0" presId="urn:microsoft.com/office/officeart/2005/8/layout/gear1"/>
    <dgm:cxn modelId="{BD26CB25-F784-4AA2-90C4-90491082B569}" type="presParOf" srcId="{B174DF63-CC22-47E8-93F1-F1444CE7AC41}" destId="{4EE0CDAB-7041-433E-A700-ABFAB4A501B3}" srcOrd="8" destOrd="0" presId="urn:microsoft.com/office/officeart/2005/8/layout/gear1"/>
    <dgm:cxn modelId="{6C546FAB-F8E5-4575-87CB-9E7512965D8C}" type="presParOf" srcId="{B174DF63-CC22-47E8-93F1-F1444CE7AC41}" destId="{29B453A9-502F-440B-A0EC-E08DBB235953}" srcOrd="9" destOrd="0" presId="urn:microsoft.com/office/officeart/2005/8/layout/gear1"/>
    <dgm:cxn modelId="{3A2F4D48-0ED1-491B-9BF6-6FA662DB5500}" type="presParOf" srcId="{B174DF63-CC22-47E8-93F1-F1444CE7AC41}" destId="{36A9EAD7-21B6-45C8-A896-E55EC52F52B3}" srcOrd="10" destOrd="0" presId="urn:microsoft.com/office/officeart/2005/8/layout/gear1"/>
    <dgm:cxn modelId="{66AFF5BF-DF8E-4DCC-86C5-5504EBAB5422}" type="presParOf" srcId="{B174DF63-CC22-47E8-93F1-F1444CE7AC41}" destId="{1102A66E-63A2-4D83-9133-8609B9B84D0D}" srcOrd="11" destOrd="0" presId="urn:microsoft.com/office/officeart/2005/8/layout/gear1"/>
    <dgm:cxn modelId="{6001D280-B540-4A9C-A16D-F2F78BFB4885}" type="presParOf" srcId="{B174DF63-CC22-47E8-93F1-F1444CE7AC41}" destId="{880488BB-4F1D-4072-AB2D-20D80B5BFD3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F9B2C2-36CC-4787-8522-7755FE59DC15}" type="doc">
      <dgm:prSet loTypeId="urn:microsoft.com/office/officeart/2005/8/layout/gear1" loCatId="cycle" qsTypeId="urn:microsoft.com/office/officeart/2005/8/quickstyle/simple1" qsCatId="simple" csTypeId="urn:microsoft.com/office/officeart/2005/8/colors/accent1_5" csCatId="accent1" phldr="1"/>
      <dgm:spPr/>
    </dgm:pt>
    <dgm:pt modelId="{162F891F-852E-4478-B70B-D3F185D8ADF7}">
      <dgm:prSet phldrT="[Text]"/>
      <dgm:spPr>
        <a:solidFill>
          <a:schemeClr val="tx2"/>
        </a:solidFill>
      </dgm:spPr>
      <dgm:t>
        <a:bodyPr/>
        <a:lstStyle/>
        <a:p>
          <a:r>
            <a:rPr lang="sv-SE" dirty="0">
              <a:solidFill>
                <a:schemeClr val="bg1"/>
              </a:solidFill>
            </a:rPr>
            <a:t>Styrgrupp </a:t>
          </a:r>
        </a:p>
      </dgm:t>
    </dgm:pt>
    <dgm:pt modelId="{3F7421C1-EC0C-4923-8843-367AB4C1E577}" type="parTrans" cxnId="{88FE332B-EDEB-4901-B228-B489507C9749}">
      <dgm:prSet/>
      <dgm:spPr/>
      <dgm:t>
        <a:bodyPr/>
        <a:lstStyle/>
        <a:p>
          <a:endParaRPr lang="sv-SE"/>
        </a:p>
      </dgm:t>
    </dgm:pt>
    <dgm:pt modelId="{EFF29157-8A74-4CA4-A702-8B6CF8D441EF}" type="sibTrans" cxnId="{88FE332B-EDEB-4901-B228-B489507C9749}">
      <dgm:prSet/>
      <dgm:spPr>
        <a:solidFill>
          <a:schemeClr val="tx2"/>
        </a:solidFill>
      </dgm:spPr>
      <dgm:t>
        <a:bodyPr/>
        <a:lstStyle/>
        <a:p>
          <a:endParaRPr lang="sv-SE">
            <a:solidFill>
              <a:schemeClr val="bg1"/>
            </a:solidFill>
          </a:endParaRPr>
        </a:p>
      </dgm:t>
    </dgm:pt>
    <dgm:pt modelId="{F18E4964-67CD-434F-B4F3-4838D42197FE}">
      <dgm:prSet phldrT="[Text]"/>
      <dgm:spPr>
        <a:solidFill>
          <a:schemeClr val="bg2"/>
        </a:solidFill>
      </dgm:spPr>
      <dgm:t>
        <a:bodyPr/>
        <a:lstStyle/>
        <a:p>
          <a:r>
            <a:rPr lang="sv-SE" dirty="0">
              <a:solidFill>
                <a:schemeClr val="accent2">
                  <a:lumMod val="50000"/>
                </a:schemeClr>
              </a:solidFill>
            </a:rPr>
            <a:t>Ordförande beredning </a:t>
          </a:r>
        </a:p>
      </dgm:t>
    </dgm:pt>
    <dgm:pt modelId="{E11AD39F-81CA-44DE-930E-8265CD79F8B9}" type="parTrans" cxnId="{31B1F13A-0B70-46AF-A158-7EE90D6482A4}">
      <dgm:prSet/>
      <dgm:spPr/>
      <dgm:t>
        <a:bodyPr/>
        <a:lstStyle/>
        <a:p>
          <a:endParaRPr lang="sv-SE"/>
        </a:p>
      </dgm:t>
    </dgm:pt>
    <dgm:pt modelId="{A69CAE40-F1A6-440D-A399-CBB480DC8649}" type="sibTrans" cxnId="{31B1F13A-0B70-46AF-A158-7EE90D6482A4}">
      <dgm:prSet/>
      <dgm:spPr>
        <a:solidFill>
          <a:schemeClr val="bg2"/>
        </a:solidFill>
      </dgm:spPr>
      <dgm:t>
        <a:bodyPr/>
        <a:lstStyle/>
        <a:p>
          <a:endParaRPr lang="sv-SE"/>
        </a:p>
      </dgm:t>
    </dgm:pt>
    <dgm:pt modelId="{5BA9BADE-1B7C-4D01-96F5-8F628E4674CE}">
      <dgm:prSet phldrT="[Text]"/>
      <dgm:spPr>
        <a:solidFill>
          <a:schemeClr val="bg2"/>
        </a:solidFill>
      </dgm:spPr>
      <dgm:t>
        <a:bodyPr/>
        <a:lstStyle/>
        <a:p>
          <a:r>
            <a:rPr lang="sv-SE" dirty="0"/>
            <a:t>LCHNV </a:t>
          </a:r>
        </a:p>
      </dgm:t>
    </dgm:pt>
    <dgm:pt modelId="{4BA3C5FF-5B8B-4EE8-9E36-4E145D238F6A}" type="parTrans" cxnId="{C542F648-E389-4B57-B69D-11BE19125C9F}">
      <dgm:prSet/>
      <dgm:spPr/>
      <dgm:t>
        <a:bodyPr/>
        <a:lstStyle/>
        <a:p>
          <a:endParaRPr lang="sv-SE"/>
        </a:p>
      </dgm:t>
    </dgm:pt>
    <dgm:pt modelId="{8BC47738-1CA5-4480-A321-20AFFFD2531E}" type="sibTrans" cxnId="{C542F648-E389-4B57-B69D-11BE19125C9F}">
      <dgm:prSet/>
      <dgm:spPr>
        <a:solidFill>
          <a:schemeClr val="bg2"/>
        </a:solidFill>
      </dgm:spPr>
      <dgm:t>
        <a:bodyPr/>
        <a:lstStyle/>
        <a:p>
          <a:endParaRPr lang="sv-SE"/>
        </a:p>
      </dgm:t>
    </dgm:pt>
    <dgm:pt modelId="{B174DF63-CC22-47E8-93F1-F1444CE7AC41}" type="pres">
      <dgm:prSet presAssocID="{A4F9B2C2-36CC-4787-8522-7755FE59DC15}" presName="composite" presStyleCnt="0">
        <dgm:presLayoutVars>
          <dgm:chMax val="3"/>
          <dgm:animLvl val="lvl"/>
          <dgm:resizeHandles val="exact"/>
        </dgm:presLayoutVars>
      </dgm:prSet>
      <dgm:spPr/>
    </dgm:pt>
    <dgm:pt modelId="{D7E38F1E-C931-4ECE-B4A7-5393805CDC87}" type="pres">
      <dgm:prSet presAssocID="{5BA9BADE-1B7C-4D01-96F5-8F628E4674CE}" presName="gear1" presStyleLbl="node1" presStyleIdx="0" presStyleCnt="3">
        <dgm:presLayoutVars>
          <dgm:chMax val="1"/>
          <dgm:bulletEnabled val="1"/>
        </dgm:presLayoutVars>
      </dgm:prSet>
      <dgm:spPr/>
    </dgm:pt>
    <dgm:pt modelId="{78ABDAF5-5D52-4907-AFC5-A04CD606ED7A}" type="pres">
      <dgm:prSet presAssocID="{5BA9BADE-1B7C-4D01-96F5-8F628E4674CE}" presName="gear1srcNode" presStyleLbl="node1" presStyleIdx="0" presStyleCnt="3"/>
      <dgm:spPr/>
    </dgm:pt>
    <dgm:pt modelId="{794ABA43-C750-4124-86AD-F6D5BC9FDE5E}" type="pres">
      <dgm:prSet presAssocID="{5BA9BADE-1B7C-4D01-96F5-8F628E4674CE}" presName="gear1dstNode" presStyleLbl="node1" presStyleIdx="0" presStyleCnt="3"/>
      <dgm:spPr/>
    </dgm:pt>
    <dgm:pt modelId="{73D22C9A-8784-4B92-A230-43B395DC101F}" type="pres">
      <dgm:prSet presAssocID="{162F891F-852E-4478-B70B-D3F185D8ADF7}" presName="gear2" presStyleLbl="node1" presStyleIdx="1" presStyleCnt="3">
        <dgm:presLayoutVars>
          <dgm:chMax val="1"/>
          <dgm:bulletEnabled val="1"/>
        </dgm:presLayoutVars>
      </dgm:prSet>
      <dgm:spPr/>
    </dgm:pt>
    <dgm:pt modelId="{D860DD32-AD13-4761-A3D7-D021BD018DAE}" type="pres">
      <dgm:prSet presAssocID="{162F891F-852E-4478-B70B-D3F185D8ADF7}" presName="gear2srcNode" presStyleLbl="node1" presStyleIdx="1" presStyleCnt="3"/>
      <dgm:spPr/>
    </dgm:pt>
    <dgm:pt modelId="{13D15A39-D8B8-453E-A622-CF7A2E9C7A5D}" type="pres">
      <dgm:prSet presAssocID="{162F891F-852E-4478-B70B-D3F185D8ADF7}" presName="gear2dstNode" presStyleLbl="node1" presStyleIdx="1" presStyleCnt="3"/>
      <dgm:spPr/>
    </dgm:pt>
    <dgm:pt modelId="{F617BDB7-ED02-4BC6-BCAD-829BE02F0C20}" type="pres">
      <dgm:prSet presAssocID="{F18E4964-67CD-434F-B4F3-4838D42197FE}" presName="gear3" presStyleLbl="node1" presStyleIdx="2" presStyleCnt="3"/>
      <dgm:spPr/>
    </dgm:pt>
    <dgm:pt modelId="{4A3BC27D-DF3A-495A-A6C4-9B1F8C72AED3}" type="pres">
      <dgm:prSet presAssocID="{F18E4964-67CD-434F-B4F3-4838D42197FE}" presName="gear3tx" presStyleLbl="node1" presStyleIdx="2" presStyleCnt="3">
        <dgm:presLayoutVars>
          <dgm:chMax val="1"/>
          <dgm:bulletEnabled val="1"/>
        </dgm:presLayoutVars>
      </dgm:prSet>
      <dgm:spPr/>
    </dgm:pt>
    <dgm:pt modelId="{4EE0CDAB-7041-433E-A700-ABFAB4A501B3}" type="pres">
      <dgm:prSet presAssocID="{F18E4964-67CD-434F-B4F3-4838D42197FE}" presName="gear3srcNode" presStyleLbl="node1" presStyleIdx="2" presStyleCnt="3"/>
      <dgm:spPr/>
    </dgm:pt>
    <dgm:pt modelId="{29B453A9-502F-440B-A0EC-E08DBB235953}" type="pres">
      <dgm:prSet presAssocID="{F18E4964-67CD-434F-B4F3-4838D42197FE}" presName="gear3dstNode" presStyleLbl="node1" presStyleIdx="2" presStyleCnt="3"/>
      <dgm:spPr/>
    </dgm:pt>
    <dgm:pt modelId="{36A9EAD7-21B6-45C8-A896-E55EC52F52B3}" type="pres">
      <dgm:prSet presAssocID="{8BC47738-1CA5-4480-A321-20AFFFD2531E}" presName="connector1" presStyleLbl="sibTrans2D1" presStyleIdx="0" presStyleCnt="3"/>
      <dgm:spPr/>
    </dgm:pt>
    <dgm:pt modelId="{1102A66E-63A2-4D83-9133-8609B9B84D0D}" type="pres">
      <dgm:prSet presAssocID="{EFF29157-8A74-4CA4-A702-8B6CF8D441EF}" presName="connector2" presStyleLbl="sibTrans2D1" presStyleIdx="1" presStyleCnt="3"/>
      <dgm:spPr/>
    </dgm:pt>
    <dgm:pt modelId="{880488BB-4F1D-4072-AB2D-20D80B5BFD3A}" type="pres">
      <dgm:prSet presAssocID="{A69CAE40-F1A6-440D-A399-CBB480DC8649}" presName="connector3" presStyleLbl="sibTrans2D1" presStyleIdx="2" presStyleCnt="3"/>
      <dgm:spPr/>
    </dgm:pt>
  </dgm:ptLst>
  <dgm:cxnLst>
    <dgm:cxn modelId="{761AB028-BF1E-4DA6-A6D6-76F02DA83185}" type="presOf" srcId="{A69CAE40-F1A6-440D-A399-CBB480DC8649}" destId="{880488BB-4F1D-4072-AB2D-20D80B5BFD3A}" srcOrd="0" destOrd="0" presId="urn:microsoft.com/office/officeart/2005/8/layout/gear1"/>
    <dgm:cxn modelId="{88FE332B-EDEB-4901-B228-B489507C9749}" srcId="{A4F9B2C2-36CC-4787-8522-7755FE59DC15}" destId="{162F891F-852E-4478-B70B-D3F185D8ADF7}" srcOrd="1" destOrd="0" parTransId="{3F7421C1-EC0C-4923-8843-367AB4C1E577}" sibTransId="{EFF29157-8A74-4CA4-A702-8B6CF8D441EF}"/>
    <dgm:cxn modelId="{CEF3EE35-8F54-4726-9D78-71B5BF012286}" type="presOf" srcId="{162F891F-852E-4478-B70B-D3F185D8ADF7}" destId="{73D22C9A-8784-4B92-A230-43B395DC101F}" srcOrd="0" destOrd="0" presId="urn:microsoft.com/office/officeart/2005/8/layout/gear1"/>
    <dgm:cxn modelId="{31B1F13A-0B70-46AF-A158-7EE90D6482A4}" srcId="{A4F9B2C2-36CC-4787-8522-7755FE59DC15}" destId="{F18E4964-67CD-434F-B4F3-4838D42197FE}" srcOrd="2" destOrd="0" parTransId="{E11AD39F-81CA-44DE-930E-8265CD79F8B9}" sibTransId="{A69CAE40-F1A6-440D-A399-CBB480DC8649}"/>
    <dgm:cxn modelId="{D4D54D3B-9B9D-414A-BB14-AAE1029A12C7}" type="presOf" srcId="{5BA9BADE-1B7C-4D01-96F5-8F628E4674CE}" destId="{78ABDAF5-5D52-4907-AFC5-A04CD606ED7A}" srcOrd="1" destOrd="0" presId="urn:microsoft.com/office/officeart/2005/8/layout/gear1"/>
    <dgm:cxn modelId="{D666E948-DDBE-4457-94B6-0BDCF815872D}" type="presOf" srcId="{A4F9B2C2-36CC-4787-8522-7755FE59DC15}" destId="{B174DF63-CC22-47E8-93F1-F1444CE7AC41}" srcOrd="0" destOrd="0" presId="urn:microsoft.com/office/officeart/2005/8/layout/gear1"/>
    <dgm:cxn modelId="{C542F648-E389-4B57-B69D-11BE19125C9F}" srcId="{A4F9B2C2-36CC-4787-8522-7755FE59DC15}" destId="{5BA9BADE-1B7C-4D01-96F5-8F628E4674CE}" srcOrd="0" destOrd="0" parTransId="{4BA3C5FF-5B8B-4EE8-9E36-4E145D238F6A}" sibTransId="{8BC47738-1CA5-4480-A321-20AFFFD2531E}"/>
    <dgm:cxn modelId="{7379C583-B08F-4354-AE04-3DCD82E00E80}" type="presOf" srcId="{5BA9BADE-1B7C-4D01-96F5-8F628E4674CE}" destId="{D7E38F1E-C931-4ECE-B4A7-5393805CDC87}" srcOrd="0" destOrd="0" presId="urn:microsoft.com/office/officeart/2005/8/layout/gear1"/>
    <dgm:cxn modelId="{7DBE72A3-AE2D-4293-A63F-BA4D5A5571B5}" type="presOf" srcId="{F18E4964-67CD-434F-B4F3-4838D42197FE}" destId="{29B453A9-502F-440B-A0EC-E08DBB235953}" srcOrd="3" destOrd="0" presId="urn:microsoft.com/office/officeart/2005/8/layout/gear1"/>
    <dgm:cxn modelId="{3C0B24A7-ED68-424A-B882-96B77C432280}" type="presOf" srcId="{162F891F-852E-4478-B70B-D3F185D8ADF7}" destId="{13D15A39-D8B8-453E-A622-CF7A2E9C7A5D}" srcOrd="2" destOrd="0" presId="urn:microsoft.com/office/officeart/2005/8/layout/gear1"/>
    <dgm:cxn modelId="{59925EB0-EC99-4436-8B6A-E01DBCA2B034}" type="presOf" srcId="{162F891F-852E-4478-B70B-D3F185D8ADF7}" destId="{D860DD32-AD13-4761-A3D7-D021BD018DAE}" srcOrd="1" destOrd="0" presId="urn:microsoft.com/office/officeart/2005/8/layout/gear1"/>
    <dgm:cxn modelId="{8752BAB1-4A16-416E-82D9-843A4D1F969D}" type="presOf" srcId="{F18E4964-67CD-434F-B4F3-4838D42197FE}" destId="{4EE0CDAB-7041-433E-A700-ABFAB4A501B3}" srcOrd="2" destOrd="0" presId="urn:microsoft.com/office/officeart/2005/8/layout/gear1"/>
    <dgm:cxn modelId="{BD66EBB3-60EF-477E-A8FF-86ABC3C71275}" type="presOf" srcId="{8BC47738-1CA5-4480-A321-20AFFFD2531E}" destId="{36A9EAD7-21B6-45C8-A896-E55EC52F52B3}" srcOrd="0" destOrd="0" presId="urn:microsoft.com/office/officeart/2005/8/layout/gear1"/>
    <dgm:cxn modelId="{89DC8AC0-021D-40B0-9EF0-3EC58911A60C}" type="presOf" srcId="{EFF29157-8A74-4CA4-A702-8B6CF8D441EF}" destId="{1102A66E-63A2-4D83-9133-8609B9B84D0D}" srcOrd="0" destOrd="0" presId="urn:microsoft.com/office/officeart/2005/8/layout/gear1"/>
    <dgm:cxn modelId="{51436CCD-471B-438A-93F3-605BC666FD66}" type="presOf" srcId="{F18E4964-67CD-434F-B4F3-4838D42197FE}" destId="{F617BDB7-ED02-4BC6-BCAD-829BE02F0C20}" srcOrd="0" destOrd="0" presId="urn:microsoft.com/office/officeart/2005/8/layout/gear1"/>
    <dgm:cxn modelId="{7A3759D1-C1E7-485C-8A56-36E3218F8C12}" type="presOf" srcId="{F18E4964-67CD-434F-B4F3-4838D42197FE}" destId="{4A3BC27D-DF3A-495A-A6C4-9B1F8C72AED3}" srcOrd="1" destOrd="0" presId="urn:microsoft.com/office/officeart/2005/8/layout/gear1"/>
    <dgm:cxn modelId="{20EB5DEC-E0C4-4FA3-BCBA-3C831185C047}" type="presOf" srcId="{5BA9BADE-1B7C-4D01-96F5-8F628E4674CE}" destId="{794ABA43-C750-4124-86AD-F6D5BC9FDE5E}" srcOrd="2" destOrd="0" presId="urn:microsoft.com/office/officeart/2005/8/layout/gear1"/>
    <dgm:cxn modelId="{2C20CE94-95A8-43A1-96C1-E5F744E9E4C7}" type="presParOf" srcId="{B174DF63-CC22-47E8-93F1-F1444CE7AC41}" destId="{D7E38F1E-C931-4ECE-B4A7-5393805CDC87}" srcOrd="0" destOrd="0" presId="urn:microsoft.com/office/officeart/2005/8/layout/gear1"/>
    <dgm:cxn modelId="{D0DA86EE-6D0F-4DA5-9B7E-DF04994F8350}" type="presParOf" srcId="{B174DF63-CC22-47E8-93F1-F1444CE7AC41}" destId="{78ABDAF5-5D52-4907-AFC5-A04CD606ED7A}" srcOrd="1" destOrd="0" presId="urn:microsoft.com/office/officeart/2005/8/layout/gear1"/>
    <dgm:cxn modelId="{6E62D5CE-1484-4C9C-BB4B-F648B29E9B49}" type="presParOf" srcId="{B174DF63-CC22-47E8-93F1-F1444CE7AC41}" destId="{794ABA43-C750-4124-86AD-F6D5BC9FDE5E}" srcOrd="2" destOrd="0" presId="urn:microsoft.com/office/officeart/2005/8/layout/gear1"/>
    <dgm:cxn modelId="{CCCA9314-F645-4E2D-8D5B-6B2436FA5C23}" type="presParOf" srcId="{B174DF63-CC22-47E8-93F1-F1444CE7AC41}" destId="{73D22C9A-8784-4B92-A230-43B395DC101F}" srcOrd="3" destOrd="0" presId="urn:microsoft.com/office/officeart/2005/8/layout/gear1"/>
    <dgm:cxn modelId="{6B8C0452-93ED-43B3-BE2A-53D49C337F5D}" type="presParOf" srcId="{B174DF63-CC22-47E8-93F1-F1444CE7AC41}" destId="{D860DD32-AD13-4761-A3D7-D021BD018DAE}" srcOrd="4" destOrd="0" presId="urn:microsoft.com/office/officeart/2005/8/layout/gear1"/>
    <dgm:cxn modelId="{AD936DEB-5C87-450A-897C-7D52CAE99D89}" type="presParOf" srcId="{B174DF63-CC22-47E8-93F1-F1444CE7AC41}" destId="{13D15A39-D8B8-453E-A622-CF7A2E9C7A5D}" srcOrd="5" destOrd="0" presId="urn:microsoft.com/office/officeart/2005/8/layout/gear1"/>
    <dgm:cxn modelId="{FB726E3E-BA98-436C-9213-7DEC21149780}" type="presParOf" srcId="{B174DF63-CC22-47E8-93F1-F1444CE7AC41}" destId="{F617BDB7-ED02-4BC6-BCAD-829BE02F0C20}" srcOrd="6" destOrd="0" presId="urn:microsoft.com/office/officeart/2005/8/layout/gear1"/>
    <dgm:cxn modelId="{D3F32FDE-8DF3-4FE7-BE04-CF4D4ED8F66D}" type="presParOf" srcId="{B174DF63-CC22-47E8-93F1-F1444CE7AC41}" destId="{4A3BC27D-DF3A-495A-A6C4-9B1F8C72AED3}" srcOrd="7" destOrd="0" presId="urn:microsoft.com/office/officeart/2005/8/layout/gear1"/>
    <dgm:cxn modelId="{BD26CB25-F784-4AA2-90C4-90491082B569}" type="presParOf" srcId="{B174DF63-CC22-47E8-93F1-F1444CE7AC41}" destId="{4EE0CDAB-7041-433E-A700-ABFAB4A501B3}" srcOrd="8" destOrd="0" presId="urn:microsoft.com/office/officeart/2005/8/layout/gear1"/>
    <dgm:cxn modelId="{6C546FAB-F8E5-4575-87CB-9E7512965D8C}" type="presParOf" srcId="{B174DF63-CC22-47E8-93F1-F1444CE7AC41}" destId="{29B453A9-502F-440B-A0EC-E08DBB235953}" srcOrd="9" destOrd="0" presId="urn:microsoft.com/office/officeart/2005/8/layout/gear1"/>
    <dgm:cxn modelId="{3A2F4D48-0ED1-491B-9BF6-6FA662DB5500}" type="presParOf" srcId="{B174DF63-CC22-47E8-93F1-F1444CE7AC41}" destId="{36A9EAD7-21B6-45C8-A896-E55EC52F52B3}" srcOrd="10" destOrd="0" presId="urn:microsoft.com/office/officeart/2005/8/layout/gear1"/>
    <dgm:cxn modelId="{66AFF5BF-DF8E-4DCC-86C5-5504EBAB5422}" type="presParOf" srcId="{B174DF63-CC22-47E8-93F1-F1444CE7AC41}" destId="{1102A66E-63A2-4D83-9133-8609B9B84D0D}" srcOrd="11" destOrd="0" presId="urn:microsoft.com/office/officeart/2005/8/layout/gear1"/>
    <dgm:cxn modelId="{6001D280-B540-4A9C-A16D-F2F78BFB4885}" type="presParOf" srcId="{B174DF63-CC22-47E8-93F1-F1444CE7AC41}" destId="{880488BB-4F1D-4072-AB2D-20D80B5BFD3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F9B2C2-36CC-4787-8522-7755FE59DC15}" type="doc">
      <dgm:prSet loTypeId="urn:microsoft.com/office/officeart/2005/8/layout/gear1" loCatId="cycle" qsTypeId="urn:microsoft.com/office/officeart/2005/8/quickstyle/simple1" qsCatId="simple" csTypeId="urn:microsoft.com/office/officeart/2005/8/colors/accent1_5" csCatId="accent1" phldr="1"/>
      <dgm:spPr/>
    </dgm:pt>
    <dgm:pt modelId="{162F891F-852E-4478-B70B-D3F185D8ADF7}">
      <dgm:prSet phldrT="[Text]"/>
      <dgm:spPr>
        <a:solidFill>
          <a:schemeClr val="tx2"/>
        </a:solidFill>
      </dgm:spPr>
      <dgm:t>
        <a:bodyPr/>
        <a:lstStyle/>
        <a:p>
          <a:r>
            <a:rPr lang="sv-SE" dirty="0">
              <a:solidFill>
                <a:schemeClr val="bg1"/>
              </a:solidFill>
            </a:rPr>
            <a:t>Styrgrupp </a:t>
          </a:r>
        </a:p>
      </dgm:t>
    </dgm:pt>
    <dgm:pt modelId="{3F7421C1-EC0C-4923-8843-367AB4C1E577}" type="parTrans" cxnId="{88FE332B-EDEB-4901-B228-B489507C9749}">
      <dgm:prSet/>
      <dgm:spPr/>
      <dgm:t>
        <a:bodyPr/>
        <a:lstStyle/>
        <a:p>
          <a:endParaRPr lang="sv-SE"/>
        </a:p>
      </dgm:t>
    </dgm:pt>
    <dgm:pt modelId="{EFF29157-8A74-4CA4-A702-8B6CF8D441EF}" type="sibTrans" cxnId="{88FE332B-EDEB-4901-B228-B489507C9749}">
      <dgm:prSet/>
      <dgm:spPr>
        <a:solidFill>
          <a:schemeClr val="tx2"/>
        </a:solidFill>
      </dgm:spPr>
      <dgm:t>
        <a:bodyPr/>
        <a:lstStyle/>
        <a:p>
          <a:endParaRPr lang="sv-SE">
            <a:solidFill>
              <a:schemeClr val="bg1"/>
            </a:solidFill>
          </a:endParaRPr>
        </a:p>
      </dgm:t>
    </dgm:pt>
    <dgm:pt modelId="{F18E4964-67CD-434F-B4F3-4838D42197FE}">
      <dgm:prSet phldrT="[Text]"/>
      <dgm:spPr>
        <a:solidFill>
          <a:schemeClr val="bg2"/>
        </a:solidFill>
      </dgm:spPr>
      <dgm:t>
        <a:bodyPr/>
        <a:lstStyle/>
        <a:p>
          <a:r>
            <a:rPr lang="sv-SE" dirty="0">
              <a:solidFill>
                <a:schemeClr val="accent2">
                  <a:lumMod val="50000"/>
                </a:schemeClr>
              </a:solidFill>
            </a:rPr>
            <a:t>Ordförande beredning </a:t>
          </a:r>
        </a:p>
      </dgm:t>
    </dgm:pt>
    <dgm:pt modelId="{E11AD39F-81CA-44DE-930E-8265CD79F8B9}" type="parTrans" cxnId="{31B1F13A-0B70-46AF-A158-7EE90D6482A4}">
      <dgm:prSet/>
      <dgm:spPr/>
      <dgm:t>
        <a:bodyPr/>
        <a:lstStyle/>
        <a:p>
          <a:endParaRPr lang="sv-SE"/>
        </a:p>
      </dgm:t>
    </dgm:pt>
    <dgm:pt modelId="{A69CAE40-F1A6-440D-A399-CBB480DC8649}" type="sibTrans" cxnId="{31B1F13A-0B70-46AF-A158-7EE90D6482A4}">
      <dgm:prSet/>
      <dgm:spPr>
        <a:solidFill>
          <a:schemeClr val="bg2"/>
        </a:solidFill>
      </dgm:spPr>
      <dgm:t>
        <a:bodyPr/>
        <a:lstStyle/>
        <a:p>
          <a:endParaRPr lang="sv-SE"/>
        </a:p>
      </dgm:t>
    </dgm:pt>
    <dgm:pt modelId="{5BA9BADE-1B7C-4D01-96F5-8F628E4674CE}">
      <dgm:prSet phldrT="[Text]"/>
      <dgm:spPr>
        <a:solidFill>
          <a:schemeClr val="bg2"/>
        </a:solidFill>
      </dgm:spPr>
      <dgm:t>
        <a:bodyPr/>
        <a:lstStyle/>
        <a:p>
          <a:r>
            <a:rPr lang="sv-SE" dirty="0"/>
            <a:t>LCHNV </a:t>
          </a:r>
        </a:p>
      </dgm:t>
    </dgm:pt>
    <dgm:pt modelId="{4BA3C5FF-5B8B-4EE8-9E36-4E145D238F6A}" type="parTrans" cxnId="{C542F648-E389-4B57-B69D-11BE19125C9F}">
      <dgm:prSet/>
      <dgm:spPr/>
      <dgm:t>
        <a:bodyPr/>
        <a:lstStyle/>
        <a:p>
          <a:endParaRPr lang="sv-SE"/>
        </a:p>
      </dgm:t>
    </dgm:pt>
    <dgm:pt modelId="{8BC47738-1CA5-4480-A321-20AFFFD2531E}" type="sibTrans" cxnId="{C542F648-E389-4B57-B69D-11BE19125C9F}">
      <dgm:prSet/>
      <dgm:spPr>
        <a:solidFill>
          <a:schemeClr val="bg2"/>
        </a:solidFill>
      </dgm:spPr>
      <dgm:t>
        <a:bodyPr/>
        <a:lstStyle/>
        <a:p>
          <a:endParaRPr lang="sv-SE"/>
        </a:p>
      </dgm:t>
    </dgm:pt>
    <dgm:pt modelId="{B174DF63-CC22-47E8-93F1-F1444CE7AC41}" type="pres">
      <dgm:prSet presAssocID="{A4F9B2C2-36CC-4787-8522-7755FE59DC15}" presName="composite" presStyleCnt="0">
        <dgm:presLayoutVars>
          <dgm:chMax val="3"/>
          <dgm:animLvl val="lvl"/>
          <dgm:resizeHandles val="exact"/>
        </dgm:presLayoutVars>
      </dgm:prSet>
      <dgm:spPr/>
    </dgm:pt>
    <dgm:pt modelId="{D7E38F1E-C931-4ECE-B4A7-5393805CDC87}" type="pres">
      <dgm:prSet presAssocID="{5BA9BADE-1B7C-4D01-96F5-8F628E4674CE}" presName="gear1" presStyleLbl="node1" presStyleIdx="0" presStyleCnt="3">
        <dgm:presLayoutVars>
          <dgm:chMax val="1"/>
          <dgm:bulletEnabled val="1"/>
        </dgm:presLayoutVars>
      </dgm:prSet>
      <dgm:spPr/>
    </dgm:pt>
    <dgm:pt modelId="{78ABDAF5-5D52-4907-AFC5-A04CD606ED7A}" type="pres">
      <dgm:prSet presAssocID="{5BA9BADE-1B7C-4D01-96F5-8F628E4674CE}" presName="gear1srcNode" presStyleLbl="node1" presStyleIdx="0" presStyleCnt="3"/>
      <dgm:spPr/>
    </dgm:pt>
    <dgm:pt modelId="{794ABA43-C750-4124-86AD-F6D5BC9FDE5E}" type="pres">
      <dgm:prSet presAssocID="{5BA9BADE-1B7C-4D01-96F5-8F628E4674CE}" presName="gear1dstNode" presStyleLbl="node1" presStyleIdx="0" presStyleCnt="3"/>
      <dgm:spPr/>
    </dgm:pt>
    <dgm:pt modelId="{73D22C9A-8784-4B92-A230-43B395DC101F}" type="pres">
      <dgm:prSet presAssocID="{162F891F-852E-4478-B70B-D3F185D8ADF7}" presName="gear2" presStyleLbl="node1" presStyleIdx="1" presStyleCnt="3">
        <dgm:presLayoutVars>
          <dgm:chMax val="1"/>
          <dgm:bulletEnabled val="1"/>
        </dgm:presLayoutVars>
      </dgm:prSet>
      <dgm:spPr/>
    </dgm:pt>
    <dgm:pt modelId="{D860DD32-AD13-4761-A3D7-D021BD018DAE}" type="pres">
      <dgm:prSet presAssocID="{162F891F-852E-4478-B70B-D3F185D8ADF7}" presName="gear2srcNode" presStyleLbl="node1" presStyleIdx="1" presStyleCnt="3"/>
      <dgm:spPr/>
    </dgm:pt>
    <dgm:pt modelId="{13D15A39-D8B8-453E-A622-CF7A2E9C7A5D}" type="pres">
      <dgm:prSet presAssocID="{162F891F-852E-4478-B70B-D3F185D8ADF7}" presName="gear2dstNode" presStyleLbl="node1" presStyleIdx="1" presStyleCnt="3"/>
      <dgm:spPr/>
    </dgm:pt>
    <dgm:pt modelId="{F617BDB7-ED02-4BC6-BCAD-829BE02F0C20}" type="pres">
      <dgm:prSet presAssocID="{F18E4964-67CD-434F-B4F3-4838D42197FE}" presName="gear3" presStyleLbl="node1" presStyleIdx="2" presStyleCnt="3"/>
      <dgm:spPr/>
    </dgm:pt>
    <dgm:pt modelId="{4A3BC27D-DF3A-495A-A6C4-9B1F8C72AED3}" type="pres">
      <dgm:prSet presAssocID="{F18E4964-67CD-434F-B4F3-4838D42197FE}" presName="gear3tx" presStyleLbl="node1" presStyleIdx="2" presStyleCnt="3">
        <dgm:presLayoutVars>
          <dgm:chMax val="1"/>
          <dgm:bulletEnabled val="1"/>
        </dgm:presLayoutVars>
      </dgm:prSet>
      <dgm:spPr/>
    </dgm:pt>
    <dgm:pt modelId="{4EE0CDAB-7041-433E-A700-ABFAB4A501B3}" type="pres">
      <dgm:prSet presAssocID="{F18E4964-67CD-434F-B4F3-4838D42197FE}" presName="gear3srcNode" presStyleLbl="node1" presStyleIdx="2" presStyleCnt="3"/>
      <dgm:spPr/>
    </dgm:pt>
    <dgm:pt modelId="{29B453A9-502F-440B-A0EC-E08DBB235953}" type="pres">
      <dgm:prSet presAssocID="{F18E4964-67CD-434F-B4F3-4838D42197FE}" presName="gear3dstNode" presStyleLbl="node1" presStyleIdx="2" presStyleCnt="3"/>
      <dgm:spPr/>
    </dgm:pt>
    <dgm:pt modelId="{36A9EAD7-21B6-45C8-A896-E55EC52F52B3}" type="pres">
      <dgm:prSet presAssocID="{8BC47738-1CA5-4480-A321-20AFFFD2531E}" presName="connector1" presStyleLbl="sibTrans2D1" presStyleIdx="0" presStyleCnt="3"/>
      <dgm:spPr/>
    </dgm:pt>
    <dgm:pt modelId="{1102A66E-63A2-4D83-9133-8609B9B84D0D}" type="pres">
      <dgm:prSet presAssocID="{EFF29157-8A74-4CA4-A702-8B6CF8D441EF}" presName="connector2" presStyleLbl="sibTrans2D1" presStyleIdx="1" presStyleCnt="3"/>
      <dgm:spPr/>
    </dgm:pt>
    <dgm:pt modelId="{880488BB-4F1D-4072-AB2D-20D80B5BFD3A}" type="pres">
      <dgm:prSet presAssocID="{A69CAE40-F1A6-440D-A399-CBB480DC8649}" presName="connector3" presStyleLbl="sibTrans2D1" presStyleIdx="2" presStyleCnt="3"/>
      <dgm:spPr/>
    </dgm:pt>
  </dgm:ptLst>
  <dgm:cxnLst>
    <dgm:cxn modelId="{761AB028-BF1E-4DA6-A6D6-76F02DA83185}" type="presOf" srcId="{A69CAE40-F1A6-440D-A399-CBB480DC8649}" destId="{880488BB-4F1D-4072-AB2D-20D80B5BFD3A}" srcOrd="0" destOrd="0" presId="urn:microsoft.com/office/officeart/2005/8/layout/gear1"/>
    <dgm:cxn modelId="{88FE332B-EDEB-4901-B228-B489507C9749}" srcId="{A4F9B2C2-36CC-4787-8522-7755FE59DC15}" destId="{162F891F-852E-4478-B70B-D3F185D8ADF7}" srcOrd="1" destOrd="0" parTransId="{3F7421C1-EC0C-4923-8843-367AB4C1E577}" sibTransId="{EFF29157-8A74-4CA4-A702-8B6CF8D441EF}"/>
    <dgm:cxn modelId="{CEF3EE35-8F54-4726-9D78-71B5BF012286}" type="presOf" srcId="{162F891F-852E-4478-B70B-D3F185D8ADF7}" destId="{73D22C9A-8784-4B92-A230-43B395DC101F}" srcOrd="0" destOrd="0" presId="urn:microsoft.com/office/officeart/2005/8/layout/gear1"/>
    <dgm:cxn modelId="{31B1F13A-0B70-46AF-A158-7EE90D6482A4}" srcId="{A4F9B2C2-36CC-4787-8522-7755FE59DC15}" destId="{F18E4964-67CD-434F-B4F3-4838D42197FE}" srcOrd="2" destOrd="0" parTransId="{E11AD39F-81CA-44DE-930E-8265CD79F8B9}" sibTransId="{A69CAE40-F1A6-440D-A399-CBB480DC8649}"/>
    <dgm:cxn modelId="{D4D54D3B-9B9D-414A-BB14-AAE1029A12C7}" type="presOf" srcId="{5BA9BADE-1B7C-4D01-96F5-8F628E4674CE}" destId="{78ABDAF5-5D52-4907-AFC5-A04CD606ED7A}" srcOrd="1" destOrd="0" presId="urn:microsoft.com/office/officeart/2005/8/layout/gear1"/>
    <dgm:cxn modelId="{D666E948-DDBE-4457-94B6-0BDCF815872D}" type="presOf" srcId="{A4F9B2C2-36CC-4787-8522-7755FE59DC15}" destId="{B174DF63-CC22-47E8-93F1-F1444CE7AC41}" srcOrd="0" destOrd="0" presId="urn:microsoft.com/office/officeart/2005/8/layout/gear1"/>
    <dgm:cxn modelId="{C542F648-E389-4B57-B69D-11BE19125C9F}" srcId="{A4F9B2C2-36CC-4787-8522-7755FE59DC15}" destId="{5BA9BADE-1B7C-4D01-96F5-8F628E4674CE}" srcOrd="0" destOrd="0" parTransId="{4BA3C5FF-5B8B-4EE8-9E36-4E145D238F6A}" sibTransId="{8BC47738-1CA5-4480-A321-20AFFFD2531E}"/>
    <dgm:cxn modelId="{7379C583-B08F-4354-AE04-3DCD82E00E80}" type="presOf" srcId="{5BA9BADE-1B7C-4D01-96F5-8F628E4674CE}" destId="{D7E38F1E-C931-4ECE-B4A7-5393805CDC87}" srcOrd="0" destOrd="0" presId="urn:microsoft.com/office/officeart/2005/8/layout/gear1"/>
    <dgm:cxn modelId="{7DBE72A3-AE2D-4293-A63F-BA4D5A5571B5}" type="presOf" srcId="{F18E4964-67CD-434F-B4F3-4838D42197FE}" destId="{29B453A9-502F-440B-A0EC-E08DBB235953}" srcOrd="3" destOrd="0" presId="urn:microsoft.com/office/officeart/2005/8/layout/gear1"/>
    <dgm:cxn modelId="{3C0B24A7-ED68-424A-B882-96B77C432280}" type="presOf" srcId="{162F891F-852E-4478-B70B-D3F185D8ADF7}" destId="{13D15A39-D8B8-453E-A622-CF7A2E9C7A5D}" srcOrd="2" destOrd="0" presId="urn:microsoft.com/office/officeart/2005/8/layout/gear1"/>
    <dgm:cxn modelId="{59925EB0-EC99-4436-8B6A-E01DBCA2B034}" type="presOf" srcId="{162F891F-852E-4478-B70B-D3F185D8ADF7}" destId="{D860DD32-AD13-4761-A3D7-D021BD018DAE}" srcOrd="1" destOrd="0" presId="urn:microsoft.com/office/officeart/2005/8/layout/gear1"/>
    <dgm:cxn modelId="{8752BAB1-4A16-416E-82D9-843A4D1F969D}" type="presOf" srcId="{F18E4964-67CD-434F-B4F3-4838D42197FE}" destId="{4EE0CDAB-7041-433E-A700-ABFAB4A501B3}" srcOrd="2" destOrd="0" presId="urn:microsoft.com/office/officeart/2005/8/layout/gear1"/>
    <dgm:cxn modelId="{BD66EBB3-60EF-477E-A8FF-86ABC3C71275}" type="presOf" srcId="{8BC47738-1CA5-4480-A321-20AFFFD2531E}" destId="{36A9EAD7-21B6-45C8-A896-E55EC52F52B3}" srcOrd="0" destOrd="0" presId="urn:microsoft.com/office/officeart/2005/8/layout/gear1"/>
    <dgm:cxn modelId="{89DC8AC0-021D-40B0-9EF0-3EC58911A60C}" type="presOf" srcId="{EFF29157-8A74-4CA4-A702-8B6CF8D441EF}" destId="{1102A66E-63A2-4D83-9133-8609B9B84D0D}" srcOrd="0" destOrd="0" presId="urn:microsoft.com/office/officeart/2005/8/layout/gear1"/>
    <dgm:cxn modelId="{51436CCD-471B-438A-93F3-605BC666FD66}" type="presOf" srcId="{F18E4964-67CD-434F-B4F3-4838D42197FE}" destId="{F617BDB7-ED02-4BC6-BCAD-829BE02F0C20}" srcOrd="0" destOrd="0" presId="urn:microsoft.com/office/officeart/2005/8/layout/gear1"/>
    <dgm:cxn modelId="{7A3759D1-C1E7-485C-8A56-36E3218F8C12}" type="presOf" srcId="{F18E4964-67CD-434F-B4F3-4838D42197FE}" destId="{4A3BC27D-DF3A-495A-A6C4-9B1F8C72AED3}" srcOrd="1" destOrd="0" presId="urn:microsoft.com/office/officeart/2005/8/layout/gear1"/>
    <dgm:cxn modelId="{20EB5DEC-E0C4-4FA3-BCBA-3C831185C047}" type="presOf" srcId="{5BA9BADE-1B7C-4D01-96F5-8F628E4674CE}" destId="{794ABA43-C750-4124-86AD-F6D5BC9FDE5E}" srcOrd="2" destOrd="0" presId="urn:microsoft.com/office/officeart/2005/8/layout/gear1"/>
    <dgm:cxn modelId="{2C20CE94-95A8-43A1-96C1-E5F744E9E4C7}" type="presParOf" srcId="{B174DF63-CC22-47E8-93F1-F1444CE7AC41}" destId="{D7E38F1E-C931-4ECE-B4A7-5393805CDC87}" srcOrd="0" destOrd="0" presId="urn:microsoft.com/office/officeart/2005/8/layout/gear1"/>
    <dgm:cxn modelId="{D0DA86EE-6D0F-4DA5-9B7E-DF04994F8350}" type="presParOf" srcId="{B174DF63-CC22-47E8-93F1-F1444CE7AC41}" destId="{78ABDAF5-5D52-4907-AFC5-A04CD606ED7A}" srcOrd="1" destOrd="0" presId="urn:microsoft.com/office/officeart/2005/8/layout/gear1"/>
    <dgm:cxn modelId="{6E62D5CE-1484-4C9C-BB4B-F648B29E9B49}" type="presParOf" srcId="{B174DF63-CC22-47E8-93F1-F1444CE7AC41}" destId="{794ABA43-C750-4124-86AD-F6D5BC9FDE5E}" srcOrd="2" destOrd="0" presId="urn:microsoft.com/office/officeart/2005/8/layout/gear1"/>
    <dgm:cxn modelId="{CCCA9314-F645-4E2D-8D5B-6B2436FA5C23}" type="presParOf" srcId="{B174DF63-CC22-47E8-93F1-F1444CE7AC41}" destId="{73D22C9A-8784-4B92-A230-43B395DC101F}" srcOrd="3" destOrd="0" presId="urn:microsoft.com/office/officeart/2005/8/layout/gear1"/>
    <dgm:cxn modelId="{6B8C0452-93ED-43B3-BE2A-53D49C337F5D}" type="presParOf" srcId="{B174DF63-CC22-47E8-93F1-F1444CE7AC41}" destId="{D860DD32-AD13-4761-A3D7-D021BD018DAE}" srcOrd="4" destOrd="0" presId="urn:microsoft.com/office/officeart/2005/8/layout/gear1"/>
    <dgm:cxn modelId="{AD936DEB-5C87-450A-897C-7D52CAE99D89}" type="presParOf" srcId="{B174DF63-CC22-47E8-93F1-F1444CE7AC41}" destId="{13D15A39-D8B8-453E-A622-CF7A2E9C7A5D}" srcOrd="5" destOrd="0" presId="urn:microsoft.com/office/officeart/2005/8/layout/gear1"/>
    <dgm:cxn modelId="{FB726E3E-BA98-436C-9213-7DEC21149780}" type="presParOf" srcId="{B174DF63-CC22-47E8-93F1-F1444CE7AC41}" destId="{F617BDB7-ED02-4BC6-BCAD-829BE02F0C20}" srcOrd="6" destOrd="0" presId="urn:microsoft.com/office/officeart/2005/8/layout/gear1"/>
    <dgm:cxn modelId="{D3F32FDE-8DF3-4FE7-BE04-CF4D4ED8F66D}" type="presParOf" srcId="{B174DF63-CC22-47E8-93F1-F1444CE7AC41}" destId="{4A3BC27D-DF3A-495A-A6C4-9B1F8C72AED3}" srcOrd="7" destOrd="0" presId="urn:microsoft.com/office/officeart/2005/8/layout/gear1"/>
    <dgm:cxn modelId="{BD26CB25-F784-4AA2-90C4-90491082B569}" type="presParOf" srcId="{B174DF63-CC22-47E8-93F1-F1444CE7AC41}" destId="{4EE0CDAB-7041-433E-A700-ABFAB4A501B3}" srcOrd="8" destOrd="0" presId="urn:microsoft.com/office/officeart/2005/8/layout/gear1"/>
    <dgm:cxn modelId="{6C546FAB-F8E5-4575-87CB-9E7512965D8C}" type="presParOf" srcId="{B174DF63-CC22-47E8-93F1-F1444CE7AC41}" destId="{29B453A9-502F-440B-A0EC-E08DBB235953}" srcOrd="9" destOrd="0" presId="urn:microsoft.com/office/officeart/2005/8/layout/gear1"/>
    <dgm:cxn modelId="{3A2F4D48-0ED1-491B-9BF6-6FA662DB5500}" type="presParOf" srcId="{B174DF63-CC22-47E8-93F1-F1444CE7AC41}" destId="{36A9EAD7-21B6-45C8-A896-E55EC52F52B3}" srcOrd="10" destOrd="0" presId="urn:microsoft.com/office/officeart/2005/8/layout/gear1"/>
    <dgm:cxn modelId="{66AFF5BF-DF8E-4DCC-86C5-5504EBAB5422}" type="presParOf" srcId="{B174DF63-CC22-47E8-93F1-F1444CE7AC41}" destId="{1102A66E-63A2-4D83-9133-8609B9B84D0D}" srcOrd="11" destOrd="0" presId="urn:microsoft.com/office/officeart/2005/8/layout/gear1"/>
    <dgm:cxn modelId="{6001D280-B540-4A9C-A16D-F2F78BFB4885}" type="presParOf" srcId="{B174DF63-CC22-47E8-93F1-F1444CE7AC41}" destId="{880488BB-4F1D-4072-AB2D-20D80B5BFD3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F9B2C2-36CC-4787-8522-7755FE59DC15}" type="doc">
      <dgm:prSet loTypeId="urn:microsoft.com/office/officeart/2005/8/layout/gear1" loCatId="cycle" qsTypeId="urn:microsoft.com/office/officeart/2005/8/quickstyle/simple1" qsCatId="simple" csTypeId="urn:microsoft.com/office/officeart/2005/8/colors/accent1_5" csCatId="accent1" phldr="1"/>
      <dgm:spPr/>
    </dgm:pt>
    <dgm:pt modelId="{162F891F-852E-4478-B70B-D3F185D8ADF7}">
      <dgm:prSet phldrT="[Text]"/>
      <dgm:spPr>
        <a:solidFill>
          <a:schemeClr val="bg2"/>
        </a:solidFill>
      </dgm:spPr>
      <dgm:t>
        <a:bodyPr/>
        <a:lstStyle/>
        <a:p>
          <a:r>
            <a:rPr lang="sv-SE" dirty="0">
              <a:solidFill>
                <a:schemeClr val="bg1"/>
              </a:solidFill>
            </a:rPr>
            <a:t>Styrgrupp </a:t>
          </a:r>
        </a:p>
      </dgm:t>
    </dgm:pt>
    <dgm:pt modelId="{3F7421C1-EC0C-4923-8843-367AB4C1E577}" type="parTrans" cxnId="{88FE332B-EDEB-4901-B228-B489507C9749}">
      <dgm:prSet/>
      <dgm:spPr/>
      <dgm:t>
        <a:bodyPr/>
        <a:lstStyle/>
        <a:p>
          <a:endParaRPr lang="sv-SE"/>
        </a:p>
      </dgm:t>
    </dgm:pt>
    <dgm:pt modelId="{EFF29157-8A74-4CA4-A702-8B6CF8D441EF}" type="sibTrans" cxnId="{88FE332B-EDEB-4901-B228-B489507C9749}">
      <dgm:prSet/>
      <dgm:spPr>
        <a:solidFill>
          <a:schemeClr val="bg2"/>
        </a:solidFill>
      </dgm:spPr>
      <dgm:t>
        <a:bodyPr/>
        <a:lstStyle/>
        <a:p>
          <a:endParaRPr lang="sv-SE">
            <a:solidFill>
              <a:schemeClr val="bg1"/>
            </a:solidFill>
          </a:endParaRPr>
        </a:p>
      </dgm:t>
    </dgm:pt>
    <dgm:pt modelId="{F18E4964-67CD-434F-B4F3-4838D42197FE}">
      <dgm:prSet phldrT="[Text]"/>
      <dgm:spPr>
        <a:solidFill>
          <a:schemeClr val="tx2"/>
        </a:solidFill>
      </dgm:spPr>
      <dgm:t>
        <a:bodyPr/>
        <a:lstStyle/>
        <a:p>
          <a:r>
            <a:rPr lang="sv-SE" dirty="0">
              <a:solidFill>
                <a:schemeClr val="bg1"/>
              </a:solidFill>
            </a:rPr>
            <a:t>Ordförande beredning </a:t>
          </a:r>
        </a:p>
      </dgm:t>
    </dgm:pt>
    <dgm:pt modelId="{E11AD39F-81CA-44DE-930E-8265CD79F8B9}" type="parTrans" cxnId="{31B1F13A-0B70-46AF-A158-7EE90D6482A4}">
      <dgm:prSet/>
      <dgm:spPr/>
      <dgm:t>
        <a:bodyPr/>
        <a:lstStyle/>
        <a:p>
          <a:endParaRPr lang="sv-SE"/>
        </a:p>
      </dgm:t>
    </dgm:pt>
    <dgm:pt modelId="{A69CAE40-F1A6-440D-A399-CBB480DC8649}" type="sibTrans" cxnId="{31B1F13A-0B70-46AF-A158-7EE90D6482A4}">
      <dgm:prSet/>
      <dgm:spPr>
        <a:solidFill>
          <a:schemeClr val="tx2"/>
        </a:solidFill>
      </dgm:spPr>
      <dgm:t>
        <a:bodyPr/>
        <a:lstStyle/>
        <a:p>
          <a:endParaRPr lang="sv-SE">
            <a:solidFill>
              <a:schemeClr val="bg1"/>
            </a:solidFill>
          </a:endParaRPr>
        </a:p>
      </dgm:t>
    </dgm:pt>
    <dgm:pt modelId="{5BA9BADE-1B7C-4D01-96F5-8F628E4674CE}">
      <dgm:prSet phldrT="[Text]"/>
      <dgm:spPr>
        <a:solidFill>
          <a:schemeClr val="bg2"/>
        </a:solidFill>
      </dgm:spPr>
      <dgm:t>
        <a:bodyPr/>
        <a:lstStyle/>
        <a:p>
          <a:r>
            <a:rPr lang="sv-SE" dirty="0"/>
            <a:t>LCHNV </a:t>
          </a:r>
        </a:p>
      </dgm:t>
    </dgm:pt>
    <dgm:pt modelId="{4BA3C5FF-5B8B-4EE8-9E36-4E145D238F6A}" type="parTrans" cxnId="{C542F648-E389-4B57-B69D-11BE19125C9F}">
      <dgm:prSet/>
      <dgm:spPr/>
      <dgm:t>
        <a:bodyPr/>
        <a:lstStyle/>
        <a:p>
          <a:endParaRPr lang="sv-SE"/>
        </a:p>
      </dgm:t>
    </dgm:pt>
    <dgm:pt modelId="{8BC47738-1CA5-4480-A321-20AFFFD2531E}" type="sibTrans" cxnId="{C542F648-E389-4B57-B69D-11BE19125C9F}">
      <dgm:prSet/>
      <dgm:spPr>
        <a:solidFill>
          <a:schemeClr val="bg2"/>
        </a:solidFill>
      </dgm:spPr>
      <dgm:t>
        <a:bodyPr/>
        <a:lstStyle/>
        <a:p>
          <a:endParaRPr lang="sv-SE"/>
        </a:p>
      </dgm:t>
    </dgm:pt>
    <dgm:pt modelId="{B174DF63-CC22-47E8-93F1-F1444CE7AC41}" type="pres">
      <dgm:prSet presAssocID="{A4F9B2C2-36CC-4787-8522-7755FE59DC15}" presName="composite" presStyleCnt="0">
        <dgm:presLayoutVars>
          <dgm:chMax val="3"/>
          <dgm:animLvl val="lvl"/>
          <dgm:resizeHandles val="exact"/>
        </dgm:presLayoutVars>
      </dgm:prSet>
      <dgm:spPr/>
    </dgm:pt>
    <dgm:pt modelId="{D7E38F1E-C931-4ECE-B4A7-5393805CDC87}" type="pres">
      <dgm:prSet presAssocID="{5BA9BADE-1B7C-4D01-96F5-8F628E4674CE}" presName="gear1" presStyleLbl="node1" presStyleIdx="0" presStyleCnt="3">
        <dgm:presLayoutVars>
          <dgm:chMax val="1"/>
          <dgm:bulletEnabled val="1"/>
        </dgm:presLayoutVars>
      </dgm:prSet>
      <dgm:spPr/>
    </dgm:pt>
    <dgm:pt modelId="{78ABDAF5-5D52-4907-AFC5-A04CD606ED7A}" type="pres">
      <dgm:prSet presAssocID="{5BA9BADE-1B7C-4D01-96F5-8F628E4674CE}" presName="gear1srcNode" presStyleLbl="node1" presStyleIdx="0" presStyleCnt="3"/>
      <dgm:spPr/>
    </dgm:pt>
    <dgm:pt modelId="{794ABA43-C750-4124-86AD-F6D5BC9FDE5E}" type="pres">
      <dgm:prSet presAssocID="{5BA9BADE-1B7C-4D01-96F5-8F628E4674CE}" presName="gear1dstNode" presStyleLbl="node1" presStyleIdx="0" presStyleCnt="3"/>
      <dgm:spPr/>
    </dgm:pt>
    <dgm:pt modelId="{73D22C9A-8784-4B92-A230-43B395DC101F}" type="pres">
      <dgm:prSet presAssocID="{162F891F-852E-4478-B70B-D3F185D8ADF7}" presName="gear2" presStyleLbl="node1" presStyleIdx="1" presStyleCnt="3">
        <dgm:presLayoutVars>
          <dgm:chMax val="1"/>
          <dgm:bulletEnabled val="1"/>
        </dgm:presLayoutVars>
      </dgm:prSet>
      <dgm:spPr/>
    </dgm:pt>
    <dgm:pt modelId="{D860DD32-AD13-4761-A3D7-D021BD018DAE}" type="pres">
      <dgm:prSet presAssocID="{162F891F-852E-4478-B70B-D3F185D8ADF7}" presName="gear2srcNode" presStyleLbl="node1" presStyleIdx="1" presStyleCnt="3"/>
      <dgm:spPr/>
    </dgm:pt>
    <dgm:pt modelId="{13D15A39-D8B8-453E-A622-CF7A2E9C7A5D}" type="pres">
      <dgm:prSet presAssocID="{162F891F-852E-4478-B70B-D3F185D8ADF7}" presName="gear2dstNode" presStyleLbl="node1" presStyleIdx="1" presStyleCnt="3"/>
      <dgm:spPr/>
    </dgm:pt>
    <dgm:pt modelId="{F617BDB7-ED02-4BC6-BCAD-829BE02F0C20}" type="pres">
      <dgm:prSet presAssocID="{F18E4964-67CD-434F-B4F3-4838D42197FE}" presName="gear3" presStyleLbl="node1" presStyleIdx="2" presStyleCnt="3"/>
      <dgm:spPr/>
    </dgm:pt>
    <dgm:pt modelId="{4A3BC27D-DF3A-495A-A6C4-9B1F8C72AED3}" type="pres">
      <dgm:prSet presAssocID="{F18E4964-67CD-434F-B4F3-4838D42197FE}" presName="gear3tx" presStyleLbl="node1" presStyleIdx="2" presStyleCnt="3">
        <dgm:presLayoutVars>
          <dgm:chMax val="1"/>
          <dgm:bulletEnabled val="1"/>
        </dgm:presLayoutVars>
      </dgm:prSet>
      <dgm:spPr/>
    </dgm:pt>
    <dgm:pt modelId="{4EE0CDAB-7041-433E-A700-ABFAB4A501B3}" type="pres">
      <dgm:prSet presAssocID="{F18E4964-67CD-434F-B4F3-4838D42197FE}" presName="gear3srcNode" presStyleLbl="node1" presStyleIdx="2" presStyleCnt="3"/>
      <dgm:spPr/>
    </dgm:pt>
    <dgm:pt modelId="{29B453A9-502F-440B-A0EC-E08DBB235953}" type="pres">
      <dgm:prSet presAssocID="{F18E4964-67CD-434F-B4F3-4838D42197FE}" presName="gear3dstNode" presStyleLbl="node1" presStyleIdx="2" presStyleCnt="3"/>
      <dgm:spPr/>
    </dgm:pt>
    <dgm:pt modelId="{36A9EAD7-21B6-45C8-A896-E55EC52F52B3}" type="pres">
      <dgm:prSet presAssocID="{8BC47738-1CA5-4480-A321-20AFFFD2531E}" presName="connector1" presStyleLbl="sibTrans2D1" presStyleIdx="0" presStyleCnt="3"/>
      <dgm:spPr/>
    </dgm:pt>
    <dgm:pt modelId="{1102A66E-63A2-4D83-9133-8609B9B84D0D}" type="pres">
      <dgm:prSet presAssocID="{EFF29157-8A74-4CA4-A702-8B6CF8D441EF}" presName="connector2" presStyleLbl="sibTrans2D1" presStyleIdx="1" presStyleCnt="3"/>
      <dgm:spPr/>
    </dgm:pt>
    <dgm:pt modelId="{880488BB-4F1D-4072-AB2D-20D80B5BFD3A}" type="pres">
      <dgm:prSet presAssocID="{A69CAE40-F1A6-440D-A399-CBB480DC8649}" presName="connector3" presStyleLbl="sibTrans2D1" presStyleIdx="2" presStyleCnt="3"/>
      <dgm:spPr/>
    </dgm:pt>
  </dgm:ptLst>
  <dgm:cxnLst>
    <dgm:cxn modelId="{761AB028-BF1E-4DA6-A6D6-76F02DA83185}" type="presOf" srcId="{A69CAE40-F1A6-440D-A399-CBB480DC8649}" destId="{880488BB-4F1D-4072-AB2D-20D80B5BFD3A}" srcOrd="0" destOrd="0" presId="urn:microsoft.com/office/officeart/2005/8/layout/gear1"/>
    <dgm:cxn modelId="{88FE332B-EDEB-4901-B228-B489507C9749}" srcId="{A4F9B2C2-36CC-4787-8522-7755FE59DC15}" destId="{162F891F-852E-4478-B70B-D3F185D8ADF7}" srcOrd="1" destOrd="0" parTransId="{3F7421C1-EC0C-4923-8843-367AB4C1E577}" sibTransId="{EFF29157-8A74-4CA4-A702-8B6CF8D441EF}"/>
    <dgm:cxn modelId="{CEF3EE35-8F54-4726-9D78-71B5BF012286}" type="presOf" srcId="{162F891F-852E-4478-B70B-D3F185D8ADF7}" destId="{73D22C9A-8784-4B92-A230-43B395DC101F}" srcOrd="0" destOrd="0" presId="urn:microsoft.com/office/officeart/2005/8/layout/gear1"/>
    <dgm:cxn modelId="{31B1F13A-0B70-46AF-A158-7EE90D6482A4}" srcId="{A4F9B2C2-36CC-4787-8522-7755FE59DC15}" destId="{F18E4964-67CD-434F-B4F3-4838D42197FE}" srcOrd="2" destOrd="0" parTransId="{E11AD39F-81CA-44DE-930E-8265CD79F8B9}" sibTransId="{A69CAE40-F1A6-440D-A399-CBB480DC8649}"/>
    <dgm:cxn modelId="{D4D54D3B-9B9D-414A-BB14-AAE1029A12C7}" type="presOf" srcId="{5BA9BADE-1B7C-4D01-96F5-8F628E4674CE}" destId="{78ABDAF5-5D52-4907-AFC5-A04CD606ED7A}" srcOrd="1" destOrd="0" presId="urn:microsoft.com/office/officeart/2005/8/layout/gear1"/>
    <dgm:cxn modelId="{D666E948-DDBE-4457-94B6-0BDCF815872D}" type="presOf" srcId="{A4F9B2C2-36CC-4787-8522-7755FE59DC15}" destId="{B174DF63-CC22-47E8-93F1-F1444CE7AC41}" srcOrd="0" destOrd="0" presId="urn:microsoft.com/office/officeart/2005/8/layout/gear1"/>
    <dgm:cxn modelId="{C542F648-E389-4B57-B69D-11BE19125C9F}" srcId="{A4F9B2C2-36CC-4787-8522-7755FE59DC15}" destId="{5BA9BADE-1B7C-4D01-96F5-8F628E4674CE}" srcOrd="0" destOrd="0" parTransId="{4BA3C5FF-5B8B-4EE8-9E36-4E145D238F6A}" sibTransId="{8BC47738-1CA5-4480-A321-20AFFFD2531E}"/>
    <dgm:cxn modelId="{7379C583-B08F-4354-AE04-3DCD82E00E80}" type="presOf" srcId="{5BA9BADE-1B7C-4D01-96F5-8F628E4674CE}" destId="{D7E38F1E-C931-4ECE-B4A7-5393805CDC87}" srcOrd="0" destOrd="0" presId="urn:microsoft.com/office/officeart/2005/8/layout/gear1"/>
    <dgm:cxn modelId="{7DBE72A3-AE2D-4293-A63F-BA4D5A5571B5}" type="presOf" srcId="{F18E4964-67CD-434F-B4F3-4838D42197FE}" destId="{29B453A9-502F-440B-A0EC-E08DBB235953}" srcOrd="3" destOrd="0" presId="urn:microsoft.com/office/officeart/2005/8/layout/gear1"/>
    <dgm:cxn modelId="{3C0B24A7-ED68-424A-B882-96B77C432280}" type="presOf" srcId="{162F891F-852E-4478-B70B-D3F185D8ADF7}" destId="{13D15A39-D8B8-453E-A622-CF7A2E9C7A5D}" srcOrd="2" destOrd="0" presId="urn:microsoft.com/office/officeart/2005/8/layout/gear1"/>
    <dgm:cxn modelId="{59925EB0-EC99-4436-8B6A-E01DBCA2B034}" type="presOf" srcId="{162F891F-852E-4478-B70B-D3F185D8ADF7}" destId="{D860DD32-AD13-4761-A3D7-D021BD018DAE}" srcOrd="1" destOrd="0" presId="urn:microsoft.com/office/officeart/2005/8/layout/gear1"/>
    <dgm:cxn modelId="{8752BAB1-4A16-416E-82D9-843A4D1F969D}" type="presOf" srcId="{F18E4964-67CD-434F-B4F3-4838D42197FE}" destId="{4EE0CDAB-7041-433E-A700-ABFAB4A501B3}" srcOrd="2" destOrd="0" presId="urn:microsoft.com/office/officeart/2005/8/layout/gear1"/>
    <dgm:cxn modelId="{BD66EBB3-60EF-477E-A8FF-86ABC3C71275}" type="presOf" srcId="{8BC47738-1CA5-4480-A321-20AFFFD2531E}" destId="{36A9EAD7-21B6-45C8-A896-E55EC52F52B3}" srcOrd="0" destOrd="0" presId="urn:microsoft.com/office/officeart/2005/8/layout/gear1"/>
    <dgm:cxn modelId="{89DC8AC0-021D-40B0-9EF0-3EC58911A60C}" type="presOf" srcId="{EFF29157-8A74-4CA4-A702-8B6CF8D441EF}" destId="{1102A66E-63A2-4D83-9133-8609B9B84D0D}" srcOrd="0" destOrd="0" presId="urn:microsoft.com/office/officeart/2005/8/layout/gear1"/>
    <dgm:cxn modelId="{51436CCD-471B-438A-93F3-605BC666FD66}" type="presOf" srcId="{F18E4964-67CD-434F-B4F3-4838D42197FE}" destId="{F617BDB7-ED02-4BC6-BCAD-829BE02F0C20}" srcOrd="0" destOrd="0" presId="urn:microsoft.com/office/officeart/2005/8/layout/gear1"/>
    <dgm:cxn modelId="{7A3759D1-C1E7-485C-8A56-36E3218F8C12}" type="presOf" srcId="{F18E4964-67CD-434F-B4F3-4838D42197FE}" destId="{4A3BC27D-DF3A-495A-A6C4-9B1F8C72AED3}" srcOrd="1" destOrd="0" presId="urn:microsoft.com/office/officeart/2005/8/layout/gear1"/>
    <dgm:cxn modelId="{20EB5DEC-E0C4-4FA3-BCBA-3C831185C047}" type="presOf" srcId="{5BA9BADE-1B7C-4D01-96F5-8F628E4674CE}" destId="{794ABA43-C750-4124-86AD-F6D5BC9FDE5E}" srcOrd="2" destOrd="0" presId="urn:microsoft.com/office/officeart/2005/8/layout/gear1"/>
    <dgm:cxn modelId="{2C20CE94-95A8-43A1-96C1-E5F744E9E4C7}" type="presParOf" srcId="{B174DF63-CC22-47E8-93F1-F1444CE7AC41}" destId="{D7E38F1E-C931-4ECE-B4A7-5393805CDC87}" srcOrd="0" destOrd="0" presId="urn:microsoft.com/office/officeart/2005/8/layout/gear1"/>
    <dgm:cxn modelId="{D0DA86EE-6D0F-4DA5-9B7E-DF04994F8350}" type="presParOf" srcId="{B174DF63-CC22-47E8-93F1-F1444CE7AC41}" destId="{78ABDAF5-5D52-4907-AFC5-A04CD606ED7A}" srcOrd="1" destOrd="0" presId="urn:microsoft.com/office/officeart/2005/8/layout/gear1"/>
    <dgm:cxn modelId="{6E62D5CE-1484-4C9C-BB4B-F648B29E9B49}" type="presParOf" srcId="{B174DF63-CC22-47E8-93F1-F1444CE7AC41}" destId="{794ABA43-C750-4124-86AD-F6D5BC9FDE5E}" srcOrd="2" destOrd="0" presId="urn:microsoft.com/office/officeart/2005/8/layout/gear1"/>
    <dgm:cxn modelId="{CCCA9314-F645-4E2D-8D5B-6B2436FA5C23}" type="presParOf" srcId="{B174DF63-CC22-47E8-93F1-F1444CE7AC41}" destId="{73D22C9A-8784-4B92-A230-43B395DC101F}" srcOrd="3" destOrd="0" presId="urn:microsoft.com/office/officeart/2005/8/layout/gear1"/>
    <dgm:cxn modelId="{6B8C0452-93ED-43B3-BE2A-53D49C337F5D}" type="presParOf" srcId="{B174DF63-CC22-47E8-93F1-F1444CE7AC41}" destId="{D860DD32-AD13-4761-A3D7-D021BD018DAE}" srcOrd="4" destOrd="0" presId="urn:microsoft.com/office/officeart/2005/8/layout/gear1"/>
    <dgm:cxn modelId="{AD936DEB-5C87-450A-897C-7D52CAE99D89}" type="presParOf" srcId="{B174DF63-CC22-47E8-93F1-F1444CE7AC41}" destId="{13D15A39-D8B8-453E-A622-CF7A2E9C7A5D}" srcOrd="5" destOrd="0" presId="urn:microsoft.com/office/officeart/2005/8/layout/gear1"/>
    <dgm:cxn modelId="{FB726E3E-BA98-436C-9213-7DEC21149780}" type="presParOf" srcId="{B174DF63-CC22-47E8-93F1-F1444CE7AC41}" destId="{F617BDB7-ED02-4BC6-BCAD-829BE02F0C20}" srcOrd="6" destOrd="0" presId="urn:microsoft.com/office/officeart/2005/8/layout/gear1"/>
    <dgm:cxn modelId="{D3F32FDE-8DF3-4FE7-BE04-CF4D4ED8F66D}" type="presParOf" srcId="{B174DF63-CC22-47E8-93F1-F1444CE7AC41}" destId="{4A3BC27D-DF3A-495A-A6C4-9B1F8C72AED3}" srcOrd="7" destOrd="0" presId="urn:microsoft.com/office/officeart/2005/8/layout/gear1"/>
    <dgm:cxn modelId="{BD26CB25-F784-4AA2-90C4-90491082B569}" type="presParOf" srcId="{B174DF63-CC22-47E8-93F1-F1444CE7AC41}" destId="{4EE0CDAB-7041-433E-A700-ABFAB4A501B3}" srcOrd="8" destOrd="0" presId="urn:microsoft.com/office/officeart/2005/8/layout/gear1"/>
    <dgm:cxn modelId="{6C546FAB-F8E5-4575-87CB-9E7512965D8C}" type="presParOf" srcId="{B174DF63-CC22-47E8-93F1-F1444CE7AC41}" destId="{29B453A9-502F-440B-A0EC-E08DBB235953}" srcOrd="9" destOrd="0" presId="urn:microsoft.com/office/officeart/2005/8/layout/gear1"/>
    <dgm:cxn modelId="{3A2F4D48-0ED1-491B-9BF6-6FA662DB5500}" type="presParOf" srcId="{B174DF63-CC22-47E8-93F1-F1444CE7AC41}" destId="{36A9EAD7-21B6-45C8-A896-E55EC52F52B3}" srcOrd="10" destOrd="0" presId="urn:microsoft.com/office/officeart/2005/8/layout/gear1"/>
    <dgm:cxn modelId="{66AFF5BF-DF8E-4DCC-86C5-5504EBAB5422}" type="presParOf" srcId="{B174DF63-CC22-47E8-93F1-F1444CE7AC41}" destId="{1102A66E-63A2-4D83-9133-8609B9B84D0D}" srcOrd="11" destOrd="0" presId="urn:microsoft.com/office/officeart/2005/8/layout/gear1"/>
    <dgm:cxn modelId="{6001D280-B540-4A9C-A16D-F2F78BFB4885}" type="presParOf" srcId="{B174DF63-CC22-47E8-93F1-F1444CE7AC41}" destId="{880488BB-4F1D-4072-AB2D-20D80B5BFD3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5CA8AA4-DDFA-4BE2-8E4C-BEF2595B0E9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sv-SE"/>
        </a:p>
      </dgm:t>
    </dgm:pt>
    <dgm:pt modelId="{DEF33EF4-2CBC-4BF3-8D3B-F3BE118A50E8}">
      <dgm:prSet phldrT="[Text]" custT="1"/>
      <dgm:spPr/>
      <dgm:t>
        <a:bodyPr/>
        <a:lstStyle/>
        <a:p>
          <a:r>
            <a:rPr lang="sv-SE" sz="2800" dirty="0"/>
            <a:t>Styrgrupp MM</a:t>
          </a:r>
        </a:p>
        <a:p>
          <a:r>
            <a:rPr lang="sv-SE" sz="1400" dirty="0"/>
            <a:t>(Representanter Region och Kommun)</a:t>
          </a:r>
        </a:p>
      </dgm:t>
    </dgm:pt>
    <dgm:pt modelId="{66CC9FC5-90BA-4D37-A5C6-A465F52B7E5B}" type="parTrans" cxnId="{820AD32E-870F-45A6-9DFE-0049F2B256B8}">
      <dgm:prSet/>
      <dgm:spPr/>
      <dgm:t>
        <a:bodyPr/>
        <a:lstStyle/>
        <a:p>
          <a:endParaRPr lang="sv-SE"/>
        </a:p>
      </dgm:t>
    </dgm:pt>
    <dgm:pt modelId="{9313B835-95A3-40EC-A014-22B6B311C711}" type="sibTrans" cxnId="{820AD32E-870F-45A6-9DFE-0049F2B256B8}">
      <dgm:prSet/>
      <dgm:spPr/>
      <dgm:t>
        <a:bodyPr/>
        <a:lstStyle/>
        <a:p>
          <a:endParaRPr lang="sv-SE"/>
        </a:p>
      </dgm:t>
    </dgm:pt>
    <dgm:pt modelId="{B3705F47-329D-48BA-8586-182BB86D56F3}" type="asst">
      <dgm:prSet phldrT="[Text]"/>
      <dgm:spPr>
        <a:solidFill>
          <a:schemeClr val="bg1">
            <a:lumMod val="65000"/>
          </a:schemeClr>
        </a:solidFill>
      </dgm:spPr>
      <dgm:t>
        <a:bodyPr/>
        <a:lstStyle/>
        <a:p>
          <a:r>
            <a:rPr lang="sv-SE" dirty="0"/>
            <a:t>Region Dalarna</a:t>
          </a:r>
        </a:p>
      </dgm:t>
    </dgm:pt>
    <dgm:pt modelId="{DD05C5B4-0A9E-470B-9606-8C76609F2B5E}" type="parTrans" cxnId="{0F565482-9C51-48DF-B8F3-BEDBD0B0A0B7}">
      <dgm:prSet/>
      <dgm:spPr/>
      <dgm:t>
        <a:bodyPr/>
        <a:lstStyle/>
        <a:p>
          <a:endParaRPr lang="sv-SE"/>
        </a:p>
      </dgm:t>
    </dgm:pt>
    <dgm:pt modelId="{1C80B9EE-6D84-4B8B-9DE0-9E22965B3DB0}" type="sibTrans" cxnId="{0F565482-9C51-48DF-B8F3-BEDBD0B0A0B7}">
      <dgm:prSet/>
      <dgm:spPr/>
      <dgm:t>
        <a:bodyPr/>
        <a:lstStyle/>
        <a:p>
          <a:endParaRPr lang="sv-SE"/>
        </a:p>
      </dgm:t>
    </dgm:pt>
    <dgm:pt modelId="{076FF71E-F278-4026-99BF-9DB9D6900DB3}">
      <dgm:prSet phldrT="[Text]"/>
      <dgm:spPr/>
      <dgm:t>
        <a:bodyPr/>
        <a:lstStyle/>
        <a:p>
          <a:r>
            <a:rPr lang="sv-SE" dirty="0"/>
            <a:t>BUP/Vuxenpsykiatrin,- Primärvård</a:t>
          </a:r>
        </a:p>
      </dgm:t>
    </dgm:pt>
    <dgm:pt modelId="{56FA94B6-48AF-493F-9F45-030684180BB9}" type="parTrans" cxnId="{744079CF-5DAA-4FB5-BBAE-C12C9D232AFA}">
      <dgm:prSet/>
      <dgm:spPr/>
      <dgm:t>
        <a:bodyPr/>
        <a:lstStyle/>
        <a:p>
          <a:endParaRPr lang="sv-SE"/>
        </a:p>
      </dgm:t>
    </dgm:pt>
    <dgm:pt modelId="{DB53FABC-2C1D-4B69-936A-82026BBE776F}" type="sibTrans" cxnId="{744079CF-5DAA-4FB5-BBAE-C12C9D232AFA}">
      <dgm:prSet/>
      <dgm:spPr/>
      <dgm:t>
        <a:bodyPr/>
        <a:lstStyle/>
        <a:p>
          <a:endParaRPr lang="sv-SE"/>
        </a:p>
      </dgm:t>
    </dgm:pt>
    <dgm:pt modelId="{0DEFBBEC-8A6C-4BEA-93CA-300DFAF26ED4}">
      <dgm:prSet phldrT="[Text]"/>
      <dgm:spPr/>
      <dgm:t>
        <a:bodyPr/>
        <a:lstStyle/>
        <a:p>
          <a:r>
            <a:rPr lang="sv-SE" dirty="0"/>
            <a:t>IFO Barn och unga/ IFO Unga Vuxna</a:t>
          </a:r>
        </a:p>
      </dgm:t>
    </dgm:pt>
    <dgm:pt modelId="{5FC0E90A-4F90-48EF-BEBF-31ABFF56BF2E}" type="parTrans" cxnId="{879932EF-A27E-4865-8D4F-53114B54A6EE}">
      <dgm:prSet/>
      <dgm:spPr/>
      <dgm:t>
        <a:bodyPr/>
        <a:lstStyle/>
        <a:p>
          <a:endParaRPr lang="sv-SE"/>
        </a:p>
      </dgm:t>
    </dgm:pt>
    <dgm:pt modelId="{37A6C331-7A25-4CCC-8DA6-547D3E40C767}" type="sibTrans" cxnId="{879932EF-A27E-4865-8D4F-53114B54A6EE}">
      <dgm:prSet/>
      <dgm:spPr/>
      <dgm:t>
        <a:bodyPr/>
        <a:lstStyle/>
        <a:p>
          <a:endParaRPr lang="sv-SE"/>
        </a:p>
      </dgm:t>
    </dgm:pt>
    <dgm:pt modelId="{D54C2D84-9ABB-442B-812D-B85964599EF6}" type="asst">
      <dgm:prSet phldrT="[Text]"/>
      <dgm:spPr>
        <a:solidFill>
          <a:schemeClr val="bg1">
            <a:lumMod val="65000"/>
          </a:schemeClr>
        </a:solidFill>
      </dgm:spPr>
      <dgm:t>
        <a:bodyPr/>
        <a:lstStyle/>
        <a:p>
          <a:r>
            <a:rPr lang="sv-SE" dirty="0"/>
            <a:t>Falun och Mora Kommun Värdkommuner</a:t>
          </a:r>
        </a:p>
      </dgm:t>
    </dgm:pt>
    <dgm:pt modelId="{601C4EB0-955C-4276-AACF-A42866B889CB}" type="parTrans" cxnId="{78C197FC-E06A-4769-96FB-6C4321432470}">
      <dgm:prSet/>
      <dgm:spPr/>
      <dgm:t>
        <a:bodyPr/>
        <a:lstStyle/>
        <a:p>
          <a:endParaRPr lang="sv-SE"/>
        </a:p>
      </dgm:t>
    </dgm:pt>
    <dgm:pt modelId="{CE092067-A7D3-4078-8BFF-DC66B5BCE346}" type="sibTrans" cxnId="{78C197FC-E06A-4769-96FB-6C4321432470}">
      <dgm:prSet/>
      <dgm:spPr/>
      <dgm:t>
        <a:bodyPr/>
        <a:lstStyle/>
        <a:p>
          <a:endParaRPr lang="sv-SE"/>
        </a:p>
      </dgm:t>
    </dgm:pt>
    <dgm:pt modelId="{F73C59AF-0E14-48A0-82C6-D3CBA65D0688}" type="pres">
      <dgm:prSet presAssocID="{05CA8AA4-DDFA-4BE2-8E4C-BEF2595B0E97}" presName="hierChild1" presStyleCnt="0">
        <dgm:presLayoutVars>
          <dgm:orgChart val="1"/>
          <dgm:chPref val="1"/>
          <dgm:dir/>
          <dgm:animOne val="branch"/>
          <dgm:animLvl val="lvl"/>
          <dgm:resizeHandles/>
        </dgm:presLayoutVars>
      </dgm:prSet>
      <dgm:spPr/>
    </dgm:pt>
    <dgm:pt modelId="{CFEAECC7-50D8-479D-A22A-4648CABC93EE}" type="pres">
      <dgm:prSet presAssocID="{DEF33EF4-2CBC-4BF3-8D3B-F3BE118A50E8}" presName="hierRoot1" presStyleCnt="0">
        <dgm:presLayoutVars>
          <dgm:hierBranch val="init"/>
        </dgm:presLayoutVars>
      </dgm:prSet>
      <dgm:spPr/>
    </dgm:pt>
    <dgm:pt modelId="{7383ECD7-44D4-4EBB-BC68-3DF72030496E}" type="pres">
      <dgm:prSet presAssocID="{DEF33EF4-2CBC-4BF3-8D3B-F3BE118A50E8}" presName="rootComposite1" presStyleCnt="0"/>
      <dgm:spPr/>
    </dgm:pt>
    <dgm:pt modelId="{F4A82037-2F87-445C-A42E-5DD529948451}" type="pres">
      <dgm:prSet presAssocID="{DEF33EF4-2CBC-4BF3-8D3B-F3BE118A50E8}" presName="rootText1" presStyleLbl="node0" presStyleIdx="0" presStyleCnt="1">
        <dgm:presLayoutVars>
          <dgm:chPref val="3"/>
        </dgm:presLayoutVars>
      </dgm:prSet>
      <dgm:spPr/>
    </dgm:pt>
    <dgm:pt modelId="{40BC1884-329A-4179-A22A-822626C3209B}" type="pres">
      <dgm:prSet presAssocID="{DEF33EF4-2CBC-4BF3-8D3B-F3BE118A50E8}" presName="rootConnector1" presStyleLbl="node1" presStyleIdx="0" presStyleCnt="0"/>
      <dgm:spPr/>
    </dgm:pt>
    <dgm:pt modelId="{0787F7E9-3714-4B97-9499-4C3B34F7348A}" type="pres">
      <dgm:prSet presAssocID="{DEF33EF4-2CBC-4BF3-8D3B-F3BE118A50E8}" presName="hierChild2" presStyleCnt="0"/>
      <dgm:spPr/>
    </dgm:pt>
    <dgm:pt modelId="{FEB43E77-A3D9-46D3-8781-6162E8448FB0}" type="pres">
      <dgm:prSet presAssocID="{56FA94B6-48AF-493F-9F45-030684180BB9}" presName="Name37" presStyleLbl="parChTrans1D2" presStyleIdx="0" presStyleCnt="4"/>
      <dgm:spPr/>
    </dgm:pt>
    <dgm:pt modelId="{C0265408-815F-419D-8C14-3650F323DEB9}" type="pres">
      <dgm:prSet presAssocID="{076FF71E-F278-4026-99BF-9DB9D6900DB3}" presName="hierRoot2" presStyleCnt="0">
        <dgm:presLayoutVars>
          <dgm:hierBranch val="init"/>
        </dgm:presLayoutVars>
      </dgm:prSet>
      <dgm:spPr/>
    </dgm:pt>
    <dgm:pt modelId="{03A1CA74-8834-41A1-9FB5-462B8A982D00}" type="pres">
      <dgm:prSet presAssocID="{076FF71E-F278-4026-99BF-9DB9D6900DB3}" presName="rootComposite" presStyleCnt="0"/>
      <dgm:spPr/>
    </dgm:pt>
    <dgm:pt modelId="{C2B2D3AA-B8EC-437A-8561-EC3B0A444D1D}" type="pres">
      <dgm:prSet presAssocID="{076FF71E-F278-4026-99BF-9DB9D6900DB3}" presName="rootText" presStyleLbl="node2" presStyleIdx="0" presStyleCnt="2">
        <dgm:presLayoutVars>
          <dgm:chPref val="3"/>
        </dgm:presLayoutVars>
      </dgm:prSet>
      <dgm:spPr/>
    </dgm:pt>
    <dgm:pt modelId="{820154F6-BCD1-4EF0-A026-D3BB0FC201BE}" type="pres">
      <dgm:prSet presAssocID="{076FF71E-F278-4026-99BF-9DB9D6900DB3}" presName="rootConnector" presStyleLbl="node2" presStyleIdx="0" presStyleCnt="2"/>
      <dgm:spPr/>
    </dgm:pt>
    <dgm:pt modelId="{F68718BB-CD2C-452B-ACC6-E570D24DAF47}" type="pres">
      <dgm:prSet presAssocID="{076FF71E-F278-4026-99BF-9DB9D6900DB3}" presName="hierChild4" presStyleCnt="0"/>
      <dgm:spPr/>
    </dgm:pt>
    <dgm:pt modelId="{5206FE7F-A5C5-4E01-912E-ADCA6BC426CA}" type="pres">
      <dgm:prSet presAssocID="{076FF71E-F278-4026-99BF-9DB9D6900DB3}" presName="hierChild5" presStyleCnt="0"/>
      <dgm:spPr/>
    </dgm:pt>
    <dgm:pt modelId="{7FC35388-87FB-473A-9561-AAA4D1E17E60}" type="pres">
      <dgm:prSet presAssocID="{5FC0E90A-4F90-48EF-BEBF-31ABFF56BF2E}" presName="Name37" presStyleLbl="parChTrans1D2" presStyleIdx="1" presStyleCnt="4"/>
      <dgm:spPr/>
    </dgm:pt>
    <dgm:pt modelId="{4CF78786-1626-422D-85FA-3759023EB032}" type="pres">
      <dgm:prSet presAssocID="{0DEFBBEC-8A6C-4BEA-93CA-300DFAF26ED4}" presName="hierRoot2" presStyleCnt="0">
        <dgm:presLayoutVars>
          <dgm:hierBranch val="init"/>
        </dgm:presLayoutVars>
      </dgm:prSet>
      <dgm:spPr/>
    </dgm:pt>
    <dgm:pt modelId="{CA5E7727-CABF-4AE6-8E61-5FB1D39E7EDB}" type="pres">
      <dgm:prSet presAssocID="{0DEFBBEC-8A6C-4BEA-93CA-300DFAF26ED4}" presName="rootComposite" presStyleCnt="0"/>
      <dgm:spPr/>
    </dgm:pt>
    <dgm:pt modelId="{F510615B-C09F-4154-95B8-E49E63D58F24}" type="pres">
      <dgm:prSet presAssocID="{0DEFBBEC-8A6C-4BEA-93CA-300DFAF26ED4}" presName="rootText" presStyleLbl="node2" presStyleIdx="1" presStyleCnt="2">
        <dgm:presLayoutVars>
          <dgm:chPref val="3"/>
        </dgm:presLayoutVars>
      </dgm:prSet>
      <dgm:spPr/>
    </dgm:pt>
    <dgm:pt modelId="{62EE3DE4-1E63-4552-91A5-723909DBEEF9}" type="pres">
      <dgm:prSet presAssocID="{0DEFBBEC-8A6C-4BEA-93CA-300DFAF26ED4}" presName="rootConnector" presStyleLbl="node2" presStyleIdx="1" presStyleCnt="2"/>
      <dgm:spPr/>
    </dgm:pt>
    <dgm:pt modelId="{F2A26B9C-3760-4702-923A-9B29CA844FE0}" type="pres">
      <dgm:prSet presAssocID="{0DEFBBEC-8A6C-4BEA-93CA-300DFAF26ED4}" presName="hierChild4" presStyleCnt="0"/>
      <dgm:spPr/>
    </dgm:pt>
    <dgm:pt modelId="{B13B5797-A162-4C68-8F7A-D2DEC9F661EE}" type="pres">
      <dgm:prSet presAssocID="{0DEFBBEC-8A6C-4BEA-93CA-300DFAF26ED4}" presName="hierChild5" presStyleCnt="0"/>
      <dgm:spPr/>
    </dgm:pt>
    <dgm:pt modelId="{7C03ABF8-0414-4AF3-B5E5-6D71A29EBD98}" type="pres">
      <dgm:prSet presAssocID="{DEF33EF4-2CBC-4BF3-8D3B-F3BE118A50E8}" presName="hierChild3" presStyleCnt="0"/>
      <dgm:spPr/>
    </dgm:pt>
    <dgm:pt modelId="{CDB1C94A-D793-40C3-830D-6160F8FE7FDC}" type="pres">
      <dgm:prSet presAssocID="{DD05C5B4-0A9E-470B-9606-8C76609F2B5E}" presName="Name111" presStyleLbl="parChTrans1D2" presStyleIdx="2" presStyleCnt="4"/>
      <dgm:spPr/>
    </dgm:pt>
    <dgm:pt modelId="{C0CE2568-5FE2-4906-B841-A79AA4F9A7A4}" type="pres">
      <dgm:prSet presAssocID="{B3705F47-329D-48BA-8586-182BB86D56F3}" presName="hierRoot3" presStyleCnt="0">
        <dgm:presLayoutVars>
          <dgm:hierBranch val="init"/>
        </dgm:presLayoutVars>
      </dgm:prSet>
      <dgm:spPr/>
    </dgm:pt>
    <dgm:pt modelId="{7AB3661A-08C7-4430-B2AE-36A76CA66476}" type="pres">
      <dgm:prSet presAssocID="{B3705F47-329D-48BA-8586-182BB86D56F3}" presName="rootComposite3" presStyleCnt="0"/>
      <dgm:spPr/>
    </dgm:pt>
    <dgm:pt modelId="{CE9AE4AC-FCEE-45D5-8C4B-E99DEE0670E8}" type="pres">
      <dgm:prSet presAssocID="{B3705F47-329D-48BA-8586-182BB86D56F3}" presName="rootText3" presStyleLbl="asst1" presStyleIdx="0" presStyleCnt="2">
        <dgm:presLayoutVars>
          <dgm:chPref val="3"/>
        </dgm:presLayoutVars>
      </dgm:prSet>
      <dgm:spPr/>
    </dgm:pt>
    <dgm:pt modelId="{64640713-BD53-4345-B4CF-81766AAA444F}" type="pres">
      <dgm:prSet presAssocID="{B3705F47-329D-48BA-8586-182BB86D56F3}" presName="rootConnector3" presStyleLbl="asst1" presStyleIdx="0" presStyleCnt="2"/>
      <dgm:spPr/>
    </dgm:pt>
    <dgm:pt modelId="{E88651B3-A4F0-44A3-AD89-F41A4EA11733}" type="pres">
      <dgm:prSet presAssocID="{B3705F47-329D-48BA-8586-182BB86D56F3}" presName="hierChild6" presStyleCnt="0"/>
      <dgm:spPr/>
    </dgm:pt>
    <dgm:pt modelId="{5FE9467D-7A20-459F-8A0D-52A474243556}" type="pres">
      <dgm:prSet presAssocID="{B3705F47-329D-48BA-8586-182BB86D56F3}" presName="hierChild7" presStyleCnt="0"/>
      <dgm:spPr/>
    </dgm:pt>
    <dgm:pt modelId="{D496923C-7A02-495F-9EB6-25A11B2F157F}" type="pres">
      <dgm:prSet presAssocID="{601C4EB0-955C-4276-AACF-A42866B889CB}" presName="Name111" presStyleLbl="parChTrans1D2" presStyleIdx="3" presStyleCnt="4"/>
      <dgm:spPr/>
    </dgm:pt>
    <dgm:pt modelId="{57A7B3F7-71DD-4C2C-9F29-A2EC1425DFAD}" type="pres">
      <dgm:prSet presAssocID="{D54C2D84-9ABB-442B-812D-B85964599EF6}" presName="hierRoot3" presStyleCnt="0">
        <dgm:presLayoutVars>
          <dgm:hierBranch val="init"/>
        </dgm:presLayoutVars>
      </dgm:prSet>
      <dgm:spPr/>
    </dgm:pt>
    <dgm:pt modelId="{07EC58EE-7222-4072-9F45-ED1F0F7AEB8E}" type="pres">
      <dgm:prSet presAssocID="{D54C2D84-9ABB-442B-812D-B85964599EF6}" presName="rootComposite3" presStyleCnt="0"/>
      <dgm:spPr/>
    </dgm:pt>
    <dgm:pt modelId="{33999C96-E94E-481C-92E4-5E07328ABB7C}" type="pres">
      <dgm:prSet presAssocID="{D54C2D84-9ABB-442B-812D-B85964599EF6}" presName="rootText3" presStyleLbl="asst1" presStyleIdx="1" presStyleCnt="2">
        <dgm:presLayoutVars>
          <dgm:chPref val="3"/>
        </dgm:presLayoutVars>
      </dgm:prSet>
      <dgm:spPr/>
    </dgm:pt>
    <dgm:pt modelId="{B4F2A2DE-FDF7-4905-A59A-F2112667CF0B}" type="pres">
      <dgm:prSet presAssocID="{D54C2D84-9ABB-442B-812D-B85964599EF6}" presName="rootConnector3" presStyleLbl="asst1" presStyleIdx="1" presStyleCnt="2"/>
      <dgm:spPr/>
    </dgm:pt>
    <dgm:pt modelId="{BABE59B7-B538-440A-9AF5-35C92CCBEC02}" type="pres">
      <dgm:prSet presAssocID="{D54C2D84-9ABB-442B-812D-B85964599EF6}" presName="hierChild6" presStyleCnt="0"/>
      <dgm:spPr/>
    </dgm:pt>
    <dgm:pt modelId="{AD23A315-F7ED-4C8E-B18B-4A552E47456E}" type="pres">
      <dgm:prSet presAssocID="{D54C2D84-9ABB-442B-812D-B85964599EF6}" presName="hierChild7" presStyleCnt="0"/>
      <dgm:spPr/>
    </dgm:pt>
  </dgm:ptLst>
  <dgm:cxnLst>
    <dgm:cxn modelId="{58574100-482D-4F86-81F5-82B69BE88C18}" type="presOf" srcId="{601C4EB0-955C-4276-AACF-A42866B889CB}" destId="{D496923C-7A02-495F-9EB6-25A11B2F157F}" srcOrd="0" destOrd="0" presId="urn:microsoft.com/office/officeart/2005/8/layout/orgChart1"/>
    <dgm:cxn modelId="{8626E30C-1008-463A-AC13-9C198D47ABF1}" type="presOf" srcId="{076FF71E-F278-4026-99BF-9DB9D6900DB3}" destId="{C2B2D3AA-B8EC-437A-8561-EC3B0A444D1D}" srcOrd="0" destOrd="0" presId="urn:microsoft.com/office/officeart/2005/8/layout/orgChart1"/>
    <dgm:cxn modelId="{820AD32E-870F-45A6-9DFE-0049F2B256B8}" srcId="{05CA8AA4-DDFA-4BE2-8E4C-BEF2595B0E97}" destId="{DEF33EF4-2CBC-4BF3-8D3B-F3BE118A50E8}" srcOrd="0" destOrd="0" parTransId="{66CC9FC5-90BA-4D37-A5C6-A465F52B7E5B}" sibTransId="{9313B835-95A3-40EC-A014-22B6B311C711}"/>
    <dgm:cxn modelId="{ECA28A30-A2AA-43DD-B8DC-DF079D89DB63}" type="presOf" srcId="{DEF33EF4-2CBC-4BF3-8D3B-F3BE118A50E8}" destId="{F4A82037-2F87-445C-A42E-5DD529948451}" srcOrd="0" destOrd="0" presId="urn:microsoft.com/office/officeart/2005/8/layout/orgChart1"/>
    <dgm:cxn modelId="{E6F8AE5E-6374-44FE-9179-AF3FF9B2E0B7}" type="presOf" srcId="{0DEFBBEC-8A6C-4BEA-93CA-300DFAF26ED4}" destId="{F510615B-C09F-4154-95B8-E49E63D58F24}" srcOrd="0" destOrd="0" presId="urn:microsoft.com/office/officeart/2005/8/layout/orgChart1"/>
    <dgm:cxn modelId="{4677EC68-30B2-49D3-8472-A5C752E283AA}" type="presOf" srcId="{56FA94B6-48AF-493F-9F45-030684180BB9}" destId="{FEB43E77-A3D9-46D3-8781-6162E8448FB0}" srcOrd="0" destOrd="0" presId="urn:microsoft.com/office/officeart/2005/8/layout/orgChart1"/>
    <dgm:cxn modelId="{1992C14A-5792-4C92-B9C5-959242328EC1}" type="presOf" srcId="{D54C2D84-9ABB-442B-812D-B85964599EF6}" destId="{B4F2A2DE-FDF7-4905-A59A-F2112667CF0B}" srcOrd="1" destOrd="0" presId="urn:microsoft.com/office/officeart/2005/8/layout/orgChart1"/>
    <dgm:cxn modelId="{6F09E26D-ED54-482C-9521-D1A24258539D}" type="presOf" srcId="{5FC0E90A-4F90-48EF-BEBF-31ABFF56BF2E}" destId="{7FC35388-87FB-473A-9561-AAA4D1E17E60}" srcOrd="0" destOrd="0" presId="urn:microsoft.com/office/officeart/2005/8/layout/orgChart1"/>
    <dgm:cxn modelId="{54F6204E-067C-4BAD-B958-5E85E5F25067}" type="presOf" srcId="{05CA8AA4-DDFA-4BE2-8E4C-BEF2595B0E97}" destId="{F73C59AF-0E14-48A0-82C6-D3CBA65D0688}" srcOrd="0" destOrd="0" presId="urn:microsoft.com/office/officeart/2005/8/layout/orgChart1"/>
    <dgm:cxn modelId="{E5FC4958-EC28-46BE-8723-D7B18DF25104}" type="presOf" srcId="{0DEFBBEC-8A6C-4BEA-93CA-300DFAF26ED4}" destId="{62EE3DE4-1E63-4552-91A5-723909DBEEF9}" srcOrd="1" destOrd="0" presId="urn:microsoft.com/office/officeart/2005/8/layout/orgChart1"/>
    <dgm:cxn modelId="{0F565482-9C51-48DF-B8F3-BEDBD0B0A0B7}" srcId="{DEF33EF4-2CBC-4BF3-8D3B-F3BE118A50E8}" destId="{B3705F47-329D-48BA-8586-182BB86D56F3}" srcOrd="0" destOrd="0" parTransId="{DD05C5B4-0A9E-470B-9606-8C76609F2B5E}" sibTransId="{1C80B9EE-6D84-4B8B-9DE0-9E22965B3DB0}"/>
    <dgm:cxn modelId="{1C045B8E-E198-4EF1-B6A7-19AC186098A1}" type="presOf" srcId="{DEF33EF4-2CBC-4BF3-8D3B-F3BE118A50E8}" destId="{40BC1884-329A-4179-A22A-822626C3209B}" srcOrd="1" destOrd="0" presId="urn:microsoft.com/office/officeart/2005/8/layout/orgChart1"/>
    <dgm:cxn modelId="{FE960297-8D29-4BDC-9DEB-67E40066AD23}" type="presOf" srcId="{D54C2D84-9ABB-442B-812D-B85964599EF6}" destId="{33999C96-E94E-481C-92E4-5E07328ABB7C}" srcOrd="0" destOrd="0" presId="urn:microsoft.com/office/officeart/2005/8/layout/orgChart1"/>
    <dgm:cxn modelId="{CA6855C0-8C56-4422-9EA4-4F2FECCE9180}" type="presOf" srcId="{B3705F47-329D-48BA-8586-182BB86D56F3}" destId="{CE9AE4AC-FCEE-45D5-8C4B-E99DEE0670E8}" srcOrd="0" destOrd="0" presId="urn:microsoft.com/office/officeart/2005/8/layout/orgChart1"/>
    <dgm:cxn modelId="{3CEA76C8-26F9-411D-A5EF-2ACC4DD020D0}" type="presOf" srcId="{B3705F47-329D-48BA-8586-182BB86D56F3}" destId="{64640713-BD53-4345-B4CF-81766AAA444F}" srcOrd="1" destOrd="0" presId="urn:microsoft.com/office/officeart/2005/8/layout/orgChart1"/>
    <dgm:cxn modelId="{7542A1CC-4541-4ED4-AD59-8789E4F38D24}" type="presOf" srcId="{076FF71E-F278-4026-99BF-9DB9D6900DB3}" destId="{820154F6-BCD1-4EF0-A026-D3BB0FC201BE}" srcOrd="1" destOrd="0" presId="urn:microsoft.com/office/officeart/2005/8/layout/orgChart1"/>
    <dgm:cxn modelId="{744079CF-5DAA-4FB5-BBAE-C12C9D232AFA}" srcId="{DEF33EF4-2CBC-4BF3-8D3B-F3BE118A50E8}" destId="{076FF71E-F278-4026-99BF-9DB9D6900DB3}" srcOrd="2" destOrd="0" parTransId="{56FA94B6-48AF-493F-9F45-030684180BB9}" sibTransId="{DB53FABC-2C1D-4B69-936A-82026BBE776F}"/>
    <dgm:cxn modelId="{431CE7DC-37BA-457B-84D2-34EC4AFE8B7C}" type="presOf" srcId="{DD05C5B4-0A9E-470B-9606-8C76609F2B5E}" destId="{CDB1C94A-D793-40C3-830D-6160F8FE7FDC}" srcOrd="0" destOrd="0" presId="urn:microsoft.com/office/officeart/2005/8/layout/orgChart1"/>
    <dgm:cxn modelId="{879932EF-A27E-4865-8D4F-53114B54A6EE}" srcId="{DEF33EF4-2CBC-4BF3-8D3B-F3BE118A50E8}" destId="{0DEFBBEC-8A6C-4BEA-93CA-300DFAF26ED4}" srcOrd="3" destOrd="0" parTransId="{5FC0E90A-4F90-48EF-BEBF-31ABFF56BF2E}" sibTransId="{37A6C331-7A25-4CCC-8DA6-547D3E40C767}"/>
    <dgm:cxn modelId="{78C197FC-E06A-4769-96FB-6C4321432470}" srcId="{DEF33EF4-2CBC-4BF3-8D3B-F3BE118A50E8}" destId="{D54C2D84-9ABB-442B-812D-B85964599EF6}" srcOrd="1" destOrd="0" parTransId="{601C4EB0-955C-4276-AACF-A42866B889CB}" sibTransId="{CE092067-A7D3-4078-8BFF-DC66B5BCE346}"/>
    <dgm:cxn modelId="{4CEFD563-9E51-4085-99EF-EEFD590DD464}" type="presParOf" srcId="{F73C59AF-0E14-48A0-82C6-D3CBA65D0688}" destId="{CFEAECC7-50D8-479D-A22A-4648CABC93EE}" srcOrd="0" destOrd="0" presId="urn:microsoft.com/office/officeart/2005/8/layout/orgChart1"/>
    <dgm:cxn modelId="{3DE38B9F-48A8-43D1-BBDF-DD7109CD294E}" type="presParOf" srcId="{CFEAECC7-50D8-479D-A22A-4648CABC93EE}" destId="{7383ECD7-44D4-4EBB-BC68-3DF72030496E}" srcOrd="0" destOrd="0" presId="urn:microsoft.com/office/officeart/2005/8/layout/orgChart1"/>
    <dgm:cxn modelId="{B668594A-67AC-4149-BBC4-F997BA612F03}" type="presParOf" srcId="{7383ECD7-44D4-4EBB-BC68-3DF72030496E}" destId="{F4A82037-2F87-445C-A42E-5DD529948451}" srcOrd="0" destOrd="0" presId="urn:microsoft.com/office/officeart/2005/8/layout/orgChart1"/>
    <dgm:cxn modelId="{02C42F50-5B42-40A9-8488-29ACAC1F4D50}" type="presParOf" srcId="{7383ECD7-44D4-4EBB-BC68-3DF72030496E}" destId="{40BC1884-329A-4179-A22A-822626C3209B}" srcOrd="1" destOrd="0" presId="urn:microsoft.com/office/officeart/2005/8/layout/orgChart1"/>
    <dgm:cxn modelId="{292C6434-B23A-4983-B7BA-C499369E370D}" type="presParOf" srcId="{CFEAECC7-50D8-479D-A22A-4648CABC93EE}" destId="{0787F7E9-3714-4B97-9499-4C3B34F7348A}" srcOrd="1" destOrd="0" presId="urn:microsoft.com/office/officeart/2005/8/layout/orgChart1"/>
    <dgm:cxn modelId="{6DC59E7C-07D0-4A74-8679-90F2B078DB24}" type="presParOf" srcId="{0787F7E9-3714-4B97-9499-4C3B34F7348A}" destId="{FEB43E77-A3D9-46D3-8781-6162E8448FB0}" srcOrd="0" destOrd="0" presId="urn:microsoft.com/office/officeart/2005/8/layout/orgChart1"/>
    <dgm:cxn modelId="{4FD7BAE5-406C-4CE9-9AC7-79983092FA7F}" type="presParOf" srcId="{0787F7E9-3714-4B97-9499-4C3B34F7348A}" destId="{C0265408-815F-419D-8C14-3650F323DEB9}" srcOrd="1" destOrd="0" presId="urn:microsoft.com/office/officeart/2005/8/layout/orgChart1"/>
    <dgm:cxn modelId="{B963F799-80F3-4FF0-9AD4-9CD3CD79524E}" type="presParOf" srcId="{C0265408-815F-419D-8C14-3650F323DEB9}" destId="{03A1CA74-8834-41A1-9FB5-462B8A982D00}" srcOrd="0" destOrd="0" presId="urn:microsoft.com/office/officeart/2005/8/layout/orgChart1"/>
    <dgm:cxn modelId="{1D215CA5-9DA9-4600-A69E-545812942E03}" type="presParOf" srcId="{03A1CA74-8834-41A1-9FB5-462B8A982D00}" destId="{C2B2D3AA-B8EC-437A-8561-EC3B0A444D1D}" srcOrd="0" destOrd="0" presId="urn:microsoft.com/office/officeart/2005/8/layout/orgChart1"/>
    <dgm:cxn modelId="{FF94DD43-D970-40A6-B0A4-AC5D7D4EF4E3}" type="presParOf" srcId="{03A1CA74-8834-41A1-9FB5-462B8A982D00}" destId="{820154F6-BCD1-4EF0-A026-D3BB0FC201BE}" srcOrd="1" destOrd="0" presId="urn:microsoft.com/office/officeart/2005/8/layout/orgChart1"/>
    <dgm:cxn modelId="{49ADA0D0-DA93-4FEA-8CDB-0D562062F0B6}" type="presParOf" srcId="{C0265408-815F-419D-8C14-3650F323DEB9}" destId="{F68718BB-CD2C-452B-ACC6-E570D24DAF47}" srcOrd="1" destOrd="0" presId="urn:microsoft.com/office/officeart/2005/8/layout/orgChart1"/>
    <dgm:cxn modelId="{0C5A757A-486B-4A19-A11E-E2DCC4F94BF2}" type="presParOf" srcId="{C0265408-815F-419D-8C14-3650F323DEB9}" destId="{5206FE7F-A5C5-4E01-912E-ADCA6BC426CA}" srcOrd="2" destOrd="0" presId="urn:microsoft.com/office/officeart/2005/8/layout/orgChart1"/>
    <dgm:cxn modelId="{3CDB47D6-9BEE-4EC9-B497-71FE6E3FC55D}" type="presParOf" srcId="{0787F7E9-3714-4B97-9499-4C3B34F7348A}" destId="{7FC35388-87FB-473A-9561-AAA4D1E17E60}" srcOrd="2" destOrd="0" presId="urn:microsoft.com/office/officeart/2005/8/layout/orgChart1"/>
    <dgm:cxn modelId="{D8FFC595-DB18-4E65-9EA1-A872F78A9AE8}" type="presParOf" srcId="{0787F7E9-3714-4B97-9499-4C3B34F7348A}" destId="{4CF78786-1626-422D-85FA-3759023EB032}" srcOrd="3" destOrd="0" presId="urn:microsoft.com/office/officeart/2005/8/layout/orgChart1"/>
    <dgm:cxn modelId="{7C0CEAF7-8CAD-4D64-AD00-70370E6EED38}" type="presParOf" srcId="{4CF78786-1626-422D-85FA-3759023EB032}" destId="{CA5E7727-CABF-4AE6-8E61-5FB1D39E7EDB}" srcOrd="0" destOrd="0" presId="urn:microsoft.com/office/officeart/2005/8/layout/orgChart1"/>
    <dgm:cxn modelId="{3FBF659E-1F63-4730-902D-CD6C98514D5F}" type="presParOf" srcId="{CA5E7727-CABF-4AE6-8E61-5FB1D39E7EDB}" destId="{F510615B-C09F-4154-95B8-E49E63D58F24}" srcOrd="0" destOrd="0" presId="urn:microsoft.com/office/officeart/2005/8/layout/orgChart1"/>
    <dgm:cxn modelId="{23947E5C-D7A0-4456-8C4C-453F725ECF55}" type="presParOf" srcId="{CA5E7727-CABF-4AE6-8E61-5FB1D39E7EDB}" destId="{62EE3DE4-1E63-4552-91A5-723909DBEEF9}" srcOrd="1" destOrd="0" presId="urn:microsoft.com/office/officeart/2005/8/layout/orgChart1"/>
    <dgm:cxn modelId="{DFD9E7FA-D436-4E5E-9F93-75AF4AB37D94}" type="presParOf" srcId="{4CF78786-1626-422D-85FA-3759023EB032}" destId="{F2A26B9C-3760-4702-923A-9B29CA844FE0}" srcOrd="1" destOrd="0" presId="urn:microsoft.com/office/officeart/2005/8/layout/orgChart1"/>
    <dgm:cxn modelId="{D0B7489E-D10B-45FD-BDB0-91439CE5212D}" type="presParOf" srcId="{4CF78786-1626-422D-85FA-3759023EB032}" destId="{B13B5797-A162-4C68-8F7A-D2DEC9F661EE}" srcOrd="2" destOrd="0" presId="urn:microsoft.com/office/officeart/2005/8/layout/orgChart1"/>
    <dgm:cxn modelId="{01B6CE9B-A840-4720-A3B3-A2F9AAD5E484}" type="presParOf" srcId="{CFEAECC7-50D8-479D-A22A-4648CABC93EE}" destId="{7C03ABF8-0414-4AF3-B5E5-6D71A29EBD98}" srcOrd="2" destOrd="0" presId="urn:microsoft.com/office/officeart/2005/8/layout/orgChart1"/>
    <dgm:cxn modelId="{8F7CE363-C7A7-4825-8ED5-1B0A4B4DB0E7}" type="presParOf" srcId="{7C03ABF8-0414-4AF3-B5E5-6D71A29EBD98}" destId="{CDB1C94A-D793-40C3-830D-6160F8FE7FDC}" srcOrd="0" destOrd="0" presId="urn:microsoft.com/office/officeart/2005/8/layout/orgChart1"/>
    <dgm:cxn modelId="{751C0552-CBD8-4736-9C24-5EFF31A4037B}" type="presParOf" srcId="{7C03ABF8-0414-4AF3-B5E5-6D71A29EBD98}" destId="{C0CE2568-5FE2-4906-B841-A79AA4F9A7A4}" srcOrd="1" destOrd="0" presId="urn:microsoft.com/office/officeart/2005/8/layout/orgChart1"/>
    <dgm:cxn modelId="{E520B0B0-E183-470E-9DA5-7357EE5C2DBB}" type="presParOf" srcId="{C0CE2568-5FE2-4906-B841-A79AA4F9A7A4}" destId="{7AB3661A-08C7-4430-B2AE-36A76CA66476}" srcOrd="0" destOrd="0" presId="urn:microsoft.com/office/officeart/2005/8/layout/orgChart1"/>
    <dgm:cxn modelId="{2AA803CD-4C45-405B-A179-CC1ABD8364DD}" type="presParOf" srcId="{7AB3661A-08C7-4430-B2AE-36A76CA66476}" destId="{CE9AE4AC-FCEE-45D5-8C4B-E99DEE0670E8}" srcOrd="0" destOrd="0" presId="urn:microsoft.com/office/officeart/2005/8/layout/orgChart1"/>
    <dgm:cxn modelId="{2252C1B9-0D76-4B28-8A80-A3E1D286ADE5}" type="presParOf" srcId="{7AB3661A-08C7-4430-B2AE-36A76CA66476}" destId="{64640713-BD53-4345-B4CF-81766AAA444F}" srcOrd="1" destOrd="0" presId="urn:microsoft.com/office/officeart/2005/8/layout/orgChart1"/>
    <dgm:cxn modelId="{72FD1058-F360-46EA-9EBD-3E77760D4F88}" type="presParOf" srcId="{C0CE2568-5FE2-4906-B841-A79AA4F9A7A4}" destId="{E88651B3-A4F0-44A3-AD89-F41A4EA11733}" srcOrd="1" destOrd="0" presId="urn:microsoft.com/office/officeart/2005/8/layout/orgChart1"/>
    <dgm:cxn modelId="{CB1EAA3A-5F8B-4AFD-98DE-0D553176B6C4}" type="presParOf" srcId="{C0CE2568-5FE2-4906-B841-A79AA4F9A7A4}" destId="{5FE9467D-7A20-459F-8A0D-52A474243556}" srcOrd="2" destOrd="0" presId="urn:microsoft.com/office/officeart/2005/8/layout/orgChart1"/>
    <dgm:cxn modelId="{1154A2FB-C740-4282-B54C-20EBC94265EF}" type="presParOf" srcId="{7C03ABF8-0414-4AF3-B5E5-6D71A29EBD98}" destId="{D496923C-7A02-495F-9EB6-25A11B2F157F}" srcOrd="2" destOrd="0" presId="urn:microsoft.com/office/officeart/2005/8/layout/orgChart1"/>
    <dgm:cxn modelId="{01C91714-84E2-4289-BAE2-5BA9986F1B0F}" type="presParOf" srcId="{7C03ABF8-0414-4AF3-B5E5-6D71A29EBD98}" destId="{57A7B3F7-71DD-4C2C-9F29-A2EC1425DFAD}" srcOrd="3" destOrd="0" presId="urn:microsoft.com/office/officeart/2005/8/layout/orgChart1"/>
    <dgm:cxn modelId="{71DDC34C-8C65-465D-A68A-546DBEABF976}" type="presParOf" srcId="{57A7B3F7-71DD-4C2C-9F29-A2EC1425DFAD}" destId="{07EC58EE-7222-4072-9F45-ED1F0F7AEB8E}" srcOrd="0" destOrd="0" presId="urn:microsoft.com/office/officeart/2005/8/layout/orgChart1"/>
    <dgm:cxn modelId="{7ABCFCB5-2D73-4E7A-B562-A04FC6147EDF}" type="presParOf" srcId="{07EC58EE-7222-4072-9F45-ED1F0F7AEB8E}" destId="{33999C96-E94E-481C-92E4-5E07328ABB7C}" srcOrd="0" destOrd="0" presId="urn:microsoft.com/office/officeart/2005/8/layout/orgChart1"/>
    <dgm:cxn modelId="{038E91AD-0C7E-46AD-B558-5978930BAB4F}" type="presParOf" srcId="{07EC58EE-7222-4072-9F45-ED1F0F7AEB8E}" destId="{B4F2A2DE-FDF7-4905-A59A-F2112667CF0B}" srcOrd="1" destOrd="0" presId="urn:microsoft.com/office/officeart/2005/8/layout/orgChart1"/>
    <dgm:cxn modelId="{FD3B19C0-62E5-4D1C-B0E9-5DFB3217823A}" type="presParOf" srcId="{57A7B3F7-71DD-4C2C-9F29-A2EC1425DFAD}" destId="{BABE59B7-B538-440A-9AF5-35C92CCBEC02}" srcOrd="1" destOrd="0" presId="urn:microsoft.com/office/officeart/2005/8/layout/orgChart1"/>
    <dgm:cxn modelId="{22FA43CB-24B8-480D-BEEA-F362B62A9A51}" type="presParOf" srcId="{57A7B3F7-71DD-4C2C-9F29-A2EC1425DFAD}" destId="{AD23A315-F7ED-4C8E-B18B-4A552E47456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51C9BA0-98C6-4BFB-AA84-8863C147F56B}" type="doc">
      <dgm:prSet loTypeId="urn:microsoft.com/office/officeart/2005/8/layout/pyramid1" loCatId="pyramid" qsTypeId="urn:microsoft.com/office/officeart/2005/8/quickstyle/simple1" qsCatId="simple" csTypeId="urn:microsoft.com/office/officeart/2005/8/colors/accent1_5" csCatId="accent1" phldr="1"/>
      <dgm:spPr/>
    </dgm:pt>
    <dgm:pt modelId="{82025B7E-B18D-4CF8-BD13-FD885C2625CD}">
      <dgm:prSet phldrT="[Text]" custT="1"/>
      <dgm:spPr/>
      <dgm:t>
        <a:bodyPr/>
        <a:lstStyle/>
        <a:p>
          <a:endParaRPr lang="sv-SE" sz="2000" b="1" dirty="0"/>
        </a:p>
        <a:p>
          <a:endParaRPr lang="sv-SE" sz="2000" b="1" dirty="0"/>
        </a:p>
        <a:p>
          <a:r>
            <a:rPr lang="sv-SE" sz="2000" b="1" dirty="0"/>
            <a:t>Hög</a:t>
          </a:r>
          <a:endParaRPr lang="sv-SE" sz="1000" b="1" dirty="0"/>
        </a:p>
        <a:p>
          <a:endParaRPr lang="sv-SE" sz="1000" b="1" dirty="0"/>
        </a:p>
        <a:p>
          <a:r>
            <a:rPr lang="sv-SE" sz="1000" b="0" dirty="0"/>
            <a:t>  Skadligt bruk eller</a:t>
          </a:r>
        </a:p>
        <a:p>
          <a:r>
            <a:rPr lang="sv-SE" sz="1000" b="0" dirty="0"/>
            <a:t> beroende</a:t>
          </a:r>
        </a:p>
        <a:p>
          <a:r>
            <a:rPr lang="sv-SE" sz="1000" b="0" dirty="0"/>
            <a:t> i </a:t>
          </a:r>
        </a:p>
        <a:p>
          <a:r>
            <a:rPr lang="sv-SE" sz="1000" b="0" dirty="0"/>
            <a:t>kombination</a:t>
          </a:r>
        </a:p>
        <a:p>
          <a:r>
            <a:rPr lang="sv-SE" sz="1000" b="0" dirty="0"/>
            <a:t> med svår </a:t>
          </a:r>
        </a:p>
        <a:p>
          <a:r>
            <a:rPr lang="sv-SE" sz="1000" b="0" dirty="0"/>
            <a:t>psykiatrisk samsjuklighet och</a:t>
          </a:r>
        </a:p>
        <a:p>
          <a:r>
            <a:rPr lang="sv-SE" sz="1000" b="0" dirty="0"/>
            <a:t>svår psykosocial problematik, kriminalitet, </a:t>
          </a:r>
        </a:p>
        <a:p>
          <a:r>
            <a:rPr lang="sv-SE" sz="1000" b="0" dirty="0"/>
            <a:t>utsatthet hot &amp; våld, sexuellt utsatthet</a:t>
          </a:r>
        </a:p>
        <a:p>
          <a:r>
            <a:rPr lang="sv-SE" sz="1000" b="0" dirty="0"/>
            <a:t> med få skyddsfaktorer.</a:t>
          </a:r>
        </a:p>
      </dgm:t>
    </dgm:pt>
    <dgm:pt modelId="{6263ED9E-052E-4283-99AE-46EEACA9EF48}" type="parTrans" cxnId="{7D88D4F7-4839-42A8-958E-A9EE0087EA4B}">
      <dgm:prSet/>
      <dgm:spPr/>
      <dgm:t>
        <a:bodyPr/>
        <a:lstStyle/>
        <a:p>
          <a:endParaRPr lang="sv-SE"/>
        </a:p>
      </dgm:t>
    </dgm:pt>
    <dgm:pt modelId="{0F13D942-4E89-4D4B-83E7-FEE0F038A478}" type="sibTrans" cxnId="{7D88D4F7-4839-42A8-958E-A9EE0087EA4B}">
      <dgm:prSet/>
      <dgm:spPr/>
      <dgm:t>
        <a:bodyPr/>
        <a:lstStyle/>
        <a:p>
          <a:endParaRPr lang="sv-SE"/>
        </a:p>
      </dgm:t>
    </dgm:pt>
    <dgm:pt modelId="{7AF611D0-731E-4237-B33E-44766065D9E1}">
      <dgm:prSet phldrT="[Text]" custT="1"/>
      <dgm:spPr/>
      <dgm:t>
        <a:bodyPr/>
        <a:lstStyle/>
        <a:p>
          <a:r>
            <a:rPr lang="sv-SE" sz="2000" b="1" dirty="0"/>
            <a:t>Medel</a:t>
          </a:r>
        </a:p>
        <a:p>
          <a:r>
            <a:rPr lang="sv-SE" sz="1000" b="0" dirty="0"/>
            <a:t>Riskbruk eller skadligt bruk i kombination med lätt-medelsvår psykiatrisk problematik. Viss ostabil psykosocial situation med flera skyddsfaktorer.</a:t>
          </a:r>
        </a:p>
      </dgm:t>
    </dgm:pt>
    <dgm:pt modelId="{9EFC3173-6BC2-4FBB-86D4-F0564FCB45A5}" type="parTrans" cxnId="{6414B17F-AAD8-4C1E-B3CF-49328C6DB7EA}">
      <dgm:prSet/>
      <dgm:spPr/>
      <dgm:t>
        <a:bodyPr/>
        <a:lstStyle/>
        <a:p>
          <a:endParaRPr lang="sv-SE"/>
        </a:p>
      </dgm:t>
    </dgm:pt>
    <dgm:pt modelId="{22B187D6-BD33-43A9-9C63-1B9D47218101}" type="sibTrans" cxnId="{6414B17F-AAD8-4C1E-B3CF-49328C6DB7EA}">
      <dgm:prSet/>
      <dgm:spPr/>
      <dgm:t>
        <a:bodyPr/>
        <a:lstStyle/>
        <a:p>
          <a:endParaRPr lang="sv-SE"/>
        </a:p>
      </dgm:t>
    </dgm:pt>
    <dgm:pt modelId="{D223981A-84E7-40CD-875C-C01DF3BDA135}">
      <dgm:prSet phldrT="[Text]" custT="1"/>
      <dgm:spPr/>
      <dgm:t>
        <a:bodyPr/>
        <a:lstStyle/>
        <a:p>
          <a:r>
            <a:rPr lang="sv-SE" sz="2000" b="1" dirty="0"/>
            <a:t>Låg</a:t>
          </a:r>
        </a:p>
        <a:p>
          <a:r>
            <a:rPr lang="sv-SE" sz="1000" b="0" dirty="0"/>
            <a:t>Riskbruk med ingen/låg förekomst av psykiatrisk samsjuklighet. Stabil psykosocial situation med flertalet skyddsfaktorer.</a:t>
          </a:r>
        </a:p>
      </dgm:t>
    </dgm:pt>
    <dgm:pt modelId="{B1C9FE15-C2B1-4927-8F55-611E50A88970}" type="parTrans" cxnId="{15067EE5-DBC6-4E92-A68D-3F09C0C10777}">
      <dgm:prSet/>
      <dgm:spPr/>
      <dgm:t>
        <a:bodyPr/>
        <a:lstStyle/>
        <a:p>
          <a:endParaRPr lang="sv-SE"/>
        </a:p>
      </dgm:t>
    </dgm:pt>
    <dgm:pt modelId="{8FE53BB9-E376-47D2-B900-7B5EF4BF0080}" type="sibTrans" cxnId="{15067EE5-DBC6-4E92-A68D-3F09C0C10777}">
      <dgm:prSet/>
      <dgm:spPr/>
      <dgm:t>
        <a:bodyPr/>
        <a:lstStyle/>
        <a:p>
          <a:endParaRPr lang="sv-SE"/>
        </a:p>
      </dgm:t>
    </dgm:pt>
    <dgm:pt modelId="{86FC941B-A7AA-436B-8DD1-F69411CB3F91}" type="pres">
      <dgm:prSet presAssocID="{851C9BA0-98C6-4BFB-AA84-8863C147F56B}" presName="Name0" presStyleCnt="0">
        <dgm:presLayoutVars>
          <dgm:dir/>
          <dgm:animLvl val="lvl"/>
          <dgm:resizeHandles val="exact"/>
        </dgm:presLayoutVars>
      </dgm:prSet>
      <dgm:spPr/>
    </dgm:pt>
    <dgm:pt modelId="{12A9B1B2-B700-409E-9A95-7F12C7E4B980}" type="pres">
      <dgm:prSet presAssocID="{82025B7E-B18D-4CF8-BD13-FD885C2625CD}" presName="Name8" presStyleCnt="0"/>
      <dgm:spPr/>
    </dgm:pt>
    <dgm:pt modelId="{7EB80DAD-3D9C-4FE6-BA0D-ECD6C1AD8396}" type="pres">
      <dgm:prSet presAssocID="{82025B7E-B18D-4CF8-BD13-FD885C2625CD}" presName="level" presStyleLbl="node1" presStyleIdx="0" presStyleCnt="3" custScaleY="158477">
        <dgm:presLayoutVars>
          <dgm:chMax val="1"/>
          <dgm:bulletEnabled val="1"/>
        </dgm:presLayoutVars>
      </dgm:prSet>
      <dgm:spPr/>
    </dgm:pt>
    <dgm:pt modelId="{C66349DE-ACDE-4C90-A81C-470C9B37BF50}" type="pres">
      <dgm:prSet presAssocID="{82025B7E-B18D-4CF8-BD13-FD885C2625CD}" presName="levelTx" presStyleLbl="revTx" presStyleIdx="0" presStyleCnt="0">
        <dgm:presLayoutVars>
          <dgm:chMax val="1"/>
          <dgm:bulletEnabled val="1"/>
        </dgm:presLayoutVars>
      </dgm:prSet>
      <dgm:spPr/>
    </dgm:pt>
    <dgm:pt modelId="{8929245E-2365-41B5-8A43-A173C85B5791}" type="pres">
      <dgm:prSet presAssocID="{7AF611D0-731E-4237-B33E-44766065D9E1}" presName="Name8" presStyleCnt="0"/>
      <dgm:spPr/>
    </dgm:pt>
    <dgm:pt modelId="{C11BA88D-7375-4ADD-A83D-9A384106D752}" type="pres">
      <dgm:prSet presAssocID="{7AF611D0-731E-4237-B33E-44766065D9E1}" presName="level" presStyleLbl="node1" presStyleIdx="1" presStyleCnt="3">
        <dgm:presLayoutVars>
          <dgm:chMax val="1"/>
          <dgm:bulletEnabled val="1"/>
        </dgm:presLayoutVars>
      </dgm:prSet>
      <dgm:spPr/>
    </dgm:pt>
    <dgm:pt modelId="{545429FB-96AA-4A1C-91D0-12C6DA77072C}" type="pres">
      <dgm:prSet presAssocID="{7AF611D0-731E-4237-B33E-44766065D9E1}" presName="levelTx" presStyleLbl="revTx" presStyleIdx="0" presStyleCnt="0">
        <dgm:presLayoutVars>
          <dgm:chMax val="1"/>
          <dgm:bulletEnabled val="1"/>
        </dgm:presLayoutVars>
      </dgm:prSet>
      <dgm:spPr/>
    </dgm:pt>
    <dgm:pt modelId="{E0F32228-906D-451C-925C-440052C677AB}" type="pres">
      <dgm:prSet presAssocID="{D223981A-84E7-40CD-875C-C01DF3BDA135}" presName="Name8" presStyleCnt="0"/>
      <dgm:spPr/>
    </dgm:pt>
    <dgm:pt modelId="{861E1075-5C5A-4442-B42A-009E910D8D71}" type="pres">
      <dgm:prSet presAssocID="{D223981A-84E7-40CD-875C-C01DF3BDA135}" presName="level" presStyleLbl="node1" presStyleIdx="2" presStyleCnt="3" custLinFactNeighborX="375" custLinFactNeighborY="0">
        <dgm:presLayoutVars>
          <dgm:chMax val="1"/>
          <dgm:bulletEnabled val="1"/>
        </dgm:presLayoutVars>
      </dgm:prSet>
      <dgm:spPr/>
    </dgm:pt>
    <dgm:pt modelId="{92BEF336-3DCD-4847-95AB-9099296ED8AF}" type="pres">
      <dgm:prSet presAssocID="{D223981A-84E7-40CD-875C-C01DF3BDA135}" presName="levelTx" presStyleLbl="revTx" presStyleIdx="0" presStyleCnt="0">
        <dgm:presLayoutVars>
          <dgm:chMax val="1"/>
          <dgm:bulletEnabled val="1"/>
        </dgm:presLayoutVars>
      </dgm:prSet>
      <dgm:spPr/>
    </dgm:pt>
  </dgm:ptLst>
  <dgm:cxnLst>
    <dgm:cxn modelId="{877AED3C-26BF-4594-ADDA-54F6B2161BA9}" type="presOf" srcId="{82025B7E-B18D-4CF8-BD13-FD885C2625CD}" destId="{C66349DE-ACDE-4C90-A81C-470C9B37BF50}" srcOrd="1" destOrd="0" presId="urn:microsoft.com/office/officeart/2005/8/layout/pyramid1"/>
    <dgm:cxn modelId="{7287926C-19BB-46D1-BF1F-657BB95C932D}" type="presOf" srcId="{82025B7E-B18D-4CF8-BD13-FD885C2625CD}" destId="{7EB80DAD-3D9C-4FE6-BA0D-ECD6C1AD8396}" srcOrd="0" destOrd="0" presId="urn:microsoft.com/office/officeart/2005/8/layout/pyramid1"/>
    <dgm:cxn modelId="{0D0FB36F-4ED0-4628-8310-F0080FF66B95}" type="presOf" srcId="{7AF611D0-731E-4237-B33E-44766065D9E1}" destId="{C11BA88D-7375-4ADD-A83D-9A384106D752}" srcOrd="0" destOrd="0" presId="urn:microsoft.com/office/officeart/2005/8/layout/pyramid1"/>
    <dgm:cxn modelId="{92F82554-2BA6-4A2D-9997-30B69E7A849E}" type="presOf" srcId="{D223981A-84E7-40CD-875C-C01DF3BDA135}" destId="{861E1075-5C5A-4442-B42A-009E910D8D71}" srcOrd="0" destOrd="0" presId="urn:microsoft.com/office/officeart/2005/8/layout/pyramid1"/>
    <dgm:cxn modelId="{6414B17F-AAD8-4C1E-B3CF-49328C6DB7EA}" srcId="{851C9BA0-98C6-4BFB-AA84-8863C147F56B}" destId="{7AF611D0-731E-4237-B33E-44766065D9E1}" srcOrd="1" destOrd="0" parTransId="{9EFC3173-6BC2-4FBB-86D4-F0564FCB45A5}" sibTransId="{22B187D6-BD33-43A9-9C63-1B9D47218101}"/>
    <dgm:cxn modelId="{C661CD83-52CF-4464-B771-BF72771F87D4}" type="presOf" srcId="{D223981A-84E7-40CD-875C-C01DF3BDA135}" destId="{92BEF336-3DCD-4847-95AB-9099296ED8AF}" srcOrd="1" destOrd="0" presId="urn:microsoft.com/office/officeart/2005/8/layout/pyramid1"/>
    <dgm:cxn modelId="{059C1099-63F7-4757-8CDD-BE9DFBE97A44}" type="presOf" srcId="{7AF611D0-731E-4237-B33E-44766065D9E1}" destId="{545429FB-96AA-4A1C-91D0-12C6DA77072C}" srcOrd="1" destOrd="0" presId="urn:microsoft.com/office/officeart/2005/8/layout/pyramid1"/>
    <dgm:cxn modelId="{A54712CF-11D7-4A41-BEFF-6E562091C566}" type="presOf" srcId="{851C9BA0-98C6-4BFB-AA84-8863C147F56B}" destId="{86FC941B-A7AA-436B-8DD1-F69411CB3F91}" srcOrd="0" destOrd="0" presId="urn:microsoft.com/office/officeart/2005/8/layout/pyramid1"/>
    <dgm:cxn modelId="{15067EE5-DBC6-4E92-A68D-3F09C0C10777}" srcId="{851C9BA0-98C6-4BFB-AA84-8863C147F56B}" destId="{D223981A-84E7-40CD-875C-C01DF3BDA135}" srcOrd="2" destOrd="0" parTransId="{B1C9FE15-C2B1-4927-8F55-611E50A88970}" sibTransId="{8FE53BB9-E376-47D2-B900-7B5EF4BF0080}"/>
    <dgm:cxn modelId="{7D88D4F7-4839-42A8-958E-A9EE0087EA4B}" srcId="{851C9BA0-98C6-4BFB-AA84-8863C147F56B}" destId="{82025B7E-B18D-4CF8-BD13-FD885C2625CD}" srcOrd="0" destOrd="0" parTransId="{6263ED9E-052E-4283-99AE-46EEACA9EF48}" sibTransId="{0F13D942-4E89-4D4B-83E7-FEE0F038A478}"/>
    <dgm:cxn modelId="{AA0B7D45-EE10-4519-8E44-2690C31A21BE}" type="presParOf" srcId="{86FC941B-A7AA-436B-8DD1-F69411CB3F91}" destId="{12A9B1B2-B700-409E-9A95-7F12C7E4B980}" srcOrd="0" destOrd="0" presId="urn:microsoft.com/office/officeart/2005/8/layout/pyramid1"/>
    <dgm:cxn modelId="{4A583CD4-C77A-4EFE-9CFF-1DAD15F72427}" type="presParOf" srcId="{12A9B1B2-B700-409E-9A95-7F12C7E4B980}" destId="{7EB80DAD-3D9C-4FE6-BA0D-ECD6C1AD8396}" srcOrd="0" destOrd="0" presId="urn:microsoft.com/office/officeart/2005/8/layout/pyramid1"/>
    <dgm:cxn modelId="{2D91E492-0891-4B74-8AE9-8BFFBCC6479C}" type="presParOf" srcId="{12A9B1B2-B700-409E-9A95-7F12C7E4B980}" destId="{C66349DE-ACDE-4C90-A81C-470C9B37BF50}" srcOrd="1" destOrd="0" presId="urn:microsoft.com/office/officeart/2005/8/layout/pyramid1"/>
    <dgm:cxn modelId="{A4B97A42-EAB4-47D3-A248-8ED7BB1AE604}" type="presParOf" srcId="{86FC941B-A7AA-436B-8DD1-F69411CB3F91}" destId="{8929245E-2365-41B5-8A43-A173C85B5791}" srcOrd="1" destOrd="0" presId="urn:microsoft.com/office/officeart/2005/8/layout/pyramid1"/>
    <dgm:cxn modelId="{F7096C2B-5839-4073-B217-537F56A618E2}" type="presParOf" srcId="{8929245E-2365-41B5-8A43-A173C85B5791}" destId="{C11BA88D-7375-4ADD-A83D-9A384106D752}" srcOrd="0" destOrd="0" presId="urn:microsoft.com/office/officeart/2005/8/layout/pyramid1"/>
    <dgm:cxn modelId="{FAB5B806-852C-4014-AF0D-5D46900FF920}" type="presParOf" srcId="{8929245E-2365-41B5-8A43-A173C85B5791}" destId="{545429FB-96AA-4A1C-91D0-12C6DA77072C}" srcOrd="1" destOrd="0" presId="urn:microsoft.com/office/officeart/2005/8/layout/pyramid1"/>
    <dgm:cxn modelId="{9A1E46BD-15FC-4912-9D21-F397397F45F5}" type="presParOf" srcId="{86FC941B-A7AA-436B-8DD1-F69411CB3F91}" destId="{E0F32228-906D-451C-925C-440052C677AB}" srcOrd="2" destOrd="0" presId="urn:microsoft.com/office/officeart/2005/8/layout/pyramid1"/>
    <dgm:cxn modelId="{75F24DDD-69B3-4B2F-9CAE-F8A999DF2F41}" type="presParOf" srcId="{E0F32228-906D-451C-925C-440052C677AB}" destId="{861E1075-5C5A-4442-B42A-009E910D8D71}" srcOrd="0" destOrd="0" presId="urn:microsoft.com/office/officeart/2005/8/layout/pyramid1"/>
    <dgm:cxn modelId="{66247D54-B620-479A-8687-889B82A8047B}" type="presParOf" srcId="{E0F32228-906D-451C-925C-440052C677AB}" destId="{92BEF336-3DCD-4847-95AB-9099296ED8A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38F1E-C931-4ECE-B4A7-5393805CDC87}">
      <dsp:nvSpPr>
        <dsp:cNvPr id="0" name=""/>
        <dsp:cNvSpPr/>
      </dsp:nvSpPr>
      <dsp:spPr>
        <a:xfrm>
          <a:off x="1970874" y="1846455"/>
          <a:ext cx="2256779" cy="2256779"/>
        </a:xfrm>
        <a:prstGeom prst="gear9">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sv-SE" sz="1300" kern="1200" dirty="0"/>
            <a:t>LCHNV </a:t>
          </a:r>
        </a:p>
      </dsp:txBody>
      <dsp:txXfrm>
        <a:off x="2424587" y="2375095"/>
        <a:ext cx="1349353" cy="1160031"/>
      </dsp:txXfrm>
    </dsp:sp>
    <dsp:sp modelId="{73D22C9A-8784-4B92-A230-43B395DC101F}">
      <dsp:nvSpPr>
        <dsp:cNvPr id="0" name=""/>
        <dsp:cNvSpPr/>
      </dsp:nvSpPr>
      <dsp:spPr>
        <a:xfrm>
          <a:off x="657839" y="1313035"/>
          <a:ext cx="1641294" cy="1641294"/>
        </a:xfrm>
        <a:prstGeom prst="gear6">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sv-SE" sz="1300" kern="1200" dirty="0">
              <a:solidFill>
                <a:schemeClr val="accent1">
                  <a:lumMod val="50000"/>
                </a:schemeClr>
              </a:solidFill>
            </a:rPr>
            <a:t>Styrgrupp </a:t>
          </a:r>
        </a:p>
      </dsp:txBody>
      <dsp:txXfrm>
        <a:off x="1071040" y="1728733"/>
        <a:ext cx="814892" cy="809898"/>
      </dsp:txXfrm>
    </dsp:sp>
    <dsp:sp modelId="{F617BDB7-ED02-4BC6-BCAD-829BE02F0C20}">
      <dsp:nvSpPr>
        <dsp:cNvPr id="0" name=""/>
        <dsp:cNvSpPr/>
      </dsp:nvSpPr>
      <dsp:spPr>
        <a:xfrm rot="20700000">
          <a:off x="1577131" y="180709"/>
          <a:ext cx="1608133" cy="1608133"/>
        </a:xfrm>
        <a:prstGeom prst="gear6">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sv-SE" sz="1300" kern="1200" dirty="0">
              <a:solidFill>
                <a:schemeClr val="accent2">
                  <a:lumMod val="50000"/>
                </a:schemeClr>
              </a:solidFill>
            </a:rPr>
            <a:t>Ordförande beredning </a:t>
          </a:r>
        </a:p>
      </dsp:txBody>
      <dsp:txXfrm rot="-20700000">
        <a:off x="1929842" y="533420"/>
        <a:ext cx="902711" cy="902711"/>
      </dsp:txXfrm>
    </dsp:sp>
    <dsp:sp modelId="{36A9EAD7-21B6-45C8-A896-E55EC52F52B3}">
      <dsp:nvSpPr>
        <dsp:cNvPr id="0" name=""/>
        <dsp:cNvSpPr/>
      </dsp:nvSpPr>
      <dsp:spPr>
        <a:xfrm>
          <a:off x="1796348" y="1506477"/>
          <a:ext cx="2888677" cy="2888677"/>
        </a:xfrm>
        <a:prstGeom prst="circularArrow">
          <a:avLst>
            <a:gd name="adj1" fmla="val 4687"/>
            <a:gd name="adj2" fmla="val 299029"/>
            <a:gd name="adj3" fmla="val 2514054"/>
            <a:gd name="adj4" fmla="val 15865834"/>
            <a:gd name="adj5" fmla="val 5469"/>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02A66E-63A2-4D83-9133-8609B9B84D0D}">
      <dsp:nvSpPr>
        <dsp:cNvPr id="0" name=""/>
        <dsp:cNvSpPr/>
      </dsp:nvSpPr>
      <dsp:spPr>
        <a:xfrm>
          <a:off x="367169" y="950269"/>
          <a:ext cx="2098804" cy="2098804"/>
        </a:xfrm>
        <a:prstGeom prst="leftCircularArrow">
          <a:avLst>
            <a:gd name="adj1" fmla="val 6452"/>
            <a:gd name="adj2" fmla="val 429999"/>
            <a:gd name="adj3" fmla="val 10489124"/>
            <a:gd name="adj4" fmla="val 14837806"/>
            <a:gd name="adj5" fmla="val 7527"/>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880488BB-4F1D-4072-AB2D-20D80B5BFD3A}">
      <dsp:nvSpPr>
        <dsp:cNvPr id="0" name=""/>
        <dsp:cNvSpPr/>
      </dsp:nvSpPr>
      <dsp:spPr>
        <a:xfrm>
          <a:off x="1205153" y="-171140"/>
          <a:ext cx="2262934" cy="2262934"/>
        </a:xfrm>
        <a:prstGeom prst="circularArrow">
          <a:avLst>
            <a:gd name="adj1" fmla="val 5984"/>
            <a:gd name="adj2" fmla="val 394124"/>
            <a:gd name="adj3" fmla="val 13313824"/>
            <a:gd name="adj4" fmla="val 10508221"/>
            <a:gd name="adj5" fmla="val 6981"/>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D8843-3B1F-435D-8BE1-16F3D61A769F}">
      <dsp:nvSpPr>
        <dsp:cNvPr id="0" name=""/>
        <dsp:cNvSpPr/>
      </dsp:nvSpPr>
      <dsp:spPr>
        <a:xfrm>
          <a:off x="2024224" y="0"/>
          <a:ext cx="7321226" cy="1066249"/>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254000" bIns="169267" numCol="1" spcCol="1270" anchor="ctr" anchorCtr="0">
          <a:noAutofit/>
        </a:bodyPr>
        <a:lstStyle/>
        <a:p>
          <a:pPr marL="0" lvl="0" indent="0" algn="l" defTabSz="533400">
            <a:lnSpc>
              <a:spcPct val="90000"/>
            </a:lnSpc>
            <a:spcBef>
              <a:spcPct val="0"/>
            </a:spcBef>
            <a:spcAft>
              <a:spcPct val="35000"/>
            </a:spcAft>
            <a:buNone/>
          </a:pPr>
          <a:r>
            <a:rPr lang="sv-SE" sz="1200" kern="1200" dirty="0"/>
            <a:t>Uppdrag samsjuklighet (RSS Dalarna)</a:t>
          </a:r>
        </a:p>
      </dsp:txBody>
      <dsp:txXfrm>
        <a:off x="2024224" y="266562"/>
        <a:ext cx="7054664" cy="533125"/>
      </dsp:txXfrm>
    </dsp:sp>
    <dsp:sp modelId="{7A0759B6-C558-44F5-AB16-C7BAD21CD45A}">
      <dsp:nvSpPr>
        <dsp:cNvPr id="0" name=""/>
        <dsp:cNvSpPr/>
      </dsp:nvSpPr>
      <dsp:spPr>
        <a:xfrm>
          <a:off x="2024224" y="830466"/>
          <a:ext cx="2254937" cy="205398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sv-SE" sz="1200" b="0" kern="1200" dirty="0"/>
            <a:t>-Kartläggning</a:t>
          </a:r>
        </a:p>
        <a:p>
          <a:pPr marL="0" lvl="0" indent="0" algn="l" defTabSz="533400">
            <a:lnSpc>
              <a:spcPct val="90000"/>
            </a:lnSpc>
            <a:spcBef>
              <a:spcPct val="0"/>
            </a:spcBef>
            <a:spcAft>
              <a:spcPct val="35000"/>
            </a:spcAft>
            <a:buNone/>
          </a:pPr>
          <a:r>
            <a:rPr lang="sv-SE" sz="1200" b="0" kern="1200" dirty="0"/>
            <a:t>-Delrapport</a:t>
          </a:r>
        </a:p>
        <a:p>
          <a:pPr marL="0" lvl="0" indent="0" algn="l" defTabSz="533400">
            <a:lnSpc>
              <a:spcPct val="90000"/>
            </a:lnSpc>
            <a:spcBef>
              <a:spcPct val="0"/>
            </a:spcBef>
            <a:spcAft>
              <a:spcPct val="35000"/>
            </a:spcAft>
            <a:buNone/>
          </a:pPr>
          <a:r>
            <a:rPr lang="sv-SE" sz="1200" b="0" kern="1200" dirty="0"/>
            <a:t>-Åtgärdsförslag:</a:t>
          </a:r>
        </a:p>
        <a:p>
          <a:pPr marL="0" lvl="0" indent="0" algn="l" defTabSz="533400">
            <a:lnSpc>
              <a:spcPct val="90000"/>
            </a:lnSpc>
            <a:spcBef>
              <a:spcPct val="0"/>
            </a:spcBef>
            <a:spcAft>
              <a:spcPct val="35000"/>
            </a:spcAft>
            <a:buNone/>
          </a:pPr>
          <a:r>
            <a:rPr lang="sv-SE" sz="1200" i="1" kern="1200" dirty="0"/>
            <a:t>1. Kompetenshöjande insatser samsjuklighet</a:t>
          </a:r>
        </a:p>
        <a:p>
          <a:pPr marL="0" lvl="0" indent="0" algn="l" defTabSz="533400">
            <a:lnSpc>
              <a:spcPct val="90000"/>
            </a:lnSpc>
            <a:spcBef>
              <a:spcPct val="0"/>
            </a:spcBef>
            <a:spcAft>
              <a:spcPct val="35000"/>
            </a:spcAft>
            <a:buNone/>
          </a:pPr>
          <a:r>
            <a:rPr lang="sv-SE" sz="1200" b="1" i="1" kern="1200" dirty="0"/>
            <a:t>2. Utveckla arbetet med SIP för samtliga målgrupper</a:t>
          </a:r>
        </a:p>
      </dsp:txBody>
      <dsp:txXfrm>
        <a:off x="2024224" y="830466"/>
        <a:ext cx="2254937" cy="2053989"/>
      </dsp:txXfrm>
    </dsp:sp>
    <dsp:sp modelId="{B45C2D33-69D8-4577-AD3F-E66555228BEC}">
      <dsp:nvSpPr>
        <dsp:cNvPr id="0" name=""/>
        <dsp:cNvSpPr/>
      </dsp:nvSpPr>
      <dsp:spPr>
        <a:xfrm>
          <a:off x="4279161" y="363650"/>
          <a:ext cx="5066289" cy="1066249"/>
        </a:xfrm>
        <a:prstGeom prst="rightArrow">
          <a:avLst>
            <a:gd name="adj1" fmla="val 50000"/>
            <a:gd name="adj2" fmla="val 50000"/>
          </a:avLst>
        </a:prstGeom>
        <a:solidFill>
          <a:srgbClr val="54B7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254000" bIns="169267" numCol="1" spcCol="1270" anchor="ctr" anchorCtr="0">
          <a:noAutofit/>
        </a:bodyPr>
        <a:lstStyle/>
        <a:p>
          <a:pPr marL="0" lvl="0" indent="0" algn="l" defTabSz="533400">
            <a:lnSpc>
              <a:spcPct val="90000"/>
            </a:lnSpc>
            <a:spcBef>
              <a:spcPct val="0"/>
            </a:spcBef>
            <a:spcAft>
              <a:spcPct val="35000"/>
            </a:spcAft>
            <a:buNone/>
          </a:pPr>
          <a:r>
            <a:rPr lang="sv-SE" sz="1200" kern="1200" dirty="0"/>
            <a:t>Revidering av SIP riktlinje</a:t>
          </a:r>
        </a:p>
      </dsp:txBody>
      <dsp:txXfrm>
        <a:off x="4279161" y="630212"/>
        <a:ext cx="4799727" cy="533125"/>
      </dsp:txXfrm>
    </dsp:sp>
    <dsp:sp modelId="{AD998697-AC45-40AA-AB17-A695CFC5438B}">
      <dsp:nvSpPr>
        <dsp:cNvPr id="0" name=""/>
        <dsp:cNvSpPr/>
      </dsp:nvSpPr>
      <dsp:spPr>
        <a:xfrm>
          <a:off x="4279161" y="1185883"/>
          <a:ext cx="2254937" cy="205398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sv-SE" sz="1200" kern="1200" dirty="0"/>
            <a:t>-Arbetsgrupp</a:t>
          </a:r>
        </a:p>
        <a:p>
          <a:pPr marL="0" lvl="0" indent="0" algn="l" defTabSz="533400">
            <a:lnSpc>
              <a:spcPct val="90000"/>
            </a:lnSpc>
            <a:spcBef>
              <a:spcPct val="0"/>
            </a:spcBef>
            <a:spcAft>
              <a:spcPct val="35000"/>
            </a:spcAft>
            <a:buNone/>
          </a:pPr>
          <a:r>
            <a:rPr lang="sv-SE" sz="1200" kern="1200" dirty="0"/>
            <a:t>-Revidering av befintlig riktlinje</a:t>
          </a:r>
        </a:p>
        <a:p>
          <a:pPr marL="0" lvl="0" indent="0" algn="l" defTabSz="533400">
            <a:lnSpc>
              <a:spcPct val="90000"/>
            </a:lnSpc>
            <a:spcBef>
              <a:spcPct val="0"/>
            </a:spcBef>
            <a:spcAft>
              <a:spcPct val="35000"/>
            </a:spcAft>
            <a:buNone/>
          </a:pPr>
          <a:r>
            <a:rPr lang="sv-SE" sz="1200" kern="1200" dirty="0"/>
            <a:t>-Framtagande av egen layout för SIP arbetet i Dalarna</a:t>
          </a:r>
        </a:p>
        <a:p>
          <a:pPr marL="0" lvl="0" indent="0" algn="l" defTabSz="533400">
            <a:lnSpc>
              <a:spcPct val="90000"/>
            </a:lnSpc>
            <a:spcBef>
              <a:spcPct val="0"/>
            </a:spcBef>
            <a:spcAft>
              <a:spcPct val="35000"/>
            </a:spcAft>
            <a:buNone/>
          </a:pPr>
          <a:endParaRPr lang="sv-SE" sz="1200" kern="1200" dirty="0"/>
        </a:p>
      </dsp:txBody>
      <dsp:txXfrm>
        <a:off x="4279161" y="1185883"/>
        <a:ext cx="2254937" cy="2053989"/>
      </dsp:txXfrm>
    </dsp:sp>
    <dsp:sp modelId="{3C1E8C38-F20C-4459-8FFA-83CB80EA8389}">
      <dsp:nvSpPr>
        <dsp:cNvPr id="0" name=""/>
        <dsp:cNvSpPr/>
      </dsp:nvSpPr>
      <dsp:spPr>
        <a:xfrm>
          <a:off x="6534099" y="719067"/>
          <a:ext cx="2811351" cy="1066249"/>
        </a:xfrm>
        <a:prstGeom prst="rightArrow">
          <a:avLst>
            <a:gd name="adj1" fmla="val 50000"/>
            <a:gd name="adj2" fmla="val 5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254000" bIns="169267" numCol="1" spcCol="1270" anchor="ctr" anchorCtr="0">
          <a:noAutofit/>
        </a:bodyPr>
        <a:lstStyle/>
        <a:p>
          <a:pPr marL="0" lvl="0" indent="0" algn="l" defTabSz="533400">
            <a:lnSpc>
              <a:spcPct val="90000"/>
            </a:lnSpc>
            <a:spcBef>
              <a:spcPct val="0"/>
            </a:spcBef>
            <a:spcAft>
              <a:spcPct val="35000"/>
            </a:spcAft>
            <a:buNone/>
          </a:pPr>
          <a:r>
            <a:rPr lang="sv-SE" sz="1200" kern="1200" dirty="0"/>
            <a:t>Utveckling av stödmaterial för SIP</a:t>
          </a:r>
        </a:p>
      </dsp:txBody>
      <dsp:txXfrm>
        <a:off x="6534099" y="985629"/>
        <a:ext cx="2544789" cy="533125"/>
      </dsp:txXfrm>
    </dsp:sp>
    <dsp:sp modelId="{02AB770A-7DA2-4097-8D84-DFE0D4D6164D}">
      <dsp:nvSpPr>
        <dsp:cNvPr id="0" name=""/>
        <dsp:cNvSpPr/>
      </dsp:nvSpPr>
      <dsp:spPr>
        <a:xfrm>
          <a:off x="6534099" y="1541299"/>
          <a:ext cx="2254937" cy="202392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sv-SE" sz="1200" kern="1200" dirty="0"/>
            <a:t>-Stödmallar</a:t>
          </a:r>
        </a:p>
        <a:p>
          <a:pPr marL="0" lvl="0" indent="0" algn="l" defTabSz="533400">
            <a:lnSpc>
              <a:spcPct val="90000"/>
            </a:lnSpc>
            <a:spcBef>
              <a:spcPct val="0"/>
            </a:spcBef>
            <a:spcAft>
              <a:spcPct val="35000"/>
            </a:spcAft>
            <a:buNone/>
          </a:pPr>
          <a:r>
            <a:rPr lang="sv-SE" sz="1200" kern="1200" dirty="0"/>
            <a:t>-Stödmaterial</a:t>
          </a:r>
        </a:p>
        <a:p>
          <a:pPr marL="0" lvl="0" indent="0" algn="l" defTabSz="533400">
            <a:lnSpc>
              <a:spcPct val="90000"/>
            </a:lnSpc>
            <a:spcBef>
              <a:spcPct val="0"/>
            </a:spcBef>
            <a:spcAft>
              <a:spcPct val="35000"/>
            </a:spcAft>
            <a:buNone/>
          </a:pPr>
          <a:r>
            <a:rPr lang="sv-SE" sz="1200" kern="1200" dirty="0"/>
            <a:t>-Samverkanswebb (PLUS)</a:t>
          </a:r>
        </a:p>
        <a:p>
          <a:pPr marL="0" lvl="0" indent="0" algn="l" defTabSz="533400">
            <a:lnSpc>
              <a:spcPct val="90000"/>
            </a:lnSpc>
            <a:spcBef>
              <a:spcPct val="0"/>
            </a:spcBef>
            <a:spcAft>
              <a:spcPct val="35000"/>
            </a:spcAft>
            <a:buNone/>
          </a:pPr>
          <a:r>
            <a:rPr lang="sv-SE" sz="1200" kern="1200" dirty="0"/>
            <a:t>-Lansering av material</a:t>
          </a:r>
        </a:p>
      </dsp:txBody>
      <dsp:txXfrm>
        <a:off x="6534099" y="1541299"/>
        <a:ext cx="2254937" cy="202392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2423B8-B5B2-4D3C-BC70-156A5188DB43}">
      <dsp:nvSpPr>
        <dsp:cNvPr id="0" name=""/>
        <dsp:cNvSpPr/>
      </dsp:nvSpPr>
      <dsp:spPr>
        <a:xfrm>
          <a:off x="0" y="1659257"/>
          <a:ext cx="2032999" cy="813199"/>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sv-SE" sz="1600" kern="1200" dirty="0">
              <a:solidFill>
                <a:schemeClr val="tx1"/>
              </a:solidFill>
            </a:rPr>
            <a:t>Introduktion</a:t>
          </a:r>
          <a:endParaRPr lang="en-US" sz="1600" kern="1200" dirty="0">
            <a:solidFill>
              <a:schemeClr val="tx1"/>
            </a:solidFill>
          </a:endParaRPr>
        </a:p>
      </dsp:txBody>
      <dsp:txXfrm>
        <a:off x="0" y="1659257"/>
        <a:ext cx="1829699" cy="813199"/>
      </dsp:txXfrm>
    </dsp:sp>
    <dsp:sp modelId="{10FD707F-921D-4599-AB46-EA564EB5639F}">
      <dsp:nvSpPr>
        <dsp:cNvPr id="0" name=""/>
        <dsp:cNvSpPr/>
      </dsp:nvSpPr>
      <dsp:spPr>
        <a:xfrm>
          <a:off x="1557499" y="1653955"/>
          <a:ext cx="2032999" cy="813199"/>
        </a:xfrm>
        <a:prstGeom prst="chevron">
          <a:avLst/>
        </a:prstGeom>
        <a:solidFill>
          <a:schemeClr val="accent3">
            <a:hueOff val="-91937"/>
            <a:satOff val="-12500"/>
            <a:lumOff val="1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sv-SE" sz="1600" kern="1200" dirty="0">
              <a:solidFill>
                <a:schemeClr val="tx1"/>
              </a:solidFill>
            </a:rPr>
            <a:t>Jämföra alternativ</a:t>
          </a:r>
          <a:endParaRPr lang="en-US" sz="1600" kern="1200" dirty="0">
            <a:solidFill>
              <a:schemeClr val="tx1"/>
            </a:solidFill>
          </a:endParaRPr>
        </a:p>
      </dsp:txBody>
      <dsp:txXfrm>
        <a:off x="1964099" y="1653955"/>
        <a:ext cx="1219800" cy="813199"/>
      </dsp:txXfrm>
    </dsp:sp>
    <dsp:sp modelId="{B04A8824-A1CD-406D-91BD-D5DD9A9A750E}">
      <dsp:nvSpPr>
        <dsp:cNvPr id="0" name=""/>
        <dsp:cNvSpPr/>
      </dsp:nvSpPr>
      <dsp:spPr>
        <a:xfrm>
          <a:off x="3226164" y="1650645"/>
          <a:ext cx="2032999" cy="813199"/>
        </a:xfrm>
        <a:prstGeom prst="chevron">
          <a:avLst/>
        </a:prstGeom>
        <a:solidFill>
          <a:schemeClr val="accent3">
            <a:hueOff val="-183875"/>
            <a:satOff val="-25000"/>
            <a:lumOff val="2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sv-SE" sz="1600" kern="1200" dirty="0">
              <a:solidFill>
                <a:schemeClr val="tx1"/>
              </a:solidFill>
            </a:rPr>
            <a:t>Brukarens syn och avvägningar</a:t>
          </a:r>
          <a:endParaRPr lang="en-US" sz="1600" kern="1200" dirty="0">
            <a:solidFill>
              <a:schemeClr val="tx1"/>
            </a:solidFill>
          </a:endParaRPr>
        </a:p>
      </dsp:txBody>
      <dsp:txXfrm>
        <a:off x="3632764" y="1650645"/>
        <a:ext cx="1219800" cy="813199"/>
      </dsp:txXfrm>
    </dsp:sp>
    <dsp:sp modelId="{6A78B4E6-C08F-4152-B5B2-FE0D0D0829E4}">
      <dsp:nvSpPr>
        <dsp:cNvPr id="0" name=""/>
        <dsp:cNvSpPr/>
      </dsp:nvSpPr>
      <dsp:spPr>
        <a:xfrm>
          <a:off x="4857106" y="1650645"/>
          <a:ext cx="2032999" cy="813199"/>
        </a:xfrm>
        <a:prstGeom prst="chevron">
          <a:avLst/>
        </a:prstGeom>
        <a:solidFill>
          <a:schemeClr val="accent3">
            <a:hueOff val="-275812"/>
            <a:satOff val="-37500"/>
            <a:lumOff val="4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sv-SE" sz="1600" kern="1200" dirty="0">
              <a:solidFill>
                <a:schemeClr val="tx1"/>
              </a:solidFill>
            </a:rPr>
            <a:t>Beslut</a:t>
          </a:r>
          <a:endParaRPr lang="en-US" sz="1600" kern="1200" dirty="0">
            <a:solidFill>
              <a:schemeClr val="tx1"/>
            </a:solidFill>
          </a:endParaRPr>
        </a:p>
      </dsp:txBody>
      <dsp:txXfrm>
        <a:off x="5263706" y="1650645"/>
        <a:ext cx="1219800" cy="813199"/>
      </dsp:txXfrm>
    </dsp:sp>
    <dsp:sp modelId="{896390DF-C1AE-4DEE-8062-134A25446D83}">
      <dsp:nvSpPr>
        <dsp:cNvPr id="0" name=""/>
        <dsp:cNvSpPr/>
      </dsp:nvSpPr>
      <dsp:spPr>
        <a:xfrm>
          <a:off x="6455003" y="1619719"/>
          <a:ext cx="2032999" cy="813199"/>
        </a:xfrm>
        <a:prstGeom prst="chevron">
          <a:avLst/>
        </a:prstGeom>
        <a:solidFill>
          <a:schemeClr val="accent3">
            <a:hueOff val="-367749"/>
            <a:satOff val="-50000"/>
            <a:lumOff val="5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sv-SE" sz="1600" kern="1200" dirty="0">
              <a:solidFill>
                <a:schemeClr val="tx1"/>
              </a:solidFill>
            </a:rPr>
            <a:t>Uppföljning</a:t>
          </a:r>
          <a:endParaRPr lang="en-US" sz="1600" kern="1200" dirty="0">
            <a:solidFill>
              <a:schemeClr val="tx1"/>
            </a:solidFill>
          </a:endParaRPr>
        </a:p>
      </dsp:txBody>
      <dsp:txXfrm>
        <a:off x="6861603" y="1619719"/>
        <a:ext cx="1219800" cy="81319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B7CD2-9D88-454F-A7D5-14C1B90D6EF0}">
      <dsp:nvSpPr>
        <dsp:cNvPr id="0" name=""/>
        <dsp:cNvSpPr/>
      </dsp:nvSpPr>
      <dsp:spPr>
        <a:xfrm>
          <a:off x="109992" y="503739"/>
          <a:ext cx="1994719" cy="1066496"/>
        </a:xfrm>
        <a:prstGeom prst="chevron">
          <a:avLst/>
        </a:prstGeom>
        <a:solidFill>
          <a:schemeClr val="accent3"/>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sv-SE" sz="1400" kern="1200" dirty="0"/>
            <a:t>Start</a:t>
          </a:r>
          <a:endParaRPr lang="en-US" sz="1400" kern="1200" dirty="0"/>
        </a:p>
      </dsp:txBody>
      <dsp:txXfrm>
        <a:off x="643240" y="503739"/>
        <a:ext cx="928223" cy="1066496"/>
      </dsp:txXfrm>
    </dsp:sp>
    <dsp:sp modelId="{562197FA-93CA-4A0B-A1D6-37B8E4E0AFE7}">
      <dsp:nvSpPr>
        <dsp:cNvPr id="0" name=""/>
        <dsp:cNvSpPr/>
      </dsp:nvSpPr>
      <dsp:spPr>
        <a:xfrm>
          <a:off x="1730268" y="513015"/>
          <a:ext cx="1994719" cy="1058174"/>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sv-SE" sz="1400" kern="1200" dirty="0"/>
            <a:t>Samtycke</a:t>
          </a:r>
          <a:endParaRPr lang="en-US" sz="1400" kern="1200" dirty="0"/>
        </a:p>
      </dsp:txBody>
      <dsp:txXfrm>
        <a:off x="2259355" y="513015"/>
        <a:ext cx="936545" cy="1058174"/>
      </dsp:txXfrm>
    </dsp:sp>
    <dsp:sp modelId="{6CEC9377-07C1-4E97-9EC9-4D60753F9E5F}">
      <dsp:nvSpPr>
        <dsp:cNvPr id="0" name=""/>
        <dsp:cNvSpPr/>
      </dsp:nvSpPr>
      <dsp:spPr>
        <a:xfrm>
          <a:off x="3341022" y="513015"/>
          <a:ext cx="1994719" cy="1062834"/>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sv-SE" sz="1400" kern="1200" dirty="0"/>
            <a:t>Kallelse</a:t>
          </a:r>
          <a:endParaRPr lang="en-US" sz="1400" kern="1200" dirty="0"/>
        </a:p>
      </dsp:txBody>
      <dsp:txXfrm>
        <a:off x="3872439" y="513015"/>
        <a:ext cx="931885" cy="1062834"/>
      </dsp:txXfrm>
    </dsp:sp>
    <dsp:sp modelId="{341F494C-BD2B-4B00-B64C-D0C35EC00FE0}">
      <dsp:nvSpPr>
        <dsp:cNvPr id="0" name=""/>
        <dsp:cNvSpPr/>
      </dsp:nvSpPr>
      <dsp:spPr>
        <a:xfrm>
          <a:off x="4971465" y="527608"/>
          <a:ext cx="1994719" cy="1033647"/>
        </a:xfrm>
        <a:prstGeom prst="chevron">
          <a:avLst/>
        </a:prstGeom>
        <a:solidFill>
          <a:schemeClr val="tx2">
            <a:lumMod val="60000"/>
            <a:lumOff val="4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sv-SE" sz="1400" kern="1200" dirty="0"/>
            <a:t>Möte</a:t>
          </a:r>
          <a:endParaRPr lang="en-US" sz="1400" kern="1200" dirty="0"/>
        </a:p>
      </dsp:txBody>
      <dsp:txXfrm>
        <a:off x="5488289" y="527608"/>
        <a:ext cx="961072" cy="1033647"/>
      </dsp:txXfrm>
    </dsp:sp>
    <dsp:sp modelId="{6AFE6057-ADC6-4F51-84E6-1DC3D4F96908}">
      <dsp:nvSpPr>
        <dsp:cNvPr id="0" name=""/>
        <dsp:cNvSpPr/>
      </dsp:nvSpPr>
      <dsp:spPr>
        <a:xfrm>
          <a:off x="6559701" y="534023"/>
          <a:ext cx="1994719" cy="1020817"/>
        </a:xfrm>
        <a:prstGeom prst="chevron">
          <a:avLst/>
        </a:prstGeom>
        <a:solidFill>
          <a:schemeClr val="accent6">
            <a:lumMod val="60000"/>
            <a:lumOff val="4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sv-SE" sz="1400" kern="1200" dirty="0"/>
            <a:t>Uppföljning</a:t>
          </a:r>
          <a:endParaRPr lang="en-US" sz="1400" kern="1200" dirty="0"/>
        </a:p>
      </dsp:txBody>
      <dsp:txXfrm>
        <a:off x="7070110" y="534023"/>
        <a:ext cx="973902" cy="10208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38F1E-C931-4ECE-B4A7-5393805CDC87}">
      <dsp:nvSpPr>
        <dsp:cNvPr id="0" name=""/>
        <dsp:cNvSpPr/>
      </dsp:nvSpPr>
      <dsp:spPr>
        <a:xfrm>
          <a:off x="1253396" y="1364264"/>
          <a:ext cx="1531929" cy="1531929"/>
        </a:xfrm>
        <a:prstGeom prst="gear9">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sv-SE" sz="900" kern="1200" dirty="0"/>
            <a:t>LCHNV </a:t>
          </a:r>
        </a:p>
      </dsp:txBody>
      <dsp:txXfrm>
        <a:off x="1561382" y="1723111"/>
        <a:ext cx="915957" cy="787443"/>
      </dsp:txXfrm>
    </dsp:sp>
    <dsp:sp modelId="{73D22C9A-8784-4B92-A230-43B395DC101F}">
      <dsp:nvSpPr>
        <dsp:cNvPr id="0" name=""/>
        <dsp:cNvSpPr/>
      </dsp:nvSpPr>
      <dsp:spPr>
        <a:xfrm>
          <a:off x="362092" y="1002171"/>
          <a:ext cx="1114130" cy="1114130"/>
        </a:xfrm>
        <a:prstGeom prst="gear6">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sv-SE" sz="900" kern="1200" dirty="0">
              <a:solidFill>
                <a:schemeClr val="accent1">
                  <a:lumMod val="50000"/>
                </a:schemeClr>
              </a:solidFill>
            </a:rPr>
            <a:t>Styrgrupp </a:t>
          </a:r>
        </a:p>
      </dsp:txBody>
      <dsp:txXfrm>
        <a:off x="642578" y="1284352"/>
        <a:ext cx="553158" cy="549768"/>
      </dsp:txXfrm>
    </dsp:sp>
    <dsp:sp modelId="{F617BDB7-ED02-4BC6-BCAD-829BE02F0C20}">
      <dsp:nvSpPr>
        <dsp:cNvPr id="0" name=""/>
        <dsp:cNvSpPr/>
      </dsp:nvSpPr>
      <dsp:spPr>
        <a:xfrm rot="20700000">
          <a:off x="986119" y="233535"/>
          <a:ext cx="1091620" cy="1091620"/>
        </a:xfrm>
        <a:prstGeom prst="gear6">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sv-SE" sz="900" kern="1200" dirty="0">
              <a:solidFill>
                <a:schemeClr val="accent2">
                  <a:lumMod val="50000"/>
                </a:schemeClr>
              </a:solidFill>
            </a:rPr>
            <a:t>Ordförande beredning </a:t>
          </a:r>
        </a:p>
      </dsp:txBody>
      <dsp:txXfrm rot="-20700000">
        <a:off x="1225543" y="472959"/>
        <a:ext cx="612771" cy="612771"/>
      </dsp:txXfrm>
    </dsp:sp>
    <dsp:sp modelId="{36A9EAD7-21B6-45C8-A896-E55EC52F52B3}">
      <dsp:nvSpPr>
        <dsp:cNvPr id="0" name=""/>
        <dsp:cNvSpPr/>
      </dsp:nvSpPr>
      <dsp:spPr>
        <a:xfrm>
          <a:off x="1120809" y="1141389"/>
          <a:ext cx="1960869" cy="1960869"/>
        </a:xfrm>
        <a:prstGeom prst="circularArrow">
          <a:avLst>
            <a:gd name="adj1" fmla="val 4688"/>
            <a:gd name="adj2" fmla="val 299029"/>
            <a:gd name="adj3" fmla="val 2469216"/>
            <a:gd name="adj4" fmla="val 15966399"/>
            <a:gd name="adj5" fmla="val 5469"/>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02A66E-63A2-4D83-9133-8609B9B84D0D}">
      <dsp:nvSpPr>
        <dsp:cNvPr id="0" name=""/>
        <dsp:cNvSpPr/>
      </dsp:nvSpPr>
      <dsp:spPr>
        <a:xfrm>
          <a:off x="164782" y="761703"/>
          <a:ext cx="1424694" cy="1424694"/>
        </a:xfrm>
        <a:prstGeom prst="leftCircularArrow">
          <a:avLst>
            <a:gd name="adj1" fmla="val 6452"/>
            <a:gd name="adj2" fmla="val 429999"/>
            <a:gd name="adj3" fmla="val 10489124"/>
            <a:gd name="adj4" fmla="val 14837806"/>
            <a:gd name="adj5" fmla="val 7527"/>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sp>
    <dsp:sp modelId="{880488BB-4F1D-4072-AB2D-20D80B5BFD3A}">
      <dsp:nvSpPr>
        <dsp:cNvPr id="0" name=""/>
        <dsp:cNvSpPr/>
      </dsp:nvSpPr>
      <dsp:spPr>
        <a:xfrm>
          <a:off x="733616" y="476"/>
          <a:ext cx="1536107" cy="1536107"/>
        </a:xfrm>
        <a:prstGeom prst="circularArrow">
          <a:avLst>
            <a:gd name="adj1" fmla="val 5984"/>
            <a:gd name="adj2" fmla="val 394124"/>
            <a:gd name="adj3" fmla="val 13313824"/>
            <a:gd name="adj4" fmla="val 10508221"/>
            <a:gd name="adj5" fmla="val 6981"/>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38F1E-C931-4ECE-B4A7-5393805CDC87}">
      <dsp:nvSpPr>
        <dsp:cNvPr id="0" name=""/>
        <dsp:cNvSpPr/>
      </dsp:nvSpPr>
      <dsp:spPr>
        <a:xfrm>
          <a:off x="1253396" y="1364264"/>
          <a:ext cx="1531929" cy="1531929"/>
        </a:xfrm>
        <a:prstGeom prst="gear9">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sv-SE" sz="900" kern="1200" dirty="0"/>
            <a:t>LCHNV </a:t>
          </a:r>
        </a:p>
      </dsp:txBody>
      <dsp:txXfrm>
        <a:off x="1561382" y="1723111"/>
        <a:ext cx="915957" cy="787443"/>
      </dsp:txXfrm>
    </dsp:sp>
    <dsp:sp modelId="{73D22C9A-8784-4B92-A230-43B395DC101F}">
      <dsp:nvSpPr>
        <dsp:cNvPr id="0" name=""/>
        <dsp:cNvSpPr/>
      </dsp:nvSpPr>
      <dsp:spPr>
        <a:xfrm>
          <a:off x="362092" y="1002171"/>
          <a:ext cx="1114130" cy="1114130"/>
        </a:xfrm>
        <a:prstGeom prst="gear6">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sv-SE" sz="900" kern="1200" dirty="0">
              <a:solidFill>
                <a:schemeClr val="accent1">
                  <a:lumMod val="50000"/>
                </a:schemeClr>
              </a:solidFill>
            </a:rPr>
            <a:t>Styrgrupp </a:t>
          </a:r>
        </a:p>
      </dsp:txBody>
      <dsp:txXfrm>
        <a:off x="642578" y="1284352"/>
        <a:ext cx="553158" cy="549768"/>
      </dsp:txXfrm>
    </dsp:sp>
    <dsp:sp modelId="{F617BDB7-ED02-4BC6-BCAD-829BE02F0C20}">
      <dsp:nvSpPr>
        <dsp:cNvPr id="0" name=""/>
        <dsp:cNvSpPr/>
      </dsp:nvSpPr>
      <dsp:spPr>
        <a:xfrm rot="20700000">
          <a:off x="986119" y="233535"/>
          <a:ext cx="1091620" cy="1091620"/>
        </a:xfrm>
        <a:prstGeom prst="gear6">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sv-SE" sz="900" kern="1200" dirty="0">
              <a:solidFill>
                <a:schemeClr val="accent2">
                  <a:lumMod val="50000"/>
                </a:schemeClr>
              </a:solidFill>
            </a:rPr>
            <a:t>Ordförande beredning </a:t>
          </a:r>
        </a:p>
      </dsp:txBody>
      <dsp:txXfrm rot="-20700000">
        <a:off x="1225543" y="472959"/>
        <a:ext cx="612771" cy="612771"/>
      </dsp:txXfrm>
    </dsp:sp>
    <dsp:sp modelId="{36A9EAD7-21B6-45C8-A896-E55EC52F52B3}">
      <dsp:nvSpPr>
        <dsp:cNvPr id="0" name=""/>
        <dsp:cNvSpPr/>
      </dsp:nvSpPr>
      <dsp:spPr>
        <a:xfrm>
          <a:off x="1120809" y="1141389"/>
          <a:ext cx="1960869" cy="1960869"/>
        </a:xfrm>
        <a:prstGeom prst="circularArrow">
          <a:avLst>
            <a:gd name="adj1" fmla="val 4688"/>
            <a:gd name="adj2" fmla="val 299029"/>
            <a:gd name="adj3" fmla="val 2469216"/>
            <a:gd name="adj4" fmla="val 15966399"/>
            <a:gd name="adj5" fmla="val 5469"/>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02A66E-63A2-4D83-9133-8609B9B84D0D}">
      <dsp:nvSpPr>
        <dsp:cNvPr id="0" name=""/>
        <dsp:cNvSpPr/>
      </dsp:nvSpPr>
      <dsp:spPr>
        <a:xfrm>
          <a:off x="164782" y="761703"/>
          <a:ext cx="1424694" cy="1424694"/>
        </a:xfrm>
        <a:prstGeom prst="leftCircularArrow">
          <a:avLst>
            <a:gd name="adj1" fmla="val 6452"/>
            <a:gd name="adj2" fmla="val 429999"/>
            <a:gd name="adj3" fmla="val 10489124"/>
            <a:gd name="adj4" fmla="val 14837806"/>
            <a:gd name="adj5" fmla="val 7527"/>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sp>
    <dsp:sp modelId="{880488BB-4F1D-4072-AB2D-20D80B5BFD3A}">
      <dsp:nvSpPr>
        <dsp:cNvPr id="0" name=""/>
        <dsp:cNvSpPr/>
      </dsp:nvSpPr>
      <dsp:spPr>
        <a:xfrm>
          <a:off x="733616" y="476"/>
          <a:ext cx="1536107" cy="1536107"/>
        </a:xfrm>
        <a:prstGeom prst="circularArrow">
          <a:avLst>
            <a:gd name="adj1" fmla="val 5984"/>
            <a:gd name="adj2" fmla="val 394124"/>
            <a:gd name="adj3" fmla="val 13313824"/>
            <a:gd name="adj4" fmla="val 10508221"/>
            <a:gd name="adj5" fmla="val 6981"/>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38F1E-C931-4ECE-B4A7-5393805CDC87}">
      <dsp:nvSpPr>
        <dsp:cNvPr id="0" name=""/>
        <dsp:cNvSpPr/>
      </dsp:nvSpPr>
      <dsp:spPr>
        <a:xfrm>
          <a:off x="1253396" y="1364264"/>
          <a:ext cx="1531929" cy="1531929"/>
        </a:xfrm>
        <a:prstGeom prst="gear9">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sv-SE" sz="900" kern="1200" dirty="0"/>
            <a:t>LCHNV </a:t>
          </a:r>
        </a:p>
      </dsp:txBody>
      <dsp:txXfrm>
        <a:off x="1561382" y="1723111"/>
        <a:ext cx="915957" cy="787443"/>
      </dsp:txXfrm>
    </dsp:sp>
    <dsp:sp modelId="{73D22C9A-8784-4B92-A230-43B395DC101F}">
      <dsp:nvSpPr>
        <dsp:cNvPr id="0" name=""/>
        <dsp:cNvSpPr/>
      </dsp:nvSpPr>
      <dsp:spPr>
        <a:xfrm>
          <a:off x="362092" y="1002171"/>
          <a:ext cx="1114130" cy="1114130"/>
        </a:xfrm>
        <a:prstGeom prst="gear6">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sv-SE" sz="900" kern="1200" dirty="0">
              <a:solidFill>
                <a:schemeClr val="bg1"/>
              </a:solidFill>
            </a:rPr>
            <a:t>Styrgrupp </a:t>
          </a:r>
        </a:p>
      </dsp:txBody>
      <dsp:txXfrm>
        <a:off x="642578" y="1284352"/>
        <a:ext cx="553158" cy="549768"/>
      </dsp:txXfrm>
    </dsp:sp>
    <dsp:sp modelId="{F617BDB7-ED02-4BC6-BCAD-829BE02F0C20}">
      <dsp:nvSpPr>
        <dsp:cNvPr id="0" name=""/>
        <dsp:cNvSpPr/>
      </dsp:nvSpPr>
      <dsp:spPr>
        <a:xfrm rot="20700000">
          <a:off x="986119" y="233535"/>
          <a:ext cx="1091620" cy="1091620"/>
        </a:xfrm>
        <a:prstGeom prst="gear6">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sv-SE" sz="900" kern="1200" dirty="0">
              <a:solidFill>
                <a:schemeClr val="accent2">
                  <a:lumMod val="50000"/>
                </a:schemeClr>
              </a:solidFill>
            </a:rPr>
            <a:t>Ordförande beredning </a:t>
          </a:r>
        </a:p>
      </dsp:txBody>
      <dsp:txXfrm rot="-20700000">
        <a:off x="1225543" y="472959"/>
        <a:ext cx="612771" cy="612771"/>
      </dsp:txXfrm>
    </dsp:sp>
    <dsp:sp modelId="{36A9EAD7-21B6-45C8-A896-E55EC52F52B3}">
      <dsp:nvSpPr>
        <dsp:cNvPr id="0" name=""/>
        <dsp:cNvSpPr/>
      </dsp:nvSpPr>
      <dsp:spPr>
        <a:xfrm>
          <a:off x="1120809" y="1141389"/>
          <a:ext cx="1960869" cy="1960869"/>
        </a:xfrm>
        <a:prstGeom prst="circularArrow">
          <a:avLst>
            <a:gd name="adj1" fmla="val 4688"/>
            <a:gd name="adj2" fmla="val 299029"/>
            <a:gd name="adj3" fmla="val 2469216"/>
            <a:gd name="adj4" fmla="val 15966399"/>
            <a:gd name="adj5" fmla="val 5469"/>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sp>
    <dsp:sp modelId="{1102A66E-63A2-4D83-9133-8609B9B84D0D}">
      <dsp:nvSpPr>
        <dsp:cNvPr id="0" name=""/>
        <dsp:cNvSpPr/>
      </dsp:nvSpPr>
      <dsp:spPr>
        <a:xfrm>
          <a:off x="164782" y="761703"/>
          <a:ext cx="1424694" cy="1424694"/>
        </a:xfrm>
        <a:prstGeom prst="leftCircularArrow">
          <a:avLst>
            <a:gd name="adj1" fmla="val 6452"/>
            <a:gd name="adj2" fmla="val 429999"/>
            <a:gd name="adj3" fmla="val 10489124"/>
            <a:gd name="adj4" fmla="val 14837806"/>
            <a:gd name="adj5" fmla="val 7527"/>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880488BB-4F1D-4072-AB2D-20D80B5BFD3A}">
      <dsp:nvSpPr>
        <dsp:cNvPr id="0" name=""/>
        <dsp:cNvSpPr/>
      </dsp:nvSpPr>
      <dsp:spPr>
        <a:xfrm>
          <a:off x="733616" y="476"/>
          <a:ext cx="1536107" cy="1536107"/>
        </a:xfrm>
        <a:prstGeom prst="circularArrow">
          <a:avLst>
            <a:gd name="adj1" fmla="val 5984"/>
            <a:gd name="adj2" fmla="val 394124"/>
            <a:gd name="adj3" fmla="val 13313824"/>
            <a:gd name="adj4" fmla="val 10508221"/>
            <a:gd name="adj5" fmla="val 6981"/>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38F1E-C931-4ECE-B4A7-5393805CDC87}">
      <dsp:nvSpPr>
        <dsp:cNvPr id="0" name=""/>
        <dsp:cNvSpPr/>
      </dsp:nvSpPr>
      <dsp:spPr>
        <a:xfrm>
          <a:off x="1493058" y="1466084"/>
          <a:ext cx="1791880" cy="1791880"/>
        </a:xfrm>
        <a:prstGeom prst="gear9">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sv-SE" sz="1000" kern="1200" dirty="0"/>
            <a:t>LCHNV </a:t>
          </a:r>
        </a:p>
      </dsp:txBody>
      <dsp:txXfrm>
        <a:off x="1853306" y="1885823"/>
        <a:ext cx="1071384" cy="921064"/>
      </dsp:txXfrm>
    </dsp:sp>
    <dsp:sp modelId="{73D22C9A-8784-4B92-A230-43B395DC101F}">
      <dsp:nvSpPr>
        <dsp:cNvPr id="0" name=""/>
        <dsp:cNvSpPr/>
      </dsp:nvSpPr>
      <dsp:spPr>
        <a:xfrm>
          <a:off x="450509" y="1042548"/>
          <a:ext cx="1303186" cy="1303186"/>
        </a:xfrm>
        <a:prstGeom prst="gear6">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sv-SE" sz="1000" kern="1200" dirty="0">
              <a:solidFill>
                <a:schemeClr val="bg1"/>
              </a:solidFill>
            </a:rPr>
            <a:t>Styrgrupp </a:t>
          </a:r>
        </a:p>
      </dsp:txBody>
      <dsp:txXfrm>
        <a:off x="778590" y="1372612"/>
        <a:ext cx="647024" cy="643058"/>
      </dsp:txXfrm>
    </dsp:sp>
    <dsp:sp modelId="{F617BDB7-ED02-4BC6-BCAD-829BE02F0C20}">
      <dsp:nvSpPr>
        <dsp:cNvPr id="0" name=""/>
        <dsp:cNvSpPr/>
      </dsp:nvSpPr>
      <dsp:spPr>
        <a:xfrm rot="20700000">
          <a:off x="1180426" y="143483"/>
          <a:ext cx="1276856" cy="1276856"/>
        </a:xfrm>
        <a:prstGeom prst="gear6">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sv-SE" sz="1000" kern="1200" dirty="0">
              <a:solidFill>
                <a:schemeClr val="accent2">
                  <a:lumMod val="50000"/>
                </a:schemeClr>
              </a:solidFill>
            </a:rPr>
            <a:t>Ordförande beredning </a:t>
          </a:r>
        </a:p>
      </dsp:txBody>
      <dsp:txXfrm rot="-20700000">
        <a:off x="1460478" y="423535"/>
        <a:ext cx="716752" cy="716752"/>
      </dsp:txXfrm>
    </dsp:sp>
    <dsp:sp modelId="{36A9EAD7-21B6-45C8-A896-E55EC52F52B3}">
      <dsp:nvSpPr>
        <dsp:cNvPr id="0" name=""/>
        <dsp:cNvSpPr/>
      </dsp:nvSpPr>
      <dsp:spPr>
        <a:xfrm>
          <a:off x="1345270" y="1201335"/>
          <a:ext cx="2293607" cy="2293607"/>
        </a:xfrm>
        <a:prstGeom prst="circularArrow">
          <a:avLst>
            <a:gd name="adj1" fmla="val 4688"/>
            <a:gd name="adj2" fmla="val 299029"/>
            <a:gd name="adj3" fmla="val 2488798"/>
            <a:gd name="adj4" fmla="val 15921544"/>
            <a:gd name="adj5" fmla="val 5469"/>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sp>
    <dsp:sp modelId="{1102A66E-63A2-4D83-9133-8609B9B84D0D}">
      <dsp:nvSpPr>
        <dsp:cNvPr id="0" name=""/>
        <dsp:cNvSpPr/>
      </dsp:nvSpPr>
      <dsp:spPr>
        <a:xfrm>
          <a:off x="219717" y="758221"/>
          <a:ext cx="1666449" cy="1666449"/>
        </a:xfrm>
        <a:prstGeom prst="leftCircularArrow">
          <a:avLst>
            <a:gd name="adj1" fmla="val 6452"/>
            <a:gd name="adj2" fmla="val 429999"/>
            <a:gd name="adj3" fmla="val 10489124"/>
            <a:gd name="adj4" fmla="val 14837806"/>
            <a:gd name="adj5" fmla="val 7527"/>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880488BB-4F1D-4072-AB2D-20D80B5BFD3A}">
      <dsp:nvSpPr>
        <dsp:cNvPr id="0" name=""/>
        <dsp:cNvSpPr/>
      </dsp:nvSpPr>
      <dsp:spPr>
        <a:xfrm>
          <a:off x="885076" y="-132177"/>
          <a:ext cx="1796767" cy="1796767"/>
        </a:xfrm>
        <a:prstGeom prst="circularArrow">
          <a:avLst>
            <a:gd name="adj1" fmla="val 5984"/>
            <a:gd name="adj2" fmla="val 394124"/>
            <a:gd name="adj3" fmla="val 13313824"/>
            <a:gd name="adj4" fmla="val 10508221"/>
            <a:gd name="adj5" fmla="val 6981"/>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38F1E-C931-4ECE-B4A7-5393805CDC87}">
      <dsp:nvSpPr>
        <dsp:cNvPr id="0" name=""/>
        <dsp:cNvSpPr/>
      </dsp:nvSpPr>
      <dsp:spPr>
        <a:xfrm>
          <a:off x="1426518" y="1561573"/>
          <a:ext cx="1743523" cy="1743523"/>
        </a:xfrm>
        <a:prstGeom prst="gear9">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sv-SE" sz="1000" kern="1200" dirty="0"/>
            <a:t>LCHNV </a:t>
          </a:r>
        </a:p>
      </dsp:txBody>
      <dsp:txXfrm>
        <a:off x="1777044" y="1969985"/>
        <a:ext cx="1042471" cy="896207"/>
      </dsp:txXfrm>
    </dsp:sp>
    <dsp:sp modelId="{73D22C9A-8784-4B92-A230-43B395DC101F}">
      <dsp:nvSpPr>
        <dsp:cNvPr id="0" name=""/>
        <dsp:cNvSpPr/>
      </dsp:nvSpPr>
      <dsp:spPr>
        <a:xfrm>
          <a:off x="412105" y="1149467"/>
          <a:ext cx="1268016" cy="1268016"/>
        </a:xfrm>
        <a:prstGeom prst="gear6">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sv-SE" sz="1000" kern="1200" dirty="0">
              <a:solidFill>
                <a:schemeClr val="bg1"/>
              </a:solidFill>
            </a:rPr>
            <a:t>Styrgrupp </a:t>
          </a:r>
        </a:p>
      </dsp:txBody>
      <dsp:txXfrm>
        <a:off x="731332" y="1470623"/>
        <a:ext cx="629562" cy="625704"/>
      </dsp:txXfrm>
    </dsp:sp>
    <dsp:sp modelId="{F617BDB7-ED02-4BC6-BCAD-829BE02F0C20}">
      <dsp:nvSpPr>
        <dsp:cNvPr id="0" name=""/>
        <dsp:cNvSpPr/>
      </dsp:nvSpPr>
      <dsp:spPr>
        <a:xfrm rot="20700000">
          <a:off x="1122324" y="274665"/>
          <a:ext cx="1242397" cy="1242397"/>
        </a:xfrm>
        <a:prstGeom prst="gear6">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sv-SE" sz="1000" kern="1200" dirty="0">
              <a:solidFill>
                <a:schemeClr val="accent2">
                  <a:lumMod val="50000"/>
                </a:schemeClr>
              </a:solidFill>
            </a:rPr>
            <a:t>Ordförande beredning </a:t>
          </a:r>
        </a:p>
      </dsp:txBody>
      <dsp:txXfrm rot="-20700000">
        <a:off x="1394818" y="547159"/>
        <a:ext cx="697409" cy="697409"/>
      </dsp:txXfrm>
    </dsp:sp>
    <dsp:sp modelId="{36A9EAD7-21B6-45C8-A896-E55EC52F52B3}">
      <dsp:nvSpPr>
        <dsp:cNvPr id="0" name=""/>
        <dsp:cNvSpPr/>
      </dsp:nvSpPr>
      <dsp:spPr>
        <a:xfrm>
          <a:off x="1281541" y="1304627"/>
          <a:ext cx="2231709" cy="2231709"/>
        </a:xfrm>
        <a:prstGeom prst="circularArrow">
          <a:avLst>
            <a:gd name="adj1" fmla="val 4687"/>
            <a:gd name="adj2" fmla="val 299029"/>
            <a:gd name="adj3" fmla="val 2485524"/>
            <a:gd name="adj4" fmla="val 15928937"/>
            <a:gd name="adj5" fmla="val 5469"/>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sp>
    <dsp:sp modelId="{1102A66E-63A2-4D83-9133-8609B9B84D0D}">
      <dsp:nvSpPr>
        <dsp:cNvPr id="0" name=""/>
        <dsp:cNvSpPr/>
      </dsp:nvSpPr>
      <dsp:spPr>
        <a:xfrm>
          <a:off x="187542" y="873299"/>
          <a:ext cx="1621476" cy="1621476"/>
        </a:xfrm>
        <a:prstGeom prst="leftCircularArrow">
          <a:avLst>
            <a:gd name="adj1" fmla="val 6452"/>
            <a:gd name="adj2" fmla="val 429999"/>
            <a:gd name="adj3" fmla="val 10489124"/>
            <a:gd name="adj4" fmla="val 14837806"/>
            <a:gd name="adj5" fmla="val 7527"/>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880488BB-4F1D-4072-AB2D-20D80B5BFD3A}">
      <dsp:nvSpPr>
        <dsp:cNvPr id="0" name=""/>
        <dsp:cNvSpPr/>
      </dsp:nvSpPr>
      <dsp:spPr>
        <a:xfrm>
          <a:off x="834944" y="6929"/>
          <a:ext cx="1748278" cy="1748278"/>
        </a:xfrm>
        <a:prstGeom prst="circularArrow">
          <a:avLst>
            <a:gd name="adj1" fmla="val 5984"/>
            <a:gd name="adj2" fmla="val 394124"/>
            <a:gd name="adj3" fmla="val 13313824"/>
            <a:gd name="adj4" fmla="val 10508221"/>
            <a:gd name="adj5" fmla="val 6981"/>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38F1E-C931-4ECE-B4A7-5393805CDC87}">
      <dsp:nvSpPr>
        <dsp:cNvPr id="0" name=""/>
        <dsp:cNvSpPr/>
      </dsp:nvSpPr>
      <dsp:spPr>
        <a:xfrm>
          <a:off x="1426518" y="1561573"/>
          <a:ext cx="1743523" cy="1743523"/>
        </a:xfrm>
        <a:prstGeom prst="gear9">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sv-SE" sz="1000" kern="1200" dirty="0"/>
            <a:t>LCHNV </a:t>
          </a:r>
        </a:p>
      </dsp:txBody>
      <dsp:txXfrm>
        <a:off x="1777044" y="1969985"/>
        <a:ext cx="1042471" cy="896207"/>
      </dsp:txXfrm>
    </dsp:sp>
    <dsp:sp modelId="{73D22C9A-8784-4B92-A230-43B395DC101F}">
      <dsp:nvSpPr>
        <dsp:cNvPr id="0" name=""/>
        <dsp:cNvSpPr/>
      </dsp:nvSpPr>
      <dsp:spPr>
        <a:xfrm>
          <a:off x="412105" y="1149467"/>
          <a:ext cx="1268016" cy="1268016"/>
        </a:xfrm>
        <a:prstGeom prst="gear6">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sv-SE" sz="1000" kern="1200" dirty="0">
              <a:solidFill>
                <a:schemeClr val="bg1"/>
              </a:solidFill>
            </a:rPr>
            <a:t>Styrgrupp </a:t>
          </a:r>
        </a:p>
      </dsp:txBody>
      <dsp:txXfrm>
        <a:off x="731332" y="1470623"/>
        <a:ext cx="629562" cy="625704"/>
      </dsp:txXfrm>
    </dsp:sp>
    <dsp:sp modelId="{F617BDB7-ED02-4BC6-BCAD-829BE02F0C20}">
      <dsp:nvSpPr>
        <dsp:cNvPr id="0" name=""/>
        <dsp:cNvSpPr/>
      </dsp:nvSpPr>
      <dsp:spPr>
        <a:xfrm rot="20700000">
          <a:off x="1122324" y="274665"/>
          <a:ext cx="1242397" cy="1242397"/>
        </a:xfrm>
        <a:prstGeom prst="gear6">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sv-SE" sz="1000" kern="1200" dirty="0">
              <a:solidFill>
                <a:schemeClr val="bg1"/>
              </a:solidFill>
            </a:rPr>
            <a:t>Ordförande beredning </a:t>
          </a:r>
        </a:p>
      </dsp:txBody>
      <dsp:txXfrm rot="-20700000">
        <a:off x="1394818" y="547159"/>
        <a:ext cx="697409" cy="697409"/>
      </dsp:txXfrm>
    </dsp:sp>
    <dsp:sp modelId="{36A9EAD7-21B6-45C8-A896-E55EC52F52B3}">
      <dsp:nvSpPr>
        <dsp:cNvPr id="0" name=""/>
        <dsp:cNvSpPr/>
      </dsp:nvSpPr>
      <dsp:spPr>
        <a:xfrm>
          <a:off x="1281541" y="1304627"/>
          <a:ext cx="2231709" cy="2231709"/>
        </a:xfrm>
        <a:prstGeom prst="circularArrow">
          <a:avLst>
            <a:gd name="adj1" fmla="val 4687"/>
            <a:gd name="adj2" fmla="val 299029"/>
            <a:gd name="adj3" fmla="val 2485524"/>
            <a:gd name="adj4" fmla="val 15928937"/>
            <a:gd name="adj5" fmla="val 5469"/>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sp>
    <dsp:sp modelId="{1102A66E-63A2-4D83-9133-8609B9B84D0D}">
      <dsp:nvSpPr>
        <dsp:cNvPr id="0" name=""/>
        <dsp:cNvSpPr/>
      </dsp:nvSpPr>
      <dsp:spPr>
        <a:xfrm>
          <a:off x="187542" y="873299"/>
          <a:ext cx="1621476" cy="1621476"/>
        </a:xfrm>
        <a:prstGeom prst="leftCircularArrow">
          <a:avLst>
            <a:gd name="adj1" fmla="val 6452"/>
            <a:gd name="adj2" fmla="val 429999"/>
            <a:gd name="adj3" fmla="val 10489124"/>
            <a:gd name="adj4" fmla="val 14837806"/>
            <a:gd name="adj5" fmla="val 7527"/>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sp>
    <dsp:sp modelId="{880488BB-4F1D-4072-AB2D-20D80B5BFD3A}">
      <dsp:nvSpPr>
        <dsp:cNvPr id="0" name=""/>
        <dsp:cNvSpPr/>
      </dsp:nvSpPr>
      <dsp:spPr>
        <a:xfrm>
          <a:off x="834944" y="6929"/>
          <a:ext cx="1748278" cy="1748278"/>
        </a:xfrm>
        <a:prstGeom prst="circularArrow">
          <a:avLst>
            <a:gd name="adj1" fmla="val 5984"/>
            <a:gd name="adj2" fmla="val 394124"/>
            <a:gd name="adj3" fmla="val 13313824"/>
            <a:gd name="adj4" fmla="val 10508221"/>
            <a:gd name="adj5" fmla="val 6981"/>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6923C-7A02-495F-9EB6-25A11B2F157F}">
      <dsp:nvSpPr>
        <dsp:cNvPr id="0" name=""/>
        <dsp:cNvSpPr/>
      </dsp:nvSpPr>
      <dsp:spPr>
        <a:xfrm>
          <a:off x="5655662" y="1342590"/>
          <a:ext cx="281626" cy="1233793"/>
        </a:xfrm>
        <a:custGeom>
          <a:avLst/>
          <a:gdLst/>
          <a:ahLst/>
          <a:cxnLst/>
          <a:rect l="0" t="0" r="0" b="0"/>
          <a:pathLst>
            <a:path>
              <a:moveTo>
                <a:pt x="0" y="0"/>
              </a:moveTo>
              <a:lnTo>
                <a:pt x="0" y="1233793"/>
              </a:lnTo>
              <a:lnTo>
                <a:pt x="281626" y="12337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B1C94A-D793-40C3-830D-6160F8FE7FDC}">
      <dsp:nvSpPr>
        <dsp:cNvPr id="0" name=""/>
        <dsp:cNvSpPr/>
      </dsp:nvSpPr>
      <dsp:spPr>
        <a:xfrm>
          <a:off x="5374035" y="1342590"/>
          <a:ext cx="281626" cy="1233793"/>
        </a:xfrm>
        <a:custGeom>
          <a:avLst/>
          <a:gdLst/>
          <a:ahLst/>
          <a:cxnLst/>
          <a:rect l="0" t="0" r="0" b="0"/>
          <a:pathLst>
            <a:path>
              <a:moveTo>
                <a:pt x="281626" y="0"/>
              </a:moveTo>
              <a:lnTo>
                <a:pt x="281626" y="1233793"/>
              </a:lnTo>
              <a:lnTo>
                <a:pt x="0" y="12337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C35388-87FB-473A-9561-AAA4D1E17E60}">
      <dsp:nvSpPr>
        <dsp:cNvPr id="0" name=""/>
        <dsp:cNvSpPr/>
      </dsp:nvSpPr>
      <dsp:spPr>
        <a:xfrm>
          <a:off x="5655662" y="1342590"/>
          <a:ext cx="1622706" cy="2467586"/>
        </a:xfrm>
        <a:custGeom>
          <a:avLst/>
          <a:gdLst/>
          <a:ahLst/>
          <a:cxnLst/>
          <a:rect l="0" t="0" r="0" b="0"/>
          <a:pathLst>
            <a:path>
              <a:moveTo>
                <a:pt x="0" y="0"/>
              </a:moveTo>
              <a:lnTo>
                <a:pt x="0" y="2185959"/>
              </a:lnTo>
              <a:lnTo>
                <a:pt x="1622706" y="2185959"/>
              </a:lnTo>
              <a:lnTo>
                <a:pt x="1622706" y="24675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B43E77-A3D9-46D3-8781-6162E8448FB0}">
      <dsp:nvSpPr>
        <dsp:cNvPr id="0" name=""/>
        <dsp:cNvSpPr/>
      </dsp:nvSpPr>
      <dsp:spPr>
        <a:xfrm>
          <a:off x="4032955" y="1342590"/>
          <a:ext cx="1622706" cy="2467586"/>
        </a:xfrm>
        <a:custGeom>
          <a:avLst/>
          <a:gdLst/>
          <a:ahLst/>
          <a:cxnLst/>
          <a:rect l="0" t="0" r="0" b="0"/>
          <a:pathLst>
            <a:path>
              <a:moveTo>
                <a:pt x="1622706" y="0"/>
              </a:moveTo>
              <a:lnTo>
                <a:pt x="1622706" y="2185959"/>
              </a:lnTo>
              <a:lnTo>
                <a:pt x="0" y="2185959"/>
              </a:lnTo>
              <a:lnTo>
                <a:pt x="0" y="24675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A82037-2F87-445C-A42E-5DD529948451}">
      <dsp:nvSpPr>
        <dsp:cNvPr id="0" name=""/>
        <dsp:cNvSpPr/>
      </dsp:nvSpPr>
      <dsp:spPr>
        <a:xfrm>
          <a:off x="4314582" y="1510"/>
          <a:ext cx="2682159" cy="13410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sv-SE" sz="2800" kern="1200" dirty="0"/>
            <a:t>Styrgrupp MM</a:t>
          </a:r>
        </a:p>
        <a:p>
          <a:pPr marL="0" lvl="0" indent="0" algn="ctr" defTabSz="1244600">
            <a:lnSpc>
              <a:spcPct val="90000"/>
            </a:lnSpc>
            <a:spcBef>
              <a:spcPct val="0"/>
            </a:spcBef>
            <a:spcAft>
              <a:spcPct val="35000"/>
            </a:spcAft>
            <a:buNone/>
          </a:pPr>
          <a:r>
            <a:rPr lang="sv-SE" sz="1400" kern="1200" dirty="0"/>
            <a:t>(Representanter Region och Kommun)</a:t>
          </a:r>
        </a:p>
      </dsp:txBody>
      <dsp:txXfrm>
        <a:off x="4314582" y="1510"/>
        <a:ext cx="2682159" cy="1341079"/>
      </dsp:txXfrm>
    </dsp:sp>
    <dsp:sp modelId="{C2B2D3AA-B8EC-437A-8561-EC3B0A444D1D}">
      <dsp:nvSpPr>
        <dsp:cNvPr id="0" name=""/>
        <dsp:cNvSpPr/>
      </dsp:nvSpPr>
      <dsp:spPr>
        <a:xfrm>
          <a:off x="2691876" y="3810176"/>
          <a:ext cx="2682159" cy="13410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v-SE" sz="2000" kern="1200" dirty="0"/>
            <a:t>BUP/Vuxenpsykiatrin,- Primärvård</a:t>
          </a:r>
        </a:p>
      </dsp:txBody>
      <dsp:txXfrm>
        <a:off x="2691876" y="3810176"/>
        <a:ext cx="2682159" cy="1341079"/>
      </dsp:txXfrm>
    </dsp:sp>
    <dsp:sp modelId="{F510615B-C09F-4154-95B8-E49E63D58F24}">
      <dsp:nvSpPr>
        <dsp:cNvPr id="0" name=""/>
        <dsp:cNvSpPr/>
      </dsp:nvSpPr>
      <dsp:spPr>
        <a:xfrm>
          <a:off x="5937288" y="3810176"/>
          <a:ext cx="2682159" cy="13410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v-SE" sz="2000" kern="1200" dirty="0"/>
            <a:t>IFO Barn och unga/ IFO Unga Vuxna</a:t>
          </a:r>
        </a:p>
      </dsp:txBody>
      <dsp:txXfrm>
        <a:off x="5937288" y="3810176"/>
        <a:ext cx="2682159" cy="1341079"/>
      </dsp:txXfrm>
    </dsp:sp>
    <dsp:sp modelId="{CE9AE4AC-FCEE-45D5-8C4B-E99DEE0670E8}">
      <dsp:nvSpPr>
        <dsp:cNvPr id="0" name=""/>
        <dsp:cNvSpPr/>
      </dsp:nvSpPr>
      <dsp:spPr>
        <a:xfrm>
          <a:off x="2691876" y="1905843"/>
          <a:ext cx="2682159" cy="1341079"/>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v-SE" sz="2000" kern="1200" dirty="0"/>
            <a:t>Region Dalarna</a:t>
          </a:r>
        </a:p>
      </dsp:txBody>
      <dsp:txXfrm>
        <a:off x="2691876" y="1905843"/>
        <a:ext cx="2682159" cy="1341079"/>
      </dsp:txXfrm>
    </dsp:sp>
    <dsp:sp modelId="{33999C96-E94E-481C-92E4-5E07328ABB7C}">
      <dsp:nvSpPr>
        <dsp:cNvPr id="0" name=""/>
        <dsp:cNvSpPr/>
      </dsp:nvSpPr>
      <dsp:spPr>
        <a:xfrm>
          <a:off x="5937288" y="1905843"/>
          <a:ext cx="2682159" cy="1341079"/>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v-SE" sz="2000" kern="1200" dirty="0"/>
            <a:t>Falun och Mora Kommun Värdkommuner</a:t>
          </a:r>
        </a:p>
      </dsp:txBody>
      <dsp:txXfrm>
        <a:off x="5937288" y="1905843"/>
        <a:ext cx="2682159" cy="134107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80DAD-3D9C-4FE6-BA0D-ECD6C1AD8396}">
      <dsp:nvSpPr>
        <dsp:cNvPr id="0" name=""/>
        <dsp:cNvSpPr/>
      </dsp:nvSpPr>
      <dsp:spPr>
        <a:xfrm>
          <a:off x="1808227" y="0"/>
          <a:ext cx="2865625" cy="2982405"/>
        </a:xfrm>
        <a:prstGeom prst="trapezoid">
          <a:avLst>
            <a:gd name="adj" fmla="val 50000"/>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sv-SE" sz="2000" b="1" kern="1200" dirty="0"/>
        </a:p>
        <a:p>
          <a:pPr marL="0" lvl="0" indent="0" algn="ctr" defTabSz="889000">
            <a:lnSpc>
              <a:spcPct val="90000"/>
            </a:lnSpc>
            <a:spcBef>
              <a:spcPct val="0"/>
            </a:spcBef>
            <a:spcAft>
              <a:spcPct val="35000"/>
            </a:spcAft>
            <a:buNone/>
          </a:pPr>
          <a:endParaRPr lang="sv-SE" sz="2000" b="1" kern="1200" dirty="0"/>
        </a:p>
        <a:p>
          <a:pPr marL="0" lvl="0" indent="0" algn="ctr" defTabSz="889000">
            <a:lnSpc>
              <a:spcPct val="90000"/>
            </a:lnSpc>
            <a:spcBef>
              <a:spcPct val="0"/>
            </a:spcBef>
            <a:spcAft>
              <a:spcPct val="35000"/>
            </a:spcAft>
            <a:buNone/>
          </a:pPr>
          <a:r>
            <a:rPr lang="sv-SE" sz="2000" b="1" kern="1200" dirty="0"/>
            <a:t>Hög</a:t>
          </a:r>
          <a:endParaRPr lang="sv-SE" sz="1000" b="1" kern="1200" dirty="0"/>
        </a:p>
        <a:p>
          <a:pPr marL="0" lvl="0" indent="0" algn="ctr" defTabSz="889000">
            <a:lnSpc>
              <a:spcPct val="90000"/>
            </a:lnSpc>
            <a:spcBef>
              <a:spcPct val="0"/>
            </a:spcBef>
            <a:spcAft>
              <a:spcPct val="35000"/>
            </a:spcAft>
            <a:buNone/>
          </a:pPr>
          <a:endParaRPr lang="sv-SE" sz="1000" b="1" kern="1200" dirty="0"/>
        </a:p>
        <a:p>
          <a:pPr marL="0" lvl="0" indent="0" algn="ctr" defTabSz="889000">
            <a:lnSpc>
              <a:spcPct val="90000"/>
            </a:lnSpc>
            <a:spcBef>
              <a:spcPct val="0"/>
            </a:spcBef>
            <a:spcAft>
              <a:spcPct val="35000"/>
            </a:spcAft>
            <a:buNone/>
          </a:pPr>
          <a:r>
            <a:rPr lang="sv-SE" sz="1000" b="0" kern="1200" dirty="0"/>
            <a:t>  Skadligt bruk eller</a:t>
          </a:r>
        </a:p>
        <a:p>
          <a:pPr marL="0" lvl="0" indent="0" algn="ctr" defTabSz="889000">
            <a:lnSpc>
              <a:spcPct val="90000"/>
            </a:lnSpc>
            <a:spcBef>
              <a:spcPct val="0"/>
            </a:spcBef>
            <a:spcAft>
              <a:spcPct val="35000"/>
            </a:spcAft>
            <a:buNone/>
          </a:pPr>
          <a:r>
            <a:rPr lang="sv-SE" sz="1000" b="0" kern="1200" dirty="0"/>
            <a:t> beroende</a:t>
          </a:r>
        </a:p>
        <a:p>
          <a:pPr marL="0" lvl="0" indent="0" algn="ctr" defTabSz="889000">
            <a:lnSpc>
              <a:spcPct val="90000"/>
            </a:lnSpc>
            <a:spcBef>
              <a:spcPct val="0"/>
            </a:spcBef>
            <a:spcAft>
              <a:spcPct val="35000"/>
            </a:spcAft>
            <a:buNone/>
          </a:pPr>
          <a:r>
            <a:rPr lang="sv-SE" sz="1000" b="0" kern="1200" dirty="0"/>
            <a:t> i </a:t>
          </a:r>
        </a:p>
        <a:p>
          <a:pPr marL="0" lvl="0" indent="0" algn="ctr" defTabSz="889000">
            <a:lnSpc>
              <a:spcPct val="90000"/>
            </a:lnSpc>
            <a:spcBef>
              <a:spcPct val="0"/>
            </a:spcBef>
            <a:spcAft>
              <a:spcPct val="35000"/>
            </a:spcAft>
            <a:buNone/>
          </a:pPr>
          <a:r>
            <a:rPr lang="sv-SE" sz="1000" b="0" kern="1200" dirty="0"/>
            <a:t>kombination</a:t>
          </a:r>
        </a:p>
        <a:p>
          <a:pPr marL="0" lvl="0" indent="0" algn="ctr" defTabSz="889000">
            <a:lnSpc>
              <a:spcPct val="90000"/>
            </a:lnSpc>
            <a:spcBef>
              <a:spcPct val="0"/>
            </a:spcBef>
            <a:spcAft>
              <a:spcPct val="35000"/>
            </a:spcAft>
            <a:buNone/>
          </a:pPr>
          <a:r>
            <a:rPr lang="sv-SE" sz="1000" b="0" kern="1200" dirty="0"/>
            <a:t> med svår </a:t>
          </a:r>
        </a:p>
        <a:p>
          <a:pPr marL="0" lvl="0" indent="0" algn="ctr" defTabSz="889000">
            <a:lnSpc>
              <a:spcPct val="90000"/>
            </a:lnSpc>
            <a:spcBef>
              <a:spcPct val="0"/>
            </a:spcBef>
            <a:spcAft>
              <a:spcPct val="35000"/>
            </a:spcAft>
            <a:buNone/>
          </a:pPr>
          <a:r>
            <a:rPr lang="sv-SE" sz="1000" b="0" kern="1200" dirty="0"/>
            <a:t>psykiatrisk samsjuklighet och</a:t>
          </a:r>
        </a:p>
        <a:p>
          <a:pPr marL="0" lvl="0" indent="0" algn="ctr" defTabSz="889000">
            <a:lnSpc>
              <a:spcPct val="90000"/>
            </a:lnSpc>
            <a:spcBef>
              <a:spcPct val="0"/>
            </a:spcBef>
            <a:spcAft>
              <a:spcPct val="35000"/>
            </a:spcAft>
            <a:buNone/>
          </a:pPr>
          <a:r>
            <a:rPr lang="sv-SE" sz="1000" b="0" kern="1200" dirty="0"/>
            <a:t>svår psykosocial problematik, kriminalitet, </a:t>
          </a:r>
        </a:p>
        <a:p>
          <a:pPr marL="0" lvl="0" indent="0" algn="ctr" defTabSz="889000">
            <a:lnSpc>
              <a:spcPct val="90000"/>
            </a:lnSpc>
            <a:spcBef>
              <a:spcPct val="0"/>
            </a:spcBef>
            <a:spcAft>
              <a:spcPct val="35000"/>
            </a:spcAft>
            <a:buNone/>
          </a:pPr>
          <a:r>
            <a:rPr lang="sv-SE" sz="1000" b="0" kern="1200" dirty="0"/>
            <a:t>utsatthet hot &amp; våld, sexuellt utsatthet</a:t>
          </a:r>
        </a:p>
        <a:p>
          <a:pPr marL="0" lvl="0" indent="0" algn="ctr" defTabSz="889000">
            <a:lnSpc>
              <a:spcPct val="90000"/>
            </a:lnSpc>
            <a:spcBef>
              <a:spcPct val="0"/>
            </a:spcBef>
            <a:spcAft>
              <a:spcPct val="35000"/>
            </a:spcAft>
            <a:buNone/>
          </a:pPr>
          <a:r>
            <a:rPr lang="sv-SE" sz="1000" b="0" kern="1200" dirty="0"/>
            <a:t> med få skyddsfaktorer.</a:t>
          </a:r>
        </a:p>
      </dsp:txBody>
      <dsp:txXfrm>
        <a:off x="1808227" y="0"/>
        <a:ext cx="2865625" cy="2982405"/>
      </dsp:txXfrm>
    </dsp:sp>
    <dsp:sp modelId="{C11BA88D-7375-4ADD-A83D-9A384106D752}">
      <dsp:nvSpPr>
        <dsp:cNvPr id="0" name=""/>
        <dsp:cNvSpPr/>
      </dsp:nvSpPr>
      <dsp:spPr>
        <a:xfrm>
          <a:off x="904113" y="2982405"/>
          <a:ext cx="4673853" cy="1881917"/>
        </a:xfrm>
        <a:prstGeom prst="trapezoid">
          <a:avLst>
            <a:gd name="adj" fmla="val 48042"/>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sv-SE" sz="2000" b="1" kern="1200" dirty="0"/>
            <a:t>Medel</a:t>
          </a:r>
        </a:p>
        <a:p>
          <a:pPr marL="0" lvl="0" indent="0" algn="ctr" defTabSz="889000">
            <a:lnSpc>
              <a:spcPct val="90000"/>
            </a:lnSpc>
            <a:spcBef>
              <a:spcPct val="0"/>
            </a:spcBef>
            <a:spcAft>
              <a:spcPct val="35000"/>
            </a:spcAft>
            <a:buNone/>
          </a:pPr>
          <a:r>
            <a:rPr lang="sv-SE" sz="1000" b="0" kern="1200" dirty="0"/>
            <a:t>Riskbruk eller skadligt bruk i kombination med lätt-medelsvår psykiatrisk problematik. Viss ostabil psykosocial situation med flera skyddsfaktorer.</a:t>
          </a:r>
        </a:p>
      </dsp:txBody>
      <dsp:txXfrm>
        <a:off x="1722038" y="2982405"/>
        <a:ext cx="3038004" cy="1881917"/>
      </dsp:txXfrm>
    </dsp:sp>
    <dsp:sp modelId="{861E1075-5C5A-4442-B42A-009E910D8D71}">
      <dsp:nvSpPr>
        <dsp:cNvPr id="0" name=""/>
        <dsp:cNvSpPr/>
      </dsp:nvSpPr>
      <dsp:spPr>
        <a:xfrm>
          <a:off x="0" y="4864322"/>
          <a:ext cx="6482081" cy="1881917"/>
        </a:xfrm>
        <a:prstGeom prst="trapezoid">
          <a:avLst>
            <a:gd name="adj" fmla="val 48042"/>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sv-SE" sz="2000" b="1" kern="1200" dirty="0"/>
            <a:t>Låg</a:t>
          </a:r>
        </a:p>
        <a:p>
          <a:pPr marL="0" lvl="0" indent="0" algn="ctr" defTabSz="889000">
            <a:lnSpc>
              <a:spcPct val="90000"/>
            </a:lnSpc>
            <a:spcBef>
              <a:spcPct val="0"/>
            </a:spcBef>
            <a:spcAft>
              <a:spcPct val="35000"/>
            </a:spcAft>
            <a:buNone/>
          </a:pPr>
          <a:r>
            <a:rPr lang="sv-SE" sz="1000" b="0" kern="1200" dirty="0"/>
            <a:t>Riskbruk med ingen/låg förekomst av psykiatrisk samsjuklighet. Stabil psykosocial situation med flertalet skyddsfaktorer.</a:t>
          </a:r>
        </a:p>
      </dsp:txBody>
      <dsp:txXfrm>
        <a:off x="1134364" y="4864322"/>
        <a:ext cx="4213352" cy="1881917"/>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C4A198C-3BD6-C55F-78E7-A2363256E9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03BBDE5E-A88B-1889-7D7C-44CE71E0AD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A416DD-46BF-814C-818B-BDC2E20BCEA3}" type="datetimeFigureOut">
              <a:rPr lang="sv-SE" smtClean="0"/>
              <a:t>2025-01-10</a:t>
            </a:fld>
            <a:endParaRPr lang="sv-SE"/>
          </a:p>
        </p:txBody>
      </p:sp>
      <p:sp>
        <p:nvSpPr>
          <p:cNvPr id="4" name="Platshållare för sidfot 3">
            <a:extLst>
              <a:ext uri="{FF2B5EF4-FFF2-40B4-BE49-F238E27FC236}">
                <a16:creationId xmlns:a16="http://schemas.microsoft.com/office/drawing/2014/main" id="{D013DA2E-9201-1FC3-AC56-862A6CEFE9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BA47630C-53A2-8DEB-DFDE-4AD77D838C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9431CB-72D4-3249-B2C6-C6A7D361B8FF}" type="slidenum">
              <a:rPr lang="sv-SE" smtClean="0"/>
              <a:t>‹#›</a:t>
            </a:fld>
            <a:endParaRPr lang="sv-SE"/>
          </a:p>
        </p:txBody>
      </p:sp>
    </p:spTree>
    <p:extLst>
      <p:ext uri="{BB962C8B-B14F-4D97-AF65-F5344CB8AC3E}">
        <p14:creationId xmlns:p14="http://schemas.microsoft.com/office/powerpoint/2010/main" val="386925739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DF86F9-A652-4D28-B456-8A8277C9861D}" type="datetimeFigureOut">
              <a:rPr lang="sv-SE" smtClean="0"/>
              <a:t>2025-01-10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44CBA-47F8-48BC-A462-062A0D60CEF0}" type="slidenum">
              <a:rPr lang="sv-SE" smtClean="0"/>
              <a:t>‹#›</a:t>
            </a:fld>
            <a:endParaRPr lang="sv-SE"/>
          </a:p>
        </p:txBody>
      </p:sp>
    </p:spTree>
    <p:extLst>
      <p:ext uri="{BB962C8B-B14F-4D97-AF65-F5344CB8AC3E}">
        <p14:creationId xmlns:p14="http://schemas.microsoft.com/office/powerpoint/2010/main" val="2219597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1464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D479F-A9FA-4460-8A06-25113FD0324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5786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D479F-A9FA-4460-8A06-25113FD0324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3055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D479F-A9FA-4460-8A06-25113FD0324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832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D479F-A9FA-4460-8A06-25113FD0324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9467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Presentation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5199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7707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8509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602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0535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751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Detta stöd består exempelvis av utbildningsinsatser, erfarenhetsutbyten mellan yrkesverksamma och spridning av kunskapsmaterial.</a:t>
            </a:r>
          </a:p>
          <a:p>
            <a:endParaRPr lang="sv-SE" dirty="0"/>
          </a:p>
        </p:txBody>
      </p:sp>
      <p:sp>
        <p:nvSpPr>
          <p:cNvPr id="4" name="Platshållare för bildnummer 3"/>
          <p:cNvSpPr>
            <a:spLocks noGrp="1"/>
          </p:cNvSpPr>
          <p:nvPr>
            <p:ph type="sldNum" sz="quarter" idx="5"/>
          </p:nvPr>
        </p:nvSpPr>
        <p:spPr/>
        <p:txBody>
          <a:bodyPr/>
          <a:lstStyle/>
          <a:p>
            <a:fld id="{284E0CB3-5D35-4228-B766-F7964E27F889}" type="slidenum">
              <a:rPr lang="sv-SE" smtClean="0"/>
              <a:t>16</a:t>
            </a:fld>
            <a:endParaRPr lang="sv-SE"/>
          </a:p>
        </p:txBody>
      </p:sp>
    </p:spTree>
    <p:extLst>
      <p:ext uri="{BB962C8B-B14F-4D97-AF65-F5344CB8AC3E}">
        <p14:creationId xmlns:p14="http://schemas.microsoft.com/office/powerpoint/2010/main" val="1686799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5028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tshållare för bildobjekt 1">
            <a:extLst>
              <a:ext uri="{FF2B5EF4-FFF2-40B4-BE49-F238E27FC236}">
                <a16:creationId xmlns:a16="http://schemas.microsoft.com/office/drawing/2014/main" id="{D51555F3-CB21-6641-BBF9-AEF51B0F1040}"/>
              </a:ext>
            </a:extLst>
          </p:cNvPr>
          <p:cNvSpPr>
            <a:spLocks noGrp="1" noRot="1" noChangeAspect="1" noTextEdit="1"/>
          </p:cNvSpPr>
          <p:nvPr>
            <p:ph type="sldImg"/>
          </p:nvPr>
        </p:nvSpPr>
        <p:spPr bwMode="auto">
          <a:xfrm>
            <a:off x="133350" y="1347788"/>
            <a:ext cx="6470650" cy="364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Platshållare för anteckningar 2">
            <a:extLst>
              <a:ext uri="{FF2B5EF4-FFF2-40B4-BE49-F238E27FC236}">
                <a16:creationId xmlns:a16="http://schemas.microsoft.com/office/drawing/2014/main" id="{1DA5A2DB-E507-A14C-B3EC-2F583AB66E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dirty="0">
              <a:latin typeface="Times" pitchFamily="2" charset="0"/>
            </a:endParaRPr>
          </a:p>
        </p:txBody>
      </p:sp>
      <p:sp>
        <p:nvSpPr>
          <p:cNvPr id="30724" name="Platshållare för bildnummer 3">
            <a:extLst>
              <a:ext uri="{FF2B5EF4-FFF2-40B4-BE49-F238E27FC236}">
                <a16:creationId xmlns:a16="http://schemas.microsoft.com/office/drawing/2014/main" id="{89DDDE10-937C-AD47-947F-0285D23FBC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71525" indent="-295275">
              <a:defRPr>
                <a:solidFill>
                  <a:schemeClr val="tx1"/>
                </a:solidFill>
                <a:latin typeface="Calibri" panose="020F0502020204030204" pitchFamily="34" charset="0"/>
                <a:ea typeface="MS PGothic" panose="020B0600070205080204" pitchFamily="34" charset="-128"/>
              </a:defRPr>
            </a:lvl2pPr>
            <a:lvl3pPr marL="1185863" indent="-236538">
              <a:defRPr>
                <a:solidFill>
                  <a:schemeClr val="tx1"/>
                </a:solidFill>
                <a:latin typeface="Calibri" panose="020F0502020204030204" pitchFamily="34" charset="0"/>
                <a:ea typeface="MS PGothic" panose="020B0600070205080204" pitchFamily="34" charset="-128"/>
              </a:defRPr>
            </a:lvl3pPr>
            <a:lvl4pPr marL="1660525" indent="-236538">
              <a:defRPr>
                <a:solidFill>
                  <a:schemeClr val="tx1"/>
                </a:solidFill>
                <a:latin typeface="Calibri" panose="020F0502020204030204" pitchFamily="34" charset="0"/>
                <a:ea typeface="MS PGothic" panose="020B0600070205080204" pitchFamily="34" charset="-128"/>
              </a:defRPr>
            </a:lvl4pPr>
            <a:lvl5pPr marL="2135188" indent="-236538">
              <a:defRPr>
                <a:solidFill>
                  <a:schemeClr val="tx1"/>
                </a:solidFill>
                <a:latin typeface="Calibri" panose="020F0502020204030204" pitchFamily="34" charset="0"/>
                <a:ea typeface="MS PGothic" panose="020B0600070205080204" pitchFamily="34" charset="-128"/>
              </a:defRPr>
            </a:lvl5pPr>
            <a:lvl6pPr marL="2592388" indent="-23653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49588" indent="-23653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506788" indent="-23653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63988" indent="-23653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31CB935-4547-8B47-9C39-BB6AA01752D4}" type="slidenum">
              <a:rPr kumimoji="0" lang="sv-SE" altLang="sv-SE" sz="13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sv-SE" altLang="sv-SE" sz="13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54644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923C5B-A29E-4E8A-9941-81C57591648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9713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8134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01185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fontAlgn="base"/>
            <a:endParaRPr lang="en-US" sz="1200" b="0" i="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3198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1241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9061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3D500-1297-4EDE-B9F8-A261B42E5E11}" type="slidenum">
              <a:rPr kumimoji="0" 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sv-S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84163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600"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F47FD3-4746-4237-BCB2-50EBFC6357B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5251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84E0CB3-5D35-4228-B766-F7964E27F889}" type="slidenum">
              <a:rPr lang="sv-SE" smtClean="0"/>
              <a:t>17</a:t>
            </a:fld>
            <a:endParaRPr lang="sv-SE"/>
          </a:p>
        </p:txBody>
      </p:sp>
    </p:spTree>
    <p:extLst>
      <p:ext uri="{BB962C8B-B14F-4D97-AF65-F5344CB8AC3E}">
        <p14:creationId xmlns:p14="http://schemas.microsoft.com/office/powerpoint/2010/main" val="26228137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F47FD3-4746-4237-BCB2-50EBFC6357B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2588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3D500-1297-4EDE-B9F8-A261B42E5E11}" type="slidenum">
              <a:rPr kumimoji="0" 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479049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3D500-1297-4EDE-B9F8-A261B42E5E11}" type="slidenum">
              <a:rPr kumimoji="0" 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047715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F47FD3-4746-4237-BCB2-50EBFC6357B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37470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3D500-1297-4EDE-B9F8-A261B42E5E11}" type="slidenum">
              <a:rPr kumimoji="0" 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402527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F47FD3-4746-4237-BCB2-50EBFC6357B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8648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F47FD3-4746-4237-BCB2-50EBFC6357B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68712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F47FD3-4746-4237-BCB2-50EBFC6357B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59756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A61920-5199-41A0-BC7A-AE76E41EADA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8047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A61920-5199-41A0-BC7A-AE76E41EADA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9530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84E0CB3-5D35-4228-B766-F7964E27F889}" type="slidenum">
              <a:rPr lang="sv-SE" smtClean="0"/>
              <a:t>18</a:t>
            </a:fld>
            <a:endParaRPr lang="sv-SE"/>
          </a:p>
        </p:txBody>
      </p:sp>
    </p:spTree>
    <p:extLst>
      <p:ext uri="{BB962C8B-B14F-4D97-AF65-F5344CB8AC3E}">
        <p14:creationId xmlns:p14="http://schemas.microsoft.com/office/powerpoint/2010/main" val="20441731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6E44CBA-47F8-48BC-A462-062A0D60CEF0}" type="slidenum">
              <a:rPr lang="sv-SE" smtClean="0"/>
              <a:t>88</a:t>
            </a:fld>
            <a:endParaRPr lang="sv-SE"/>
          </a:p>
        </p:txBody>
      </p:sp>
    </p:spTree>
    <p:extLst>
      <p:ext uri="{BB962C8B-B14F-4D97-AF65-F5344CB8AC3E}">
        <p14:creationId xmlns:p14="http://schemas.microsoft.com/office/powerpoint/2010/main" val="731929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D479F-A9FA-4460-8A06-25113FD0324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5740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D479F-A9FA-4460-8A06-25113FD0324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8014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endParaRPr lang="sv-SE" sz="1200" kern="1200" dirty="0">
              <a:solidFill>
                <a:schemeClr val="tx1"/>
              </a:solidFill>
              <a:effectLst/>
              <a:latin typeface="+mn-lt"/>
              <a:ea typeface="+mn-ea"/>
              <a:cs typeface="+mn-cs"/>
            </a:endParaRPr>
          </a:p>
          <a:p>
            <a:pPr lvl="0"/>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D479F-A9FA-4460-8A06-25113FD0324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7347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indent="0">
              <a:buFontTx/>
              <a:buNone/>
            </a:pPr>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D479F-A9FA-4460-8A06-25113FD0324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893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baseline="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D479F-A9FA-4460-8A06-25113FD0324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78240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8.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 Id="rId5" Type="http://schemas.openxmlformats.org/officeDocument/2006/relationships/image" Target="../media/image19.jpeg"/><Relationship Id="rId4" Type="http://schemas.openxmlformats.org/officeDocument/2006/relationships/image" Target="../media/image2.emf"/></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663429"/>
            <a:ext cx="9144000" cy="1989149"/>
          </a:xfrm>
        </p:spPr>
        <p:txBody>
          <a:bodyPr anchor="b"/>
          <a:lstStyle>
            <a:lvl1pPr algn="ctr">
              <a:defRPr sz="6000" b="1">
                <a:solidFill>
                  <a:schemeClr val="tx1"/>
                </a:solidFill>
              </a:defRPr>
            </a:lvl1pPr>
          </a:lstStyle>
          <a:p>
            <a:r>
              <a:rPr lang="sv-SE" dirty="0"/>
              <a:t>Klicka här för att ändra format</a:t>
            </a:r>
          </a:p>
        </p:txBody>
      </p:sp>
      <p:sp>
        <p:nvSpPr>
          <p:cNvPr id="3" name="Underrubrik 2"/>
          <p:cNvSpPr>
            <a:spLocks noGrp="1"/>
          </p:cNvSpPr>
          <p:nvPr>
            <p:ph type="subTitle" idx="1"/>
          </p:nvPr>
        </p:nvSpPr>
        <p:spPr>
          <a:xfrm>
            <a:off x="1524000" y="3838575"/>
            <a:ext cx="9144000" cy="179069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format på underrubrik i bakgrunden</a:t>
            </a:r>
          </a:p>
        </p:txBody>
      </p:sp>
      <p:cxnSp>
        <p:nvCxnSpPr>
          <p:cNvPr id="13" name="Rak 12"/>
          <p:cNvCxnSpPr/>
          <p:nvPr userDrawn="1"/>
        </p:nvCxnSpPr>
        <p:spPr>
          <a:xfrm>
            <a:off x="1524000" y="3710861"/>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Bildobjekt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5307" y="390071"/>
            <a:ext cx="1016146" cy="969723"/>
          </a:xfrm>
          <a:prstGeom prst="rect">
            <a:avLst/>
          </a:prstGeom>
        </p:spPr>
      </p:pic>
      <p:pic>
        <p:nvPicPr>
          <p:cNvPr id="6" name="Bildobjekt 5" descr="En bild som visar text, Teckensnitt, skärmbild, Grafik&#10;&#10;Automatiskt genererad beskrivning">
            <a:extLst>
              <a:ext uri="{FF2B5EF4-FFF2-40B4-BE49-F238E27FC236}">
                <a16:creationId xmlns:a16="http://schemas.microsoft.com/office/drawing/2014/main" id="{712405E6-58EC-9029-E824-C915FD47AA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547" y="641257"/>
            <a:ext cx="2945454" cy="718537"/>
          </a:xfrm>
          <a:prstGeom prst="rect">
            <a:avLst/>
          </a:prstGeom>
        </p:spPr>
      </p:pic>
      <p:sp>
        <p:nvSpPr>
          <p:cNvPr id="4" name="Platshållare för datum 3">
            <a:extLst>
              <a:ext uri="{FF2B5EF4-FFF2-40B4-BE49-F238E27FC236}">
                <a16:creationId xmlns:a16="http://schemas.microsoft.com/office/drawing/2014/main" id="{53D721F1-8739-B3BD-E5BA-5B1020D2AF2B}"/>
              </a:ext>
            </a:extLst>
          </p:cNvPr>
          <p:cNvSpPr>
            <a:spLocks noGrp="1"/>
          </p:cNvSpPr>
          <p:nvPr>
            <p:ph type="dt" sz="half" idx="10"/>
          </p:nvPr>
        </p:nvSpPr>
        <p:spPr/>
        <p:txBody>
          <a:bodyPr/>
          <a:lstStyle>
            <a:lvl1pPr>
              <a:defRPr>
                <a:solidFill>
                  <a:schemeClr val="tx1"/>
                </a:solidFill>
              </a:defRPr>
            </a:lvl1pPr>
          </a:lstStyle>
          <a:p>
            <a:fld id="{5B587F8E-97A3-4737-A1D6-1A55F93FA836}" type="datetime1">
              <a:rPr lang="sv-SE" smtClean="0"/>
              <a:t>2025-01-10</a:t>
            </a:fld>
            <a:endParaRPr lang="sv-SE" dirty="0"/>
          </a:p>
        </p:txBody>
      </p:sp>
      <p:sp>
        <p:nvSpPr>
          <p:cNvPr id="5" name="Platshållare för sidfot 4">
            <a:extLst>
              <a:ext uri="{FF2B5EF4-FFF2-40B4-BE49-F238E27FC236}">
                <a16:creationId xmlns:a16="http://schemas.microsoft.com/office/drawing/2014/main" id="{2D9FB05E-FFCC-F5A1-9827-9DEF1CAB22EA}"/>
              </a:ext>
            </a:extLst>
          </p:cNvPr>
          <p:cNvSpPr>
            <a:spLocks noGrp="1"/>
          </p:cNvSpPr>
          <p:nvPr>
            <p:ph type="ftr" sz="quarter" idx="11"/>
          </p:nvPr>
        </p:nvSpPr>
        <p:spPr/>
        <p:txBody>
          <a:bodyPr/>
          <a:lstStyle>
            <a:lvl1pPr>
              <a:defRPr>
                <a:solidFill>
                  <a:schemeClr val="tx1"/>
                </a:solidFill>
              </a:defRPr>
            </a:lvl1pPr>
          </a:lstStyle>
          <a:p>
            <a:r>
              <a:rPr lang="sv-SE"/>
              <a:t>Sidfot</a:t>
            </a:r>
            <a:endParaRPr lang="sv-SE" dirty="0"/>
          </a:p>
        </p:txBody>
      </p:sp>
      <p:sp>
        <p:nvSpPr>
          <p:cNvPr id="7" name="Platshållare för bildnummer 6">
            <a:extLst>
              <a:ext uri="{FF2B5EF4-FFF2-40B4-BE49-F238E27FC236}">
                <a16:creationId xmlns:a16="http://schemas.microsoft.com/office/drawing/2014/main" id="{33041D94-FF30-935C-6AA5-92E116DA61E9}"/>
              </a:ext>
            </a:extLst>
          </p:cNvPr>
          <p:cNvSpPr>
            <a:spLocks noGrp="1"/>
          </p:cNvSpPr>
          <p:nvPr>
            <p:ph type="sldNum" sz="quarter" idx="12"/>
          </p:nvPr>
        </p:nvSpPr>
        <p:spPr/>
        <p:txBody>
          <a:bodyPr/>
          <a:lstStyle>
            <a:lvl1pPr>
              <a:defRPr>
                <a:solidFill>
                  <a:schemeClr val="tx1"/>
                </a:solidFill>
              </a:defRPr>
            </a:lvl1p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8340791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C) Textsida kvadratisk 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4D8D105-82EE-DC6A-1E94-BF94B1771F35}"/>
              </a:ext>
              <a:ext uri="{C183D7F6-B498-43B3-948B-1728B52AA6E4}">
                <adec:decorative xmlns:adec="http://schemas.microsoft.com/office/drawing/2017/decorative" val="1"/>
              </a:ext>
            </a:extLst>
          </p:cNvPr>
          <p:cNvSpPr/>
          <p:nvPr userDrawn="1"/>
        </p:nvSpPr>
        <p:spPr>
          <a:xfrm>
            <a:off x="928577" y="6106593"/>
            <a:ext cx="3380635" cy="765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89028F9A-1376-DCB6-0B6A-F1DCCA152E35}"/>
              </a:ext>
              <a:ext uri="{C183D7F6-B498-43B3-948B-1728B52AA6E4}">
                <adec:decorative xmlns:adec="http://schemas.microsoft.com/office/drawing/2017/decorative" val="1"/>
              </a:ext>
            </a:extLst>
          </p:cNvPr>
          <p:cNvSpPr/>
          <p:nvPr userDrawn="1"/>
        </p:nvSpPr>
        <p:spPr>
          <a:xfrm>
            <a:off x="-7087" y="6103827"/>
            <a:ext cx="821978" cy="76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78826102-9381-1A89-7B42-02BE0F25105F}"/>
              </a:ext>
              <a:ext uri="{C183D7F6-B498-43B3-948B-1728B52AA6E4}">
                <adec:decorative xmlns:adec="http://schemas.microsoft.com/office/drawing/2017/decorative" val="1"/>
              </a:ext>
            </a:extLst>
          </p:cNvPr>
          <p:cNvSpPr/>
          <p:nvPr userDrawn="1"/>
        </p:nvSpPr>
        <p:spPr>
          <a:xfrm>
            <a:off x="4408967" y="6100594"/>
            <a:ext cx="1637414" cy="765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32EDA284-5CFC-C17B-4B35-9138FD05CBC3}"/>
              </a:ext>
              <a:ext uri="{C183D7F6-B498-43B3-948B-1728B52AA6E4}">
                <adec:decorative xmlns:adec="http://schemas.microsoft.com/office/drawing/2017/decorative" val="1"/>
              </a:ext>
            </a:extLst>
          </p:cNvPr>
          <p:cNvSpPr/>
          <p:nvPr userDrawn="1"/>
        </p:nvSpPr>
        <p:spPr>
          <a:xfrm>
            <a:off x="6145619" y="6100594"/>
            <a:ext cx="1651590" cy="765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FAF7E95D-A193-0322-07FA-CCFED9363F5B}"/>
              </a:ext>
              <a:ext uri="{C183D7F6-B498-43B3-948B-1728B52AA6E4}">
                <adec:decorative xmlns:adec="http://schemas.microsoft.com/office/drawing/2017/decorative" val="1"/>
              </a:ext>
            </a:extLst>
          </p:cNvPr>
          <p:cNvSpPr/>
          <p:nvPr userDrawn="1"/>
        </p:nvSpPr>
        <p:spPr>
          <a:xfrm>
            <a:off x="7896225" y="6103827"/>
            <a:ext cx="3381375" cy="76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FC21708-3F8D-1AF2-2FC3-678AA5EC3266}"/>
              </a:ext>
            </a:extLst>
          </p:cNvPr>
          <p:cNvSpPr>
            <a:spLocks noGrp="1"/>
          </p:cNvSpPr>
          <p:nvPr>
            <p:ph type="title" hasCustomPrompt="1"/>
          </p:nvPr>
        </p:nvSpPr>
        <p:spPr>
          <a:xfrm>
            <a:off x="815975" y="779463"/>
            <a:ext cx="10454537" cy="1102572"/>
          </a:xfrm>
        </p:spPr>
        <p:txBody>
          <a:bodyPr/>
          <a:lstStyle>
            <a:lvl1pPr>
              <a:defRPr>
                <a:solidFill>
                  <a:schemeClr val="accent5">
                    <a:lumMod val="10000"/>
                  </a:schemeClr>
                </a:solidFill>
              </a:defRPr>
            </a:lvl1pPr>
          </a:lstStyle>
          <a:p>
            <a:r>
              <a:rPr lang="sv-SE" dirty="0"/>
              <a:t>Rubrik</a:t>
            </a:r>
          </a:p>
        </p:txBody>
      </p:sp>
      <p:sp>
        <p:nvSpPr>
          <p:cNvPr id="6" name="Platshållare för bildnummer 5">
            <a:extLst>
              <a:ext uri="{FF2B5EF4-FFF2-40B4-BE49-F238E27FC236}">
                <a16:creationId xmlns:a16="http://schemas.microsoft.com/office/drawing/2014/main" id="{D980FA9B-E729-022D-5BE8-3569A683763B}"/>
              </a:ext>
            </a:extLst>
          </p:cNvPr>
          <p:cNvSpPr>
            <a:spLocks noGrp="1"/>
          </p:cNvSpPr>
          <p:nvPr>
            <p:ph type="sldNum" sz="quarter" idx="12"/>
          </p:nvPr>
        </p:nvSpPr>
        <p:spPr/>
        <p:txBody>
          <a:bodyPr/>
          <a:lstStyle/>
          <a:p>
            <a:fld id="{1998DE93-7944-4E79-AD72-DA1F1D1A6E79}" type="slidenum">
              <a:rPr lang="sv-SE" smtClean="0"/>
              <a:t>‹#›</a:t>
            </a:fld>
            <a:endParaRPr lang="sv-SE"/>
          </a:p>
        </p:txBody>
      </p:sp>
      <p:sp>
        <p:nvSpPr>
          <p:cNvPr id="10" name="Platshållare för innehåll 2">
            <a:extLst>
              <a:ext uri="{FF2B5EF4-FFF2-40B4-BE49-F238E27FC236}">
                <a16:creationId xmlns:a16="http://schemas.microsoft.com/office/drawing/2014/main" id="{8822AE3B-E277-4DB0-A2CE-B880CF0B2254}"/>
              </a:ext>
            </a:extLst>
          </p:cNvPr>
          <p:cNvSpPr>
            <a:spLocks noGrp="1"/>
          </p:cNvSpPr>
          <p:nvPr>
            <p:ph idx="1"/>
          </p:nvPr>
        </p:nvSpPr>
        <p:spPr>
          <a:xfrm>
            <a:off x="815976" y="1964854"/>
            <a:ext cx="5227638" cy="3826346"/>
          </a:xfrm>
        </p:spPr>
        <p:txBody>
          <a:bodyPr/>
          <a:lstStyle>
            <a:lvl1pPr>
              <a:lnSpc>
                <a:spcPct val="110000"/>
              </a:lnSpc>
              <a:spcBef>
                <a:spcPts val="6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174EDBC5-C8D9-457D-8A1F-C335E75AD230}"/>
              </a:ext>
            </a:extLst>
          </p:cNvPr>
          <p:cNvSpPr>
            <a:spLocks noGrp="1"/>
          </p:cNvSpPr>
          <p:nvPr>
            <p:ph type="pic" sz="quarter" idx="15"/>
          </p:nvPr>
        </p:nvSpPr>
        <p:spPr>
          <a:xfrm>
            <a:off x="6146800" y="879475"/>
            <a:ext cx="5124450" cy="5114925"/>
          </a:xfrm>
        </p:spPr>
        <p:txBody>
          <a:bodyPr/>
          <a:lstStyle/>
          <a:p>
            <a:r>
              <a:rPr lang="sv-SE"/>
              <a:t>Klicka på ikonen för att lägga till en bild</a:t>
            </a:r>
          </a:p>
        </p:txBody>
      </p:sp>
      <p:pic>
        <p:nvPicPr>
          <p:cNvPr id="11" name="Bildobjekt 10">
            <a:extLst>
              <a:ext uri="{FF2B5EF4-FFF2-40B4-BE49-F238E27FC236}">
                <a16:creationId xmlns:a16="http://schemas.microsoft.com/office/drawing/2014/main" id="{5E5CD15D-4192-8C2F-A7DE-DD14381CD6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16341" y="6160655"/>
            <a:ext cx="1331984" cy="632693"/>
          </a:xfrm>
          <a:prstGeom prst="rect">
            <a:avLst/>
          </a:prstGeom>
        </p:spPr>
      </p:pic>
    </p:spTree>
    <p:extLst>
      <p:ext uri="{BB962C8B-B14F-4D97-AF65-F5344CB8AC3E}">
        <p14:creationId xmlns:p14="http://schemas.microsoft.com/office/powerpoint/2010/main" val="283659065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Avsnittsrubrik 1">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3F7DFE-A18E-4FEA-53A4-A81CDBD7997A}"/>
              </a:ext>
            </a:extLst>
          </p:cNvPr>
          <p:cNvSpPr>
            <a:spLocks noGrp="1"/>
          </p:cNvSpPr>
          <p:nvPr>
            <p:ph type="title" hasCustomPrompt="1"/>
          </p:nvPr>
        </p:nvSpPr>
        <p:spPr>
          <a:xfrm>
            <a:off x="838200" y="2759417"/>
            <a:ext cx="9557084" cy="1368000"/>
          </a:xfrm>
        </p:spPr>
        <p:txBody>
          <a:bodyPr anchor="b">
            <a:noAutofit/>
          </a:bodyPr>
          <a:lstStyle>
            <a:lvl1pPr>
              <a:defRPr sz="5600">
                <a:solidFill>
                  <a:schemeClr val="tx1"/>
                </a:solidFill>
              </a:defRPr>
            </a:lvl1pPr>
          </a:lstStyle>
          <a:p>
            <a:r>
              <a:rPr lang="sv-SE"/>
              <a:t>Rubrik</a:t>
            </a:r>
          </a:p>
        </p:txBody>
      </p:sp>
      <p:sp>
        <p:nvSpPr>
          <p:cNvPr id="3" name="Platshållare för text 2">
            <a:extLst>
              <a:ext uri="{FF2B5EF4-FFF2-40B4-BE49-F238E27FC236}">
                <a16:creationId xmlns:a16="http://schemas.microsoft.com/office/drawing/2014/main" id="{CF6DBD33-47E8-C6B6-4720-C8325F393A62}"/>
              </a:ext>
            </a:extLst>
          </p:cNvPr>
          <p:cNvSpPr>
            <a:spLocks noGrp="1"/>
          </p:cNvSpPr>
          <p:nvPr>
            <p:ph type="body" idx="1" hasCustomPrompt="1"/>
          </p:nvPr>
        </p:nvSpPr>
        <p:spPr>
          <a:xfrm>
            <a:off x="831849" y="4165507"/>
            <a:ext cx="9562862" cy="924768"/>
          </a:xfrm>
        </p:spPr>
        <p:txBody>
          <a:bodyPr>
            <a:noAutofit/>
          </a:bodyPr>
          <a:lstStyle>
            <a:lvl1pPr marL="0" indent="0">
              <a:buNone/>
              <a:defRPr sz="2400" b="0" i="0">
                <a:solidFill>
                  <a:schemeClr val="tx1"/>
                </a:solidFill>
                <a:latin typeface="AvenirNext LT Pro Regular" panose="020B0504020202020204"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Underrubrik</a:t>
            </a:r>
          </a:p>
        </p:txBody>
      </p:sp>
      <p:sp>
        <p:nvSpPr>
          <p:cNvPr id="4" name="Platshållare för datum 3">
            <a:extLst>
              <a:ext uri="{FF2B5EF4-FFF2-40B4-BE49-F238E27FC236}">
                <a16:creationId xmlns:a16="http://schemas.microsoft.com/office/drawing/2014/main" id="{8BB4A272-7EEE-3056-FF2E-348D0771628D}"/>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6E9020EF-984C-486A-898E-1ED7325E1C64}" type="datetime1">
              <a:rPr lang="sv-SE" smtClean="0"/>
              <a:pPr/>
              <a:t>2025-01-10</a:t>
            </a:fld>
            <a:endParaRPr lang="sv-SE" dirty="0"/>
          </a:p>
        </p:txBody>
      </p:sp>
      <p:sp>
        <p:nvSpPr>
          <p:cNvPr id="5" name="Platshållare för sidfot 4">
            <a:extLst>
              <a:ext uri="{FF2B5EF4-FFF2-40B4-BE49-F238E27FC236}">
                <a16:creationId xmlns:a16="http://schemas.microsoft.com/office/drawing/2014/main" id="{C9C1C9E2-AC37-7C71-50C6-F971E7D83C35}"/>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6" name="Platshållare för bildnummer 5">
            <a:extLst>
              <a:ext uri="{FF2B5EF4-FFF2-40B4-BE49-F238E27FC236}">
                <a16:creationId xmlns:a16="http://schemas.microsoft.com/office/drawing/2014/main" id="{7B8A942B-B1EB-55EA-A1BF-0EAAA0507EC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1708970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bild beige med mönster">
    <p:bg>
      <p:bgPr>
        <a:solidFill>
          <a:srgbClr val="F7F2E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2ADD9178-0AE6-B367-80FD-AF086271DD77}"/>
              </a:ext>
            </a:extLst>
          </p:cNvPr>
          <p:cNvPicPr>
            <a:picLocks noChangeAspect="1"/>
          </p:cNvPicPr>
          <p:nvPr userDrawn="1"/>
        </p:nvPicPr>
        <p:blipFill>
          <a:blip r:embed="rId2"/>
          <a:stretch>
            <a:fillRect/>
          </a:stretch>
        </p:blipFill>
        <p:spPr>
          <a:xfrm>
            <a:off x="10273" y="1"/>
            <a:ext cx="12192001" cy="6858000"/>
          </a:xfrm>
          <a:prstGeom prst="rect">
            <a:avLst/>
          </a:prstGeom>
        </p:spPr>
      </p:pic>
      <p:pic>
        <p:nvPicPr>
          <p:cNvPr id="9" name="Bildobjekt 8">
            <a:extLst>
              <a:ext uri="{FF2B5EF4-FFF2-40B4-BE49-F238E27FC236}">
                <a16:creationId xmlns:a16="http://schemas.microsoft.com/office/drawing/2014/main" id="{6468DE70-4FE4-29AD-F726-FA43473E2834}"/>
              </a:ext>
            </a:extLst>
          </p:cNvPr>
          <p:cNvPicPr>
            <a:picLocks noChangeAspect="1"/>
          </p:cNvPicPr>
          <p:nvPr userDrawn="1"/>
        </p:nvPicPr>
        <p:blipFill>
          <a:blip r:embed="rId3"/>
          <a:stretch>
            <a:fillRect/>
          </a:stretch>
        </p:blipFill>
        <p:spPr>
          <a:xfrm>
            <a:off x="7428723" y="2249374"/>
            <a:ext cx="4763277" cy="4608626"/>
          </a:xfrm>
          <a:prstGeom prst="rect">
            <a:avLst/>
          </a:prstGeom>
        </p:spPr>
      </p:pic>
      <p:pic>
        <p:nvPicPr>
          <p:cNvPr id="10" name="Bildobjekt 9">
            <a:extLst>
              <a:ext uri="{FF2B5EF4-FFF2-40B4-BE49-F238E27FC236}">
                <a16:creationId xmlns:a16="http://schemas.microsoft.com/office/drawing/2014/main" id="{8CCAE071-8902-1D7B-1CB2-6FE299289266}"/>
              </a:ext>
            </a:extLst>
          </p:cNvPr>
          <p:cNvPicPr>
            <a:picLocks noChangeAspect="1"/>
          </p:cNvPicPr>
          <p:nvPr userDrawn="1"/>
        </p:nvPicPr>
        <p:blipFill>
          <a:blip r:embed="rId4"/>
          <a:stretch>
            <a:fillRect/>
          </a:stretch>
        </p:blipFill>
        <p:spPr>
          <a:xfrm>
            <a:off x="0" y="0"/>
            <a:ext cx="11579773" cy="6929120"/>
          </a:xfrm>
          <a:prstGeom prst="rect">
            <a:avLst/>
          </a:prstGeom>
        </p:spPr>
      </p:pic>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p>
            <a:fld id="{8E7D24E2-704C-4D37-BA3F-3A87B7C16133}" type="datetimeFigureOut">
              <a:rPr lang="sv-SE" smtClean="0"/>
              <a:t>2025-01-10</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p>
            <a:fld id="{D88021E2-E97B-4976-AF53-1A9B1E45C5FA}" type="slidenum">
              <a:rPr lang="sv-SE" smtClean="0"/>
              <a:t>‹#›</a:t>
            </a:fld>
            <a:endParaRPr lang="sv-SE"/>
          </a:p>
        </p:txBody>
      </p:sp>
      <p:sp>
        <p:nvSpPr>
          <p:cNvPr id="17" name="Platshållare för text 16">
            <a:extLst>
              <a:ext uri="{FF2B5EF4-FFF2-40B4-BE49-F238E27FC236}">
                <a16:creationId xmlns:a16="http://schemas.microsoft.com/office/drawing/2014/main" id="{613EB396-CF69-E5C2-D606-7996B4019CB8}"/>
              </a:ext>
            </a:extLst>
          </p:cNvPr>
          <p:cNvSpPr>
            <a:spLocks noGrp="1"/>
          </p:cNvSpPr>
          <p:nvPr>
            <p:ph type="body" sz="quarter" idx="13" hasCustomPrompt="1"/>
          </p:nvPr>
        </p:nvSpPr>
        <p:spPr>
          <a:xfrm>
            <a:off x="838201" y="4896197"/>
            <a:ext cx="5595850" cy="844204"/>
          </a:xfrm>
        </p:spPr>
        <p:txBody>
          <a:bodyPr>
            <a:noAutofit/>
          </a:bodyPr>
          <a:lstStyle>
            <a:lvl1pPr marL="0" indent="0">
              <a:buNone/>
              <a:defRPr sz="2400"/>
            </a:lvl1pPr>
            <a:lvl3pPr marL="914400" indent="0">
              <a:buNone/>
              <a:defRPr/>
            </a:lvl3pPr>
          </a:lstStyle>
          <a:p>
            <a:pPr lvl="0"/>
            <a:r>
              <a:rPr lang="sv-SE" sz="2400" dirty="0"/>
              <a:t>Underrubrik</a:t>
            </a:r>
          </a:p>
        </p:txBody>
      </p:sp>
      <p:sp>
        <p:nvSpPr>
          <p:cNvPr id="19" name="Platshållare för text 18">
            <a:extLst>
              <a:ext uri="{FF2B5EF4-FFF2-40B4-BE49-F238E27FC236}">
                <a16:creationId xmlns:a16="http://schemas.microsoft.com/office/drawing/2014/main" id="{8E780372-98E1-63B0-BC62-FDABF6168FDB}"/>
              </a:ext>
            </a:extLst>
          </p:cNvPr>
          <p:cNvSpPr>
            <a:spLocks noGrp="1"/>
          </p:cNvSpPr>
          <p:nvPr>
            <p:ph type="body" sz="quarter" idx="14" hasCustomPrompt="1"/>
          </p:nvPr>
        </p:nvSpPr>
        <p:spPr>
          <a:xfrm>
            <a:off x="838198" y="2685826"/>
            <a:ext cx="5595849" cy="2145418"/>
          </a:xfrm>
        </p:spPr>
        <p:txBody>
          <a:bodyPr anchor="b">
            <a:noAutofit/>
          </a:bodyPr>
          <a:lstStyle>
            <a:lvl1pPr marL="0" indent="0">
              <a:buNone/>
              <a:defRPr sz="7200" b="0">
                <a:latin typeface="+mj-lt"/>
              </a:defRPr>
            </a:lvl1pPr>
          </a:lstStyle>
          <a:p>
            <a:pPr lvl="0"/>
            <a:r>
              <a:rPr lang="sv-SE" dirty="0"/>
              <a:t>Rubrik</a:t>
            </a:r>
          </a:p>
        </p:txBody>
      </p:sp>
      <p:sp>
        <p:nvSpPr>
          <p:cNvPr id="21" name="Platshållare för text 7">
            <a:extLst>
              <a:ext uri="{FF2B5EF4-FFF2-40B4-BE49-F238E27FC236}">
                <a16:creationId xmlns:a16="http://schemas.microsoft.com/office/drawing/2014/main" id="{57B99B3E-FF60-1449-D5E0-96D192A38010}"/>
              </a:ext>
              <a:ext uri="{C183D7F6-B498-43B3-948B-1728B52AA6E4}">
                <adec:decorative xmlns:adec="http://schemas.microsoft.com/office/drawing/2017/decorative" val="1"/>
              </a:ext>
            </a:extLst>
          </p:cNvPr>
          <p:cNvSpPr txBox="1">
            <a:spLocks/>
          </p:cNvSpPr>
          <p:nvPr userDrawn="1"/>
        </p:nvSpPr>
        <p:spPr>
          <a:xfrm>
            <a:off x="407892" y="311234"/>
            <a:ext cx="1332000" cy="551506"/>
          </a:xfrm>
          <a:prstGeom prst="rect">
            <a:avLst/>
          </a:prstGeom>
          <a:blipFill>
            <a:blip r:embed="rId5"/>
            <a:stretch>
              <a:fillRect/>
            </a:stretch>
          </a:blip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 </a:t>
            </a:r>
          </a:p>
        </p:txBody>
      </p:sp>
    </p:spTree>
    <p:extLst>
      <p:ext uri="{BB962C8B-B14F-4D97-AF65-F5344CB8AC3E}">
        <p14:creationId xmlns:p14="http://schemas.microsoft.com/office/powerpoint/2010/main" val="1125349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bild blå med mönster">
    <p:bg>
      <p:bgPr>
        <a:solidFill>
          <a:srgbClr val="DFEFEB"/>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67BA035-F610-C643-0B6F-171F34C021D8}"/>
              </a:ext>
            </a:extLst>
          </p:cNvPr>
          <p:cNvSpPr/>
          <p:nvPr userDrawn="1"/>
        </p:nvSpPr>
        <p:spPr>
          <a:xfrm>
            <a:off x="-14161" y="0"/>
            <a:ext cx="12196852" cy="6860663"/>
          </a:xfrm>
          <a:prstGeom prst="rect">
            <a:avLst/>
          </a:prstGeom>
          <a:solidFill>
            <a:srgbClr val="115E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626F38BB-2CD1-32F8-A8D4-5701EA7F4786}"/>
              </a:ext>
            </a:extLst>
          </p:cNvPr>
          <p:cNvPicPr>
            <a:picLocks noChangeAspect="1"/>
          </p:cNvPicPr>
          <p:nvPr userDrawn="1"/>
        </p:nvPicPr>
        <p:blipFill>
          <a:blip r:embed="rId2"/>
          <a:stretch>
            <a:fillRect/>
          </a:stretch>
        </p:blipFill>
        <p:spPr>
          <a:xfrm>
            <a:off x="7428722" y="2249375"/>
            <a:ext cx="4763278" cy="4608626"/>
          </a:xfrm>
          <a:prstGeom prst="rect">
            <a:avLst/>
          </a:prstGeom>
        </p:spPr>
      </p:pic>
      <p:pic>
        <p:nvPicPr>
          <p:cNvPr id="10" name="Bildobjekt 9">
            <a:extLst>
              <a:ext uri="{FF2B5EF4-FFF2-40B4-BE49-F238E27FC236}">
                <a16:creationId xmlns:a16="http://schemas.microsoft.com/office/drawing/2014/main" id="{F428D2D0-ADB2-9132-D9C1-DC7878992BC3}"/>
              </a:ext>
            </a:extLst>
          </p:cNvPr>
          <p:cNvPicPr>
            <a:picLocks noChangeAspect="1"/>
          </p:cNvPicPr>
          <p:nvPr userDrawn="1"/>
        </p:nvPicPr>
        <p:blipFill>
          <a:blip r:embed="rId3"/>
          <a:stretch>
            <a:fillRect/>
          </a:stretch>
        </p:blipFill>
        <p:spPr>
          <a:xfrm>
            <a:off x="-9309" y="1"/>
            <a:ext cx="11541760" cy="6906374"/>
          </a:xfrm>
          <a:prstGeom prst="rect">
            <a:avLst/>
          </a:prstGeom>
        </p:spPr>
      </p:pic>
      <p:sp>
        <p:nvSpPr>
          <p:cNvPr id="11" name="Platshållare för text 16">
            <a:extLst>
              <a:ext uri="{FF2B5EF4-FFF2-40B4-BE49-F238E27FC236}">
                <a16:creationId xmlns:a16="http://schemas.microsoft.com/office/drawing/2014/main" id="{96095D1C-1217-3805-7147-CBC3A88CA60F}"/>
              </a:ext>
            </a:extLst>
          </p:cNvPr>
          <p:cNvSpPr>
            <a:spLocks noGrp="1"/>
          </p:cNvSpPr>
          <p:nvPr>
            <p:ph type="body" sz="quarter" idx="13" hasCustomPrompt="1"/>
          </p:nvPr>
        </p:nvSpPr>
        <p:spPr>
          <a:xfrm>
            <a:off x="828892" y="4896198"/>
            <a:ext cx="5595850" cy="844204"/>
          </a:xfrm>
        </p:spPr>
        <p:txBody>
          <a:bodyPr>
            <a:noAutofit/>
          </a:bodyPr>
          <a:lstStyle>
            <a:lvl1pPr marL="0" indent="0">
              <a:buNone/>
              <a:defRPr sz="2400">
                <a:solidFill>
                  <a:schemeClr val="accent2"/>
                </a:solidFill>
              </a:defRPr>
            </a:lvl1pPr>
            <a:lvl3pPr marL="914400" indent="0">
              <a:buNone/>
              <a:defRPr/>
            </a:lvl3pPr>
          </a:lstStyle>
          <a:p>
            <a:pPr lvl="0"/>
            <a:r>
              <a:rPr lang="sv-SE" sz="2400" dirty="0"/>
              <a:t>Underrubrik</a:t>
            </a:r>
          </a:p>
        </p:txBody>
      </p:sp>
      <p:sp>
        <p:nvSpPr>
          <p:cNvPr id="12" name="Platshållare för text 18">
            <a:extLst>
              <a:ext uri="{FF2B5EF4-FFF2-40B4-BE49-F238E27FC236}">
                <a16:creationId xmlns:a16="http://schemas.microsoft.com/office/drawing/2014/main" id="{D1EE729E-BCCB-4F53-D790-BFA9336232D7}"/>
              </a:ext>
            </a:extLst>
          </p:cNvPr>
          <p:cNvSpPr>
            <a:spLocks noGrp="1"/>
          </p:cNvSpPr>
          <p:nvPr>
            <p:ph type="body" sz="quarter" idx="14" hasCustomPrompt="1"/>
          </p:nvPr>
        </p:nvSpPr>
        <p:spPr>
          <a:xfrm>
            <a:off x="828889" y="2685827"/>
            <a:ext cx="5595849" cy="2145418"/>
          </a:xfrm>
        </p:spPr>
        <p:txBody>
          <a:bodyPr anchor="b">
            <a:noAutofit/>
          </a:bodyPr>
          <a:lstStyle>
            <a:lvl1pPr marL="0" indent="0">
              <a:buNone/>
              <a:defRPr sz="7200" b="0">
                <a:solidFill>
                  <a:schemeClr val="accent2"/>
                </a:solidFill>
                <a:latin typeface="+mj-lt"/>
              </a:defRPr>
            </a:lvl1pPr>
          </a:lstStyle>
          <a:p>
            <a:pPr lvl="0"/>
            <a:r>
              <a:rPr lang="sv-SE" dirty="0"/>
              <a:t>Rubrik</a:t>
            </a:r>
          </a:p>
        </p:txBody>
      </p:sp>
      <p:sp>
        <p:nvSpPr>
          <p:cNvPr id="13" name="Platshållare för datum 3">
            <a:extLst>
              <a:ext uri="{FF2B5EF4-FFF2-40B4-BE49-F238E27FC236}">
                <a16:creationId xmlns:a16="http://schemas.microsoft.com/office/drawing/2014/main" id="{1DB8D066-8ED8-DB4D-B466-64BB0EEF538D}"/>
              </a:ext>
            </a:extLst>
          </p:cNvPr>
          <p:cNvSpPr>
            <a:spLocks noGrp="1"/>
          </p:cNvSpPr>
          <p:nvPr>
            <p:ph type="dt" sz="half" idx="10"/>
          </p:nvPr>
        </p:nvSpPr>
        <p:spPr>
          <a:xfrm>
            <a:off x="828891" y="6356351"/>
            <a:ext cx="2743200" cy="365125"/>
          </a:xfrm>
        </p:spPr>
        <p:txBody>
          <a:bodyPr/>
          <a:lstStyle>
            <a:lvl1pPr>
              <a:defRPr>
                <a:solidFill>
                  <a:schemeClr val="accent2"/>
                </a:solidFill>
              </a:defRPr>
            </a:lvl1pPr>
          </a:lstStyle>
          <a:p>
            <a:fld id="{8E7D24E2-704C-4D37-BA3F-3A87B7C16133}" type="datetimeFigureOut">
              <a:rPr lang="sv-SE" smtClean="0"/>
              <a:pPr/>
              <a:t>2025-01-10</a:t>
            </a:fld>
            <a:endParaRPr lang="sv-SE"/>
          </a:p>
        </p:txBody>
      </p:sp>
      <p:sp>
        <p:nvSpPr>
          <p:cNvPr id="14" name="Platshållare för sidfot 4">
            <a:extLst>
              <a:ext uri="{FF2B5EF4-FFF2-40B4-BE49-F238E27FC236}">
                <a16:creationId xmlns:a16="http://schemas.microsoft.com/office/drawing/2014/main" id="{F0D45E3F-2CDF-DA7A-38C4-961C1627F3A9}"/>
              </a:ext>
            </a:extLst>
          </p:cNvPr>
          <p:cNvSpPr>
            <a:spLocks noGrp="1"/>
          </p:cNvSpPr>
          <p:nvPr>
            <p:ph type="ftr" sz="quarter" idx="11"/>
          </p:nvPr>
        </p:nvSpPr>
        <p:spPr>
          <a:xfrm>
            <a:off x="4029291" y="6356351"/>
            <a:ext cx="4114800" cy="365125"/>
          </a:xfrm>
        </p:spPr>
        <p:txBody>
          <a:bodyPr/>
          <a:lstStyle>
            <a:lvl1pPr>
              <a:defRPr>
                <a:solidFill>
                  <a:schemeClr val="accent2"/>
                </a:solidFill>
              </a:defRPr>
            </a:lvl1pPr>
          </a:lstStyle>
          <a:p>
            <a:endParaRPr lang="sv-SE"/>
          </a:p>
        </p:txBody>
      </p:sp>
      <p:sp>
        <p:nvSpPr>
          <p:cNvPr id="15" name="Platshållare för bildnummer 5">
            <a:extLst>
              <a:ext uri="{FF2B5EF4-FFF2-40B4-BE49-F238E27FC236}">
                <a16:creationId xmlns:a16="http://schemas.microsoft.com/office/drawing/2014/main" id="{CCA670D9-41E2-3E8E-327A-276FB2206E1A}"/>
              </a:ext>
            </a:extLst>
          </p:cNvPr>
          <p:cNvSpPr>
            <a:spLocks noGrp="1"/>
          </p:cNvSpPr>
          <p:nvPr>
            <p:ph type="sldNum" sz="quarter" idx="12"/>
          </p:nvPr>
        </p:nvSpPr>
        <p:spPr>
          <a:xfrm>
            <a:off x="8601291" y="6356351"/>
            <a:ext cx="2743200" cy="365125"/>
          </a:xfrm>
        </p:spPr>
        <p:txBody>
          <a:bodyPr/>
          <a:lstStyle>
            <a:lvl1pPr>
              <a:defRPr>
                <a:solidFill>
                  <a:schemeClr val="accent2"/>
                </a:solidFill>
              </a:defRPr>
            </a:lvl1pPr>
          </a:lstStyle>
          <a:p>
            <a:fld id="{D88021E2-E97B-4976-AF53-1A9B1E45C5FA}" type="slidenum">
              <a:rPr lang="sv-SE" smtClean="0"/>
              <a:pPr/>
              <a:t>‹#›</a:t>
            </a:fld>
            <a:endParaRPr lang="sv-SE"/>
          </a:p>
        </p:txBody>
      </p:sp>
      <p:sp>
        <p:nvSpPr>
          <p:cNvPr id="20" name="Platshållare för text 7">
            <a:extLst>
              <a:ext uri="{FF2B5EF4-FFF2-40B4-BE49-F238E27FC236}">
                <a16:creationId xmlns:a16="http://schemas.microsoft.com/office/drawing/2014/main" id="{A25CE8E2-F6D0-FF53-AD39-1C85DD3F89CE}"/>
              </a:ext>
              <a:ext uri="{C183D7F6-B498-43B3-948B-1728B52AA6E4}">
                <adec:decorative xmlns:adec="http://schemas.microsoft.com/office/drawing/2017/decorative" val="1"/>
              </a:ext>
            </a:extLst>
          </p:cNvPr>
          <p:cNvSpPr txBox="1">
            <a:spLocks/>
          </p:cNvSpPr>
          <p:nvPr userDrawn="1"/>
        </p:nvSpPr>
        <p:spPr>
          <a:xfrm>
            <a:off x="407892" y="311234"/>
            <a:ext cx="1332000" cy="551506"/>
          </a:xfrm>
          <a:prstGeom prst="rect">
            <a:avLst/>
          </a:prstGeom>
          <a:blipFill>
            <a:blip r:embed="rId4"/>
            <a:stretch>
              <a:fillRect/>
            </a:stretch>
          </a:blip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 </a:t>
            </a:r>
          </a:p>
        </p:txBody>
      </p:sp>
    </p:spTree>
    <p:extLst>
      <p:ext uri="{BB962C8B-B14F-4D97-AF65-F5344CB8AC3E}">
        <p14:creationId xmlns:p14="http://schemas.microsoft.com/office/powerpoint/2010/main" val="3983413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bild med utfallande bild 1">
    <p:bg>
      <p:bgPr>
        <a:solidFill>
          <a:schemeClr val="accent4"/>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hasCustomPrompt="1"/>
          </p:nvPr>
        </p:nvSpPr>
        <p:spPr>
          <a:xfrm>
            <a:off x="0" y="0"/>
            <a:ext cx="12192000" cy="6858000"/>
          </a:xfrm>
        </p:spPr>
        <p:txBody>
          <a:bodyPr>
            <a:normAutofit/>
          </a:bodyPr>
          <a:lstStyle>
            <a:lvl1pPr marL="0" indent="0" algn="ctr">
              <a:buNone/>
              <a:defRPr sz="1800">
                <a:solidFill>
                  <a:schemeClr val="tx1"/>
                </a:solidFill>
              </a:defRPr>
            </a:lvl1pPr>
          </a:lstStyle>
          <a:p>
            <a:r>
              <a:rPr lang="sv-SE" dirty="0"/>
              <a:t>Klicka för att infoga bild. </a:t>
            </a:r>
          </a:p>
          <a:p>
            <a:r>
              <a:rPr lang="sv-SE" dirty="0"/>
              <a:t>Bilden är utfallande. </a:t>
            </a:r>
          </a:p>
          <a:p>
            <a:r>
              <a:rPr lang="sv-SE" dirty="0"/>
              <a:t>Se till att den fungerar med rubriken. </a:t>
            </a:r>
          </a:p>
          <a:p>
            <a:r>
              <a:rPr lang="sv-SE" dirty="0"/>
              <a:t>Det går bra att byta färg på texten i rubriken.</a:t>
            </a:r>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p>
            <a:fld id="{23E830D1-9B43-4A41-B3A1-206CB98018A1}" type="datetime1">
              <a:rPr lang="sv-SE" smtClean="0"/>
              <a:t>2025-01-10</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Sidfottext</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p>
            <a:fld id="{0EA8761A-F05C-4F01-AE76-2EF79F772060}" type="slidenum">
              <a:rPr lang="sv-SE" smtClean="0"/>
              <a:t>‹#›</a:t>
            </a:fld>
            <a:endParaRPr lang="sv-SE"/>
          </a:p>
        </p:txBody>
      </p:sp>
      <p:sp>
        <p:nvSpPr>
          <p:cNvPr id="5" name="Platshållare för text 7">
            <a:extLst>
              <a:ext uri="{FF2B5EF4-FFF2-40B4-BE49-F238E27FC236}">
                <a16:creationId xmlns:a16="http://schemas.microsoft.com/office/drawing/2014/main" id="{A9979B33-E4C5-CC52-41BD-8785520D94EF}"/>
              </a:ext>
              <a:ext uri="{C183D7F6-B498-43B3-948B-1728B52AA6E4}">
                <adec:decorative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lvl1pPr>
          </a:lstStyle>
          <a:p>
            <a:pPr lvl="0"/>
            <a:r>
              <a:rPr lang="sv-SE"/>
              <a:t> </a:t>
            </a:r>
          </a:p>
        </p:txBody>
      </p:sp>
      <p:sp>
        <p:nvSpPr>
          <p:cNvPr id="10" name="Platshållare för text 16">
            <a:extLst>
              <a:ext uri="{FF2B5EF4-FFF2-40B4-BE49-F238E27FC236}">
                <a16:creationId xmlns:a16="http://schemas.microsoft.com/office/drawing/2014/main" id="{85D8FE2A-468F-5253-E8E0-91F9B6BBCF0F}"/>
              </a:ext>
            </a:extLst>
          </p:cNvPr>
          <p:cNvSpPr>
            <a:spLocks noGrp="1"/>
          </p:cNvSpPr>
          <p:nvPr>
            <p:ph type="body" sz="quarter" idx="15" hasCustomPrompt="1"/>
          </p:nvPr>
        </p:nvSpPr>
        <p:spPr>
          <a:xfrm>
            <a:off x="838201" y="4896197"/>
            <a:ext cx="10287004" cy="844204"/>
          </a:xfrm>
        </p:spPr>
        <p:txBody>
          <a:bodyPr>
            <a:noAutofit/>
          </a:bodyPr>
          <a:lstStyle>
            <a:lvl1pPr marL="0" indent="0">
              <a:buNone/>
              <a:defRPr sz="2400">
                <a:solidFill>
                  <a:schemeClr val="tx1"/>
                </a:solidFill>
              </a:defRPr>
            </a:lvl1pPr>
            <a:lvl3pPr marL="914400" indent="0">
              <a:buNone/>
              <a:defRPr/>
            </a:lvl3pPr>
          </a:lstStyle>
          <a:p>
            <a:pPr lvl="0"/>
            <a:r>
              <a:rPr lang="sv-SE" sz="2400" dirty="0"/>
              <a:t>Underrubrik</a:t>
            </a:r>
          </a:p>
        </p:txBody>
      </p:sp>
      <p:sp>
        <p:nvSpPr>
          <p:cNvPr id="11" name="Platshållare för text 18">
            <a:extLst>
              <a:ext uri="{FF2B5EF4-FFF2-40B4-BE49-F238E27FC236}">
                <a16:creationId xmlns:a16="http://schemas.microsoft.com/office/drawing/2014/main" id="{48327CB7-C6AE-7A16-AD2A-04DA1E342029}"/>
              </a:ext>
            </a:extLst>
          </p:cNvPr>
          <p:cNvSpPr>
            <a:spLocks noGrp="1"/>
          </p:cNvSpPr>
          <p:nvPr>
            <p:ph type="body" sz="quarter" idx="16" hasCustomPrompt="1"/>
          </p:nvPr>
        </p:nvSpPr>
        <p:spPr>
          <a:xfrm>
            <a:off x="838198" y="2685826"/>
            <a:ext cx="10287002" cy="2145418"/>
          </a:xfrm>
        </p:spPr>
        <p:txBody>
          <a:bodyPr anchor="b">
            <a:noAutofit/>
          </a:bodyPr>
          <a:lstStyle>
            <a:lvl1pPr marL="0" indent="0">
              <a:buNone/>
              <a:defRPr sz="7200" b="0">
                <a:solidFill>
                  <a:schemeClr val="tx1"/>
                </a:solidFill>
                <a:latin typeface="+mj-lt"/>
              </a:defRPr>
            </a:lvl1pPr>
          </a:lstStyle>
          <a:p>
            <a:pPr lvl="0"/>
            <a:r>
              <a:rPr lang="sv-SE" dirty="0"/>
              <a:t>Rubrik</a:t>
            </a:r>
          </a:p>
        </p:txBody>
      </p:sp>
    </p:spTree>
    <p:extLst>
      <p:ext uri="{BB962C8B-B14F-4D97-AF65-F5344CB8AC3E}">
        <p14:creationId xmlns:p14="http://schemas.microsoft.com/office/powerpoint/2010/main" val="1216422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ubrikbild med utfallande bild 2">
    <p:bg>
      <p:bgPr>
        <a:solidFill>
          <a:schemeClr val="accent4"/>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hasCustomPrompt="1"/>
          </p:nvPr>
        </p:nvSpPr>
        <p:spPr>
          <a:xfrm>
            <a:off x="0" y="0"/>
            <a:ext cx="12192000" cy="6858000"/>
          </a:xfrm>
        </p:spPr>
        <p:txBody>
          <a:bodyPr>
            <a:normAutofit/>
          </a:bodyPr>
          <a:lstStyle>
            <a:lvl1pPr marL="0" indent="0" algn="ctr">
              <a:buNone/>
              <a:defRPr sz="1800">
                <a:solidFill>
                  <a:schemeClr val="tx1"/>
                </a:solidFill>
              </a:defRPr>
            </a:lvl1pPr>
          </a:lstStyle>
          <a:p>
            <a:r>
              <a:rPr lang="sv-SE" dirty="0"/>
              <a:t>Klicka för att infoga bild. </a:t>
            </a:r>
          </a:p>
          <a:p>
            <a:r>
              <a:rPr lang="sv-SE" dirty="0"/>
              <a:t>Bilden är utfallande. </a:t>
            </a:r>
          </a:p>
          <a:p>
            <a:r>
              <a:rPr lang="sv-SE" dirty="0"/>
              <a:t>Se till att den fungerar med rubriken. </a:t>
            </a:r>
          </a:p>
          <a:p>
            <a:r>
              <a:rPr lang="sv-SE" dirty="0"/>
              <a:t>Det går bra att byta färg på texten i rubriken.</a:t>
            </a:r>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p>
            <a:fld id="{23E830D1-9B43-4A41-B3A1-206CB98018A1}" type="datetime1">
              <a:rPr lang="sv-SE" smtClean="0"/>
              <a:t>2025-01-10</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Sidfottext</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p>
            <a:fld id="{0EA8761A-F05C-4F01-AE76-2EF79F772060}" type="slidenum">
              <a:rPr lang="sv-SE" smtClean="0"/>
              <a:t>‹#›</a:t>
            </a:fld>
            <a:endParaRPr lang="sv-SE"/>
          </a:p>
        </p:txBody>
      </p:sp>
      <p:sp>
        <p:nvSpPr>
          <p:cNvPr id="10" name="Platshållare för text 16">
            <a:extLst>
              <a:ext uri="{FF2B5EF4-FFF2-40B4-BE49-F238E27FC236}">
                <a16:creationId xmlns:a16="http://schemas.microsoft.com/office/drawing/2014/main" id="{85D8FE2A-468F-5253-E8E0-91F9B6BBCF0F}"/>
              </a:ext>
            </a:extLst>
          </p:cNvPr>
          <p:cNvSpPr>
            <a:spLocks noGrp="1"/>
          </p:cNvSpPr>
          <p:nvPr>
            <p:ph type="body" sz="quarter" idx="15" hasCustomPrompt="1"/>
          </p:nvPr>
        </p:nvSpPr>
        <p:spPr>
          <a:xfrm>
            <a:off x="838201" y="4896197"/>
            <a:ext cx="10287004" cy="844204"/>
          </a:xfrm>
        </p:spPr>
        <p:txBody>
          <a:bodyPr>
            <a:noAutofit/>
          </a:bodyPr>
          <a:lstStyle>
            <a:lvl1pPr marL="0" indent="0">
              <a:buNone/>
              <a:defRPr sz="2400">
                <a:solidFill>
                  <a:schemeClr val="bg1"/>
                </a:solidFill>
              </a:defRPr>
            </a:lvl1pPr>
            <a:lvl3pPr marL="914400" indent="0">
              <a:buNone/>
              <a:defRPr/>
            </a:lvl3pPr>
          </a:lstStyle>
          <a:p>
            <a:pPr lvl="0"/>
            <a:r>
              <a:rPr lang="sv-SE" sz="2400" dirty="0"/>
              <a:t>Underrubrik</a:t>
            </a:r>
          </a:p>
        </p:txBody>
      </p:sp>
      <p:sp>
        <p:nvSpPr>
          <p:cNvPr id="11" name="Platshållare för text 18">
            <a:extLst>
              <a:ext uri="{FF2B5EF4-FFF2-40B4-BE49-F238E27FC236}">
                <a16:creationId xmlns:a16="http://schemas.microsoft.com/office/drawing/2014/main" id="{48327CB7-C6AE-7A16-AD2A-04DA1E342029}"/>
              </a:ext>
            </a:extLst>
          </p:cNvPr>
          <p:cNvSpPr>
            <a:spLocks noGrp="1"/>
          </p:cNvSpPr>
          <p:nvPr>
            <p:ph type="body" sz="quarter" idx="16" hasCustomPrompt="1"/>
          </p:nvPr>
        </p:nvSpPr>
        <p:spPr>
          <a:xfrm>
            <a:off x="838198" y="2685826"/>
            <a:ext cx="10287002" cy="2145418"/>
          </a:xfrm>
        </p:spPr>
        <p:txBody>
          <a:bodyPr anchor="b">
            <a:noAutofit/>
          </a:bodyPr>
          <a:lstStyle>
            <a:lvl1pPr marL="0" indent="0">
              <a:buNone/>
              <a:defRPr sz="7200" b="0">
                <a:solidFill>
                  <a:schemeClr val="bg1"/>
                </a:solidFill>
                <a:latin typeface="+mj-lt"/>
              </a:defRPr>
            </a:lvl1pPr>
          </a:lstStyle>
          <a:p>
            <a:pPr lvl="0"/>
            <a:r>
              <a:rPr lang="sv-SE" dirty="0"/>
              <a:t>Rubrik</a:t>
            </a:r>
          </a:p>
        </p:txBody>
      </p:sp>
      <p:sp>
        <p:nvSpPr>
          <p:cNvPr id="7" name="Platshållare för text 10">
            <a:extLst>
              <a:ext uri="{FF2B5EF4-FFF2-40B4-BE49-F238E27FC236}">
                <a16:creationId xmlns:a16="http://schemas.microsoft.com/office/drawing/2014/main" id="{CC0B80D9-E849-8C70-7B22-9F0A60A413A8}"/>
              </a:ext>
              <a:ext uri="{C183D7F6-B498-43B3-948B-1728B52AA6E4}">
                <adec:decorative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solidFill>
                  <a:schemeClr val="accent3"/>
                </a:solidFill>
              </a:defRPr>
            </a:lvl1pPr>
          </a:lstStyle>
          <a:p>
            <a:pPr lvl="0"/>
            <a:r>
              <a:rPr lang="sv-SE"/>
              <a:t> </a:t>
            </a:r>
          </a:p>
        </p:txBody>
      </p:sp>
    </p:spTree>
    <p:extLst>
      <p:ext uri="{BB962C8B-B14F-4D97-AF65-F5344CB8AC3E}">
        <p14:creationId xmlns:p14="http://schemas.microsoft.com/office/powerpoint/2010/main" val="3004229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bild med foto">
    <p:bg>
      <p:bgPr>
        <a:solidFill>
          <a:srgbClr val="FFEBE8"/>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tx2"/>
                </a:solidFill>
              </a:defRPr>
            </a:lvl1pPr>
          </a:lstStyle>
          <a:p>
            <a:fld id="{8E7D24E2-704C-4D37-BA3F-3A87B7C16133}" type="datetimeFigureOut">
              <a:rPr lang="sv-SE" smtClean="0"/>
              <a:pPr/>
              <a:t>2025-01-10</a:t>
            </a:fld>
            <a:endParaRPr lang="sv-SE" dirty="0"/>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tx2"/>
                </a:solidFill>
              </a:defRPr>
            </a:lvl1pPr>
          </a:lstStyle>
          <a:p>
            <a:fld id="{D88021E2-E97B-4976-AF53-1A9B1E45C5FA}" type="slidenum">
              <a:rPr lang="sv-SE" smtClean="0"/>
              <a:pPr/>
              <a:t>‹#›</a:t>
            </a:fld>
            <a:endParaRPr lang="sv-SE"/>
          </a:p>
        </p:txBody>
      </p:sp>
      <p:sp>
        <p:nvSpPr>
          <p:cNvPr id="12" name="Platshållare för bild 11">
            <a:extLst>
              <a:ext uri="{FF2B5EF4-FFF2-40B4-BE49-F238E27FC236}">
                <a16:creationId xmlns:a16="http://schemas.microsoft.com/office/drawing/2014/main" id="{FE179C2C-6E78-69E3-9168-D80CC4E08996}"/>
              </a:ext>
            </a:extLst>
          </p:cNvPr>
          <p:cNvSpPr>
            <a:spLocks noGrp="1"/>
          </p:cNvSpPr>
          <p:nvPr>
            <p:ph type="pic" sz="quarter" idx="13" hasCustomPrompt="1"/>
          </p:nvPr>
        </p:nvSpPr>
        <p:spPr>
          <a:xfrm>
            <a:off x="6096000" y="0"/>
            <a:ext cx="6096000" cy="6858000"/>
          </a:xfrm>
        </p:spPr>
        <p:txBody>
          <a:bodyPr>
            <a:normAutofit/>
          </a:bodyPr>
          <a:lstStyle>
            <a:lvl1pPr marL="0" indent="0" algn="ctr">
              <a:buNone/>
              <a:defRPr sz="1800">
                <a:solidFill>
                  <a:schemeClr val="tx2"/>
                </a:solidFill>
              </a:defRPr>
            </a:lvl1pPr>
          </a:lstStyle>
          <a:p>
            <a:r>
              <a:rPr lang="sv-SE" dirty="0"/>
              <a:t>Klicka här för att infoga bild.</a:t>
            </a:r>
          </a:p>
        </p:txBody>
      </p:sp>
      <p:sp>
        <p:nvSpPr>
          <p:cNvPr id="16" name="Platshållare för text 16">
            <a:extLst>
              <a:ext uri="{FF2B5EF4-FFF2-40B4-BE49-F238E27FC236}">
                <a16:creationId xmlns:a16="http://schemas.microsoft.com/office/drawing/2014/main" id="{D0929707-C670-25EC-9F10-34A3DCD8F7F3}"/>
              </a:ext>
            </a:extLst>
          </p:cNvPr>
          <p:cNvSpPr>
            <a:spLocks noGrp="1"/>
          </p:cNvSpPr>
          <p:nvPr>
            <p:ph type="body" sz="quarter" idx="14" hasCustomPrompt="1"/>
          </p:nvPr>
        </p:nvSpPr>
        <p:spPr>
          <a:xfrm>
            <a:off x="838200" y="4442691"/>
            <a:ext cx="4881283" cy="844204"/>
          </a:xfrm>
        </p:spPr>
        <p:txBody>
          <a:bodyPr>
            <a:noAutofit/>
          </a:bodyPr>
          <a:lstStyle>
            <a:lvl1pPr marL="0" indent="0">
              <a:buNone/>
              <a:defRPr sz="2400">
                <a:solidFill>
                  <a:schemeClr val="tx2"/>
                </a:solidFill>
                <a:latin typeface="+mn-lt"/>
              </a:defRPr>
            </a:lvl1pPr>
            <a:lvl3pPr marL="914400" indent="0">
              <a:buNone/>
              <a:defRPr/>
            </a:lvl3pPr>
          </a:lstStyle>
          <a:p>
            <a:pPr lvl="0"/>
            <a:r>
              <a:rPr lang="sv-SE" sz="2400" dirty="0"/>
              <a:t>Underrubrik</a:t>
            </a:r>
          </a:p>
        </p:txBody>
      </p:sp>
      <p:sp>
        <p:nvSpPr>
          <p:cNvPr id="17" name="Platshållare för text 18">
            <a:extLst>
              <a:ext uri="{FF2B5EF4-FFF2-40B4-BE49-F238E27FC236}">
                <a16:creationId xmlns:a16="http://schemas.microsoft.com/office/drawing/2014/main" id="{DF210413-02F0-816A-4303-C81183A70DE5}"/>
              </a:ext>
            </a:extLst>
          </p:cNvPr>
          <p:cNvSpPr>
            <a:spLocks noGrp="1"/>
          </p:cNvSpPr>
          <p:nvPr>
            <p:ph type="body" sz="quarter" idx="15" hasCustomPrompt="1"/>
          </p:nvPr>
        </p:nvSpPr>
        <p:spPr>
          <a:xfrm>
            <a:off x="838200" y="2668554"/>
            <a:ext cx="4881283" cy="1683736"/>
          </a:xfrm>
        </p:spPr>
        <p:txBody>
          <a:bodyPr anchor="b">
            <a:noAutofit/>
          </a:bodyPr>
          <a:lstStyle>
            <a:lvl1pPr marL="0" indent="0">
              <a:buNone/>
              <a:defRPr sz="4400" b="0">
                <a:solidFill>
                  <a:schemeClr val="tx2"/>
                </a:solidFill>
                <a:latin typeface="+mj-lt"/>
              </a:defRPr>
            </a:lvl1pPr>
          </a:lstStyle>
          <a:p>
            <a:pPr lvl="0"/>
            <a:r>
              <a:rPr lang="sv-SE" dirty="0"/>
              <a:t>Rubrik</a:t>
            </a:r>
          </a:p>
        </p:txBody>
      </p:sp>
    </p:spTree>
    <p:extLst>
      <p:ext uri="{BB962C8B-B14F-4D97-AF65-F5344CB8AC3E}">
        <p14:creationId xmlns:p14="http://schemas.microsoft.com/office/powerpoint/2010/main" val="266768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bild beige">
    <p:bg>
      <p:bgPr>
        <a:solidFill>
          <a:srgbClr val="F7F2EB"/>
        </a:solidFill>
        <a:effectLst/>
      </p:bgPr>
    </p:bg>
    <p:spTree>
      <p:nvGrpSpPr>
        <p:cNvPr id="1" name=""/>
        <p:cNvGrpSpPr/>
        <p:nvPr/>
      </p:nvGrpSpPr>
      <p:grpSpPr>
        <a:xfrm>
          <a:off x="0" y="0"/>
          <a:ext cx="0" cy="0"/>
          <a:chOff x="0" y="0"/>
          <a:chExt cx="0" cy="0"/>
        </a:xfrm>
      </p:grpSpPr>
      <p:sp>
        <p:nvSpPr>
          <p:cNvPr id="15" name="Platshållare för datum 3">
            <a:extLst>
              <a:ext uri="{FF2B5EF4-FFF2-40B4-BE49-F238E27FC236}">
                <a16:creationId xmlns:a16="http://schemas.microsoft.com/office/drawing/2014/main" id="{E9786BC0-DEEA-DDE5-AB67-3AC0424BE39A}"/>
              </a:ext>
            </a:extLst>
          </p:cNvPr>
          <p:cNvSpPr>
            <a:spLocks noGrp="1"/>
          </p:cNvSpPr>
          <p:nvPr>
            <p:ph type="dt" sz="half" idx="10"/>
          </p:nvPr>
        </p:nvSpPr>
        <p:spPr>
          <a:xfrm>
            <a:off x="838200" y="6356350"/>
            <a:ext cx="2743200" cy="365125"/>
          </a:xfrm>
        </p:spPr>
        <p:txBody>
          <a:bodyPr/>
          <a:lstStyle/>
          <a:p>
            <a:fld id="{8E7D24E2-704C-4D37-BA3F-3A87B7C16133}" type="datetimeFigureOut">
              <a:rPr lang="sv-SE" smtClean="0"/>
              <a:t>2025-01-10</a:t>
            </a:fld>
            <a:endParaRPr lang="sv-SE" dirty="0"/>
          </a:p>
        </p:txBody>
      </p:sp>
      <p:sp>
        <p:nvSpPr>
          <p:cNvPr id="16" name="Platshållare för sidfot 4">
            <a:extLst>
              <a:ext uri="{FF2B5EF4-FFF2-40B4-BE49-F238E27FC236}">
                <a16:creationId xmlns:a16="http://schemas.microsoft.com/office/drawing/2014/main" id="{E0CF1320-EB42-4D53-C6FB-4B8C0A6E585F}"/>
              </a:ext>
            </a:extLst>
          </p:cNvPr>
          <p:cNvSpPr>
            <a:spLocks noGrp="1"/>
          </p:cNvSpPr>
          <p:nvPr>
            <p:ph type="ftr" sz="quarter" idx="11"/>
          </p:nvPr>
        </p:nvSpPr>
        <p:spPr>
          <a:xfrm>
            <a:off x="4038600" y="6356350"/>
            <a:ext cx="4114800" cy="365125"/>
          </a:xfrm>
        </p:spPr>
        <p:txBody>
          <a:bodyPr/>
          <a:lstStyle/>
          <a:p>
            <a:endParaRPr lang="sv-SE" dirty="0"/>
          </a:p>
        </p:txBody>
      </p:sp>
      <p:sp>
        <p:nvSpPr>
          <p:cNvPr id="23" name="Platshållare för bildnummer 5">
            <a:extLst>
              <a:ext uri="{FF2B5EF4-FFF2-40B4-BE49-F238E27FC236}">
                <a16:creationId xmlns:a16="http://schemas.microsoft.com/office/drawing/2014/main" id="{3D623F1B-DF7C-7C3E-2E47-C4177A62D014}"/>
              </a:ext>
            </a:extLst>
          </p:cNvPr>
          <p:cNvSpPr>
            <a:spLocks noGrp="1"/>
          </p:cNvSpPr>
          <p:nvPr>
            <p:ph type="sldNum" sz="quarter" idx="12"/>
          </p:nvPr>
        </p:nvSpPr>
        <p:spPr>
          <a:xfrm>
            <a:off x="8610600" y="6356350"/>
            <a:ext cx="2743200" cy="365125"/>
          </a:xfrm>
        </p:spPr>
        <p:txBody>
          <a:bodyPr/>
          <a:lstStyle/>
          <a:p>
            <a:fld id="{D88021E2-E97B-4976-AF53-1A9B1E45C5FA}" type="slidenum">
              <a:rPr lang="sv-SE" smtClean="0"/>
              <a:t>‹#›</a:t>
            </a:fld>
            <a:endParaRPr lang="sv-SE" dirty="0"/>
          </a:p>
        </p:txBody>
      </p:sp>
      <p:sp>
        <p:nvSpPr>
          <p:cNvPr id="24" name="Platshållare för text 16">
            <a:extLst>
              <a:ext uri="{FF2B5EF4-FFF2-40B4-BE49-F238E27FC236}">
                <a16:creationId xmlns:a16="http://schemas.microsoft.com/office/drawing/2014/main" id="{18BBF61C-F34C-29EE-A044-30894E200B3B}"/>
              </a:ext>
            </a:extLst>
          </p:cNvPr>
          <p:cNvSpPr>
            <a:spLocks noGrp="1"/>
          </p:cNvSpPr>
          <p:nvPr>
            <p:ph type="body" sz="quarter" idx="13" hasCustomPrompt="1"/>
          </p:nvPr>
        </p:nvSpPr>
        <p:spPr>
          <a:xfrm>
            <a:off x="838201" y="4896197"/>
            <a:ext cx="10287004" cy="844204"/>
          </a:xfrm>
        </p:spPr>
        <p:txBody>
          <a:bodyPr>
            <a:noAutofit/>
          </a:bodyPr>
          <a:lstStyle>
            <a:lvl1pPr marL="0" indent="0">
              <a:buNone/>
              <a:defRPr sz="2400">
                <a:solidFill>
                  <a:schemeClr val="tx1"/>
                </a:solidFill>
              </a:defRPr>
            </a:lvl1pPr>
            <a:lvl3pPr marL="914400" indent="0">
              <a:buNone/>
              <a:defRPr/>
            </a:lvl3pPr>
          </a:lstStyle>
          <a:p>
            <a:pPr lvl="0"/>
            <a:r>
              <a:rPr lang="sv-SE" sz="2400" dirty="0"/>
              <a:t>Underrubrik</a:t>
            </a:r>
          </a:p>
        </p:txBody>
      </p:sp>
      <p:sp>
        <p:nvSpPr>
          <p:cNvPr id="25" name="Platshållare för text 18">
            <a:extLst>
              <a:ext uri="{FF2B5EF4-FFF2-40B4-BE49-F238E27FC236}">
                <a16:creationId xmlns:a16="http://schemas.microsoft.com/office/drawing/2014/main" id="{BF44C984-633F-49C4-83AD-9F5B8A5CEBFC}"/>
              </a:ext>
            </a:extLst>
          </p:cNvPr>
          <p:cNvSpPr>
            <a:spLocks noGrp="1"/>
          </p:cNvSpPr>
          <p:nvPr>
            <p:ph type="body" sz="quarter" idx="14" hasCustomPrompt="1"/>
          </p:nvPr>
        </p:nvSpPr>
        <p:spPr>
          <a:xfrm>
            <a:off x="838198" y="2685826"/>
            <a:ext cx="10287002" cy="2145418"/>
          </a:xfrm>
        </p:spPr>
        <p:txBody>
          <a:bodyPr anchor="b">
            <a:noAutofit/>
          </a:bodyPr>
          <a:lstStyle>
            <a:lvl1pPr marL="0" indent="0">
              <a:buNone/>
              <a:defRPr sz="7200" b="0">
                <a:solidFill>
                  <a:schemeClr val="tx1"/>
                </a:solidFill>
                <a:latin typeface="+mj-lt"/>
              </a:defRPr>
            </a:lvl1pPr>
          </a:lstStyle>
          <a:p>
            <a:pPr lvl="0"/>
            <a:r>
              <a:rPr lang="sv-SE" dirty="0"/>
              <a:t>Rubrik</a:t>
            </a:r>
          </a:p>
        </p:txBody>
      </p:sp>
    </p:spTree>
    <p:extLst>
      <p:ext uri="{BB962C8B-B14F-4D97-AF65-F5344CB8AC3E}">
        <p14:creationId xmlns:p14="http://schemas.microsoft.com/office/powerpoint/2010/main" val="1370614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bild rosa">
    <p:bg>
      <p:bgPr>
        <a:solidFill>
          <a:srgbClr val="FFEBE8"/>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tx2"/>
                </a:solidFill>
              </a:defRPr>
            </a:lvl1pPr>
          </a:lstStyle>
          <a:p>
            <a:fld id="{8E7D24E2-704C-4D37-BA3F-3A87B7C16133}" type="datetimeFigureOut">
              <a:rPr lang="sv-SE" smtClean="0"/>
              <a:pPr/>
              <a:t>2025-01-10</a:t>
            </a:fld>
            <a:endParaRPr lang="sv-SE" dirty="0"/>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tx2"/>
                </a:solidFill>
              </a:defRPr>
            </a:lvl1pPr>
          </a:lstStyle>
          <a:p>
            <a:fld id="{D88021E2-E97B-4976-AF53-1A9B1E45C5FA}" type="slidenum">
              <a:rPr lang="sv-SE" smtClean="0"/>
              <a:pPr/>
              <a:t>‹#›</a:t>
            </a:fld>
            <a:endParaRPr lang="sv-SE"/>
          </a:p>
        </p:txBody>
      </p:sp>
      <p:sp>
        <p:nvSpPr>
          <p:cNvPr id="2" name="Platshållare för text 16">
            <a:extLst>
              <a:ext uri="{FF2B5EF4-FFF2-40B4-BE49-F238E27FC236}">
                <a16:creationId xmlns:a16="http://schemas.microsoft.com/office/drawing/2014/main" id="{DCC4902A-64F4-F5DC-F03A-82BEA146ACAF}"/>
              </a:ext>
            </a:extLst>
          </p:cNvPr>
          <p:cNvSpPr>
            <a:spLocks noGrp="1"/>
          </p:cNvSpPr>
          <p:nvPr>
            <p:ph type="body" sz="quarter" idx="13" hasCustomPrompt="1"/>
          </p:nvPr>
        </p:nvSpPr>
        <p:spPr>
          <a:xfrm>
            <a:off x="838201" y="4896197"/>
            <a:ext cx="10287004" cy="844204"/>
          </a:xfrm>
        </p:spPr>
        <p:txBody>
          <a:bodyPr>
            <a:noAutofit/>
          </a:bodyPr>
          <a:lstStyle>
            <a:lvl1pPr marL="0" indent="0">
              <a:buNone/>
              <a:defRPr sz="2400">
                <a:solidFill>
                  <a:schemeClr val="tx2"/>
                </a:solidFill>
              </a:defRPr>
            </a:lvl1pPr>
            <a:lvl3pPr marL="914400" indent="0">
              <a:buNone/>
              <a:defRPr/>
            </a:lvl3pPr>
          </a:lstStyle>
          <a:p>
            <a:pPr lvl="0"/>
            <a:r>
              <a:rPr lang="sv-SE" sz="2400" dirty="0"/>
              <a:t>Underrubrik</a:t>
            </a:r>
          </a:p>
        </p:txBody>
      </p:sp>
      <p:sp>
        <p:nvSpPr>
          <p:cNvPr id="3" name="Platshållare för text 18">
            <a:extLst>
              <a:ext uri="{FF2B5EF4-FFF2-40B4-BE49-F238E27FC236}">
                <a16:creationId xmlns:a16="http://schemas.microsoft.com/office/drawing/2014/main" id="{BF34FC42-D427-0F8A-9839-FC3E752456E7}"/>
              </a:ext>
            </a:extLst>
          </p:cNvPr>
          <p:cNvSpPr>
            <a:spLocks noGrp="1"/>
          </p:cNvSpPr>
          <p:nvPr>
            <p:ph type="body" sz="quarter" idx="14" hasCustomPrompt="1"/>
          </p:nvPr>
        </p:nvSpPr>
        <p:spPr>
          <a:xfrm>
            <a:off x="838198" y="2685826"/>
            <a:ext cx="10287002" cy="2145418"/>
          </a:xfrm>
        </p:spPr>
        <p:txBody>
          <a:bodyPr anchor="b">
            <a:noAutofit/>
          </a:bodyPr>
          <a:lstStyle>
            <a:lvl1pPr marL="0" indent="0">
              <a:buNone/>
              <a:defRPr sz="7200" b="0">
                <a:solidFill>
                  <a:schemeClr val="tx2"/>
                </a:solidFill>
                <a:latin typeface="+mj-lt"/>
              </a:defRPr>
            </a:lvl1pPr>
          </a:lstStyle>
          <a:p>
            <a:pPr lvl="0"/>
            <a:r>
              <a:rPr lang="sv-SE" dirty="0"/>
              <a:t>Rubrik</a:t>
            </a:r>
          </a:p>
        </p:txBody>
      </p:sp>
    </p:spTree>
    <p:extLst>
      <p:ext uri="{BB962C8B-B14F-4D97-AF65-F5344CB8AC3E}">
        <p14:creationId xmlns:p14="http://schemas.microsoft.com/office/powerpoint/2010/main" val="3806284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bild grön ">
    <p:bg>
      <p:bgPr>
        <a:solidFill>
          <a:srgbClr val="DFEFE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accent2"/>
                </a:solidFill>
              </a:defRPr>
            </a:lvl1pPr>
          </a:lstStyle>
          <a:p>
            <a:fld id="{8E7D24E2-704C-4D37-BA3F-3A87B7C16133}" type="datetimeFigureOut">
              <a:rPr lang="sv-SE" smtClean="0"/>
              <a:pPr/>
              <a:t>2025-01-10</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accent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accent2"/>
                </a:solidFill>
              </a:defRPr>
            </a:lvl1pPr>
          </a:lstStyle>
          <a:p>
            <a:fld id="{D88021E2-E97B-4976-AF53-1A9B1E45C5FA}" type="slidenum">
              <a:rPr lang="sv-SE" smtClean="0"/>
              <a:pPr/>
              <a:t>‹#›</a:t>
            </a:fld>
            <a:endParaRPr lang="sv-SE"/>
          </a:p>
        </p:txBody>
      </p:sp>
      <p:sp>
        <p:nvSpPr>
          <p:cNvPr id="7" name="Platshållare för text 16">
            <a:extLst>
              <a:ext uri="{FF2B5EF4-FFF2-40B4-BE49-F238E27FC236}">
                <a16:creationId xmlns:a16="http://schemas.microsoft.com/office/drawing/2014/main" id="{3331C3CC-AFB9-3E7A-CD6A-9BA79C6EBD1A}"/>
              </a:ext>
            </a:extLst>
          </p:cNvPr>
          <p:cNvSpPr>
            <a:spLocks noGrp="1"/>
          </p:cNvSpPr>
          <p:nvPr>
            <p:ph type="body" sz="quarter" idx="13" hasCustomPrompt="1"/>
          </p:nvPr>
        </p:nvSpPr>
        <p:spPr>
          <a:xfrm>
            <a:off x="838201" y="4896197"/>
            <a:ext cx="10287004" cy="844204"/>
          </a:xfrm>
        </p:spPr>
        <p:txBody>
          <a:bodyPr>
            <a:noAutofit/>
          </a:bodyPr>
          <a:lstStyle>
            <a:lvl1pPr marL="0" indent="0">
              <a:buNone/>
              <a:defRPr sz="2400">
                <a:solidFill>
                  <a:schemeClr val="accent2"/>
                </a:solidFill>
              </a:defRPr>
            </a:lvl1pPr>
            <a:lvl3pPr marL="914400" indent="0">
              <a:buNone/>
              <a:defRPr/>
            </a:lvl3pPr>
          </a:lstStyle>
          <a:p>
            <a:pPr lvl="0"/>
            <a:r>
              <a:rPr lang="sv-SE" sz="2400" dirty="0"/>
              <a:t>Underrubrik</a:t>
            </a:r>
          </a:p>
        </p:txBody>
      </p:sp>
      <p:sp>
        <p:nvSpPr>
          <p:cNvPr id="8" name="Platshållare för text 18">
            <a:extLst>
              <a:ext uri="{FF2B5EF4-FFF2-40B4-BE49-F238E27FC236}">
                <a16:creationId xmlns:a16="http://schemas.microsoft.com/office/drawing/2014/main" id="{D4FF5AC6-9C8B-FCB3-6356-A8822456664B}"/>
              </a:ext>
            </a:extLst>
          </p:cNvPr>
          <p:cNvSpPr>
            <a:spLocks noGrp="1"/>
          </p:cNvSpPr>
          <p:nvPr>
            <p:ph type="body" sz="quarter" idx="14" hasCustomPrompt="1"/>
          </p:nvPr>
        </p:nvSpPr>
        <p:spPr>
          <a:xfrm>
            <a:off x="838198" y="2685826"/>
            <a:ext cx="10287002" cy="2145418"/>
          </a:xfrm>
        </p:spPr>
        <p:txBody>
          <a:bodyPr anchor="b">
            <a:noAutofit/>
          </a:bodyPr>
          <a:lstStyle>
            <a:lvl1pPr marL="0" indent="0">
              <a:buNone/>
              <a:defRPr sz="7200" b="0">
                <a:solidFill>
                  <a:schemeClr val="accent2"/>
                </a:solidFill>
                <a:latin typeface="+mj-lt"/>
              </a:defRPr>
            </a:lvl1pPr>
          </a:lstStyle>
          <a:p>
            <a:pPr lvl="0"/>
            <a:r>
              <a:rPr lang="sv-SE" dirty="0"/>
              <a:t>Rubrik</a:t>
            </a:r>
          </a:p>
        </p:txBody>
      </p:sp>
    </p:spTree>
    <p:extLst>
      <p:ext uri="{BB962C8B-B14F-4D97-AF65-F5344CB8AC3E}">
        <p14:creationId xmlns:p14="http://schemas.microsoft.com/office/powerpoint/2010/main" val="812832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8" name="Rektangel 7"/>
          <p:cNvSpPr/>
          <p:nvPr userDrawn="1"/>
        </p:nvSpPr>
        <p:spPr>
          <a:xfrm>
            <a:off x="1" y="6356351"/>
            <a:ext cx="12192000" cy="50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p:cNvSpPr>
            <a:spLocks noGrp="1"/>
          </p:cNvSpPr>
          <p:nvPr>
            <p:ph idx="1"/>
          </p:nvPr>
        </p:nvSpPr>
        <p:spPr>
          <a:xfrm>
            <a:off x="410547" y="2439529"/>
            <a:ext cx="11370906" cy="3574439"/>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a:extLst>
              <a:ext uri="{FF2B5EF4-FFF2-40B4-BE49-F238E27FC236}">
                <a16:creationId xmlns:a16="http://schemas.microsoft.com/office/drawing/2014/main" id="{15B6D1AA-23E4-78A9-3D4F-EAA63E52F436}"/>
              </a:ext>
            </a:extLst>
          </p:cNvPr>
          <p:cNvSpPr>
            <a:spLocks noGrp="1"/>
          </p:cNvSpPr>
          <p:nvPr>
            <p:ph type="dt" sz="half" idx="10"/>
          </p:nvPr>
        </p:nvSpPr>
        <p:spPr/>
        <p:txBody>
          <a:bodyPr/>
          <a:lstStyle/>
          <a:p>
            <a:fld id="{9C5C3358-106F-4A3A-8507-6544091CE7EB}" type="datetime1">
              <a:rPr lang="sv-SE" smtClean="0"/>
              <a:t>2025-01-10</a:t>
            </a:fld>
            <a:endParaRPr lang="sv-SE" dirty="0"/>
          </a:p>
        </p:txBody>
      </p:sp>
      <p:sp>
        <p:nvSpPr>
          <p:cNvPr id="10" name="Platshållare för sidfot 9">
            <a:extLst>
              <a:ext uri="{FF2B5EF4-FFF2-40B4-BE49-F238E27FC236}">
                <a16:creationId xmlns:a16="http://schemas.microsoft.com/office/drawing/2014/main" id="{0F70FD8E-AF24-D383-E932-A62BCD6CC861}"/>
              </a:ext>
            </a:extLst>
          </p:cNvPr>
          <p:cNvSpPr>
            <a:spLocks noGrp="1"/>
          </p:cNvSpPr>
          <p:nvPr>
            <p:ph type="ftr" sz="quarter" idx="11"/>
          </p:nvPr>
        </p:nvSpPr>
        <p:spPr/>
        <p:txBody>
          <a:bodyPr/>
          <a:lstStyle/>
          <a:p>
            <a:r>
              <a:rPr lang="sv-SE"/>
              <a:t>Sidfot</a:t>
            </a:r>
            <a:endParaRPr lang="sv-SE" dirty="0"/>
          </a:p>
        </p:txBody>
      </p:sp>
      <p:sp>
        <p:nvSpPr>
          <p:cNvPr id="11" name="Platshållare för bildnummer 10">
            <a:extLst>
              <a:ext uri="{FF2B5EF4-FFF2-40B4-BE49-F238E27FC236}">
                <a16:creationId xmlns:a16="http://schemas.microsoft.com/office/drawing/2014/main" id="{D3089D46-ACE7-DD03-5C3D-19DA2BF32DD9}"/>
              </a:ext>
            </a:extLst>
          </p:cNvPr>
          <p:cNvSpPr>
            <a:spLocks noGrp="1"/>
          </p:cNvSpPr>
          <p:nvPr>
            <p:ph type="sldNum" sz="quarter" idx="12"/>
          </p:nvPr>
        </p:nvSpPr>
        <p:spPr/>
        <p:txBody>
          <a:bodyPr/>
          <a:lstStyle/>
          <a:p>
            <a:fld id="{130DDE8C-17E0-4539-9C15-C1E9D231907F}" type="slidenum">
              <a:rPr lang="sv-SE" smtClean="0"/>
              <a:pPr/>
              <a:t>‹#›</a:t>
            </a:fld>
            <a:endParaRPr lang="sv-SE" dirty="0"/>
          </a:p>
        </p:txBody>
      </p:sp>
      <p:sp>
        <p:nvSpPr>
          <p:cNvPr id="12" name="Rubrik 11">
            <a:extLst>
              <a:ext uri="{FF2B5EF4-FFF2-40B4-BE49-F238E27FC236}">
                <a16:creationId xmlns:a16="http://schemas.microsoft.com/office/drawing/2014/main" id="{F419F65B-B0D5-F0B7-4073-F138499AA0A2}"/>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4030273105"/>
      </p:ext>
    </p:extLst>
  </p:cSld>
  <p:clrMapOvr>
    <a:masterClrMapping/>
  </p:clrMapOvr>
  <p:extLst>
    <p:ext uri="{DCECCB84-F9BA-43D5-87BE-67443E8EF086}">
      <p15:sldGuideLst xmlns:p15="http://schemas.microsoft.com/office/powerpoint/2012/main">
        <p15:guide id="3" pos="25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Rubrik, innehåll och bild med ram 2">
    <p:bg>
      <p:bgPr>
        <a:solidFill>
          <a:srgbClr val="FFEBE8"/>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C74D07D-CB4D-B35F-0B20-45DCD1B9AB45}"/>
              </a:ext>
            </a:extLst>
          </p:cNvPr>
          <p:cNvSpPr/>
          <p:nvPr userDrawn="1"/>
        </p:nvSpPr>
        <p:spPr>
          <a:xfrm>
            <a:off x="6096000" y="0"/>
            <a:ext cx="6110816"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3"/>
              </a:solidFill>
            </a:endParaRPr>
          </a:p>
        </p:txBody>
      </p:sp>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1878439"/>
            <a:ext cx="4860396" cy="1237130"/>
          </a:xfrm>
        </p:spPr>
        <p:txBody>
          <a:bodyPr anchor="b">
            <a:noAutofit/>
          </a:bodyPr>
          <a:lstStyle>
            <a:lvl1pPr>
              <a:defRPr sz="4000">
                <a:solidFill>
                  <a:schemeClr val="accent3"/>
                </a:solidFill>
                <a:latin typeface="AvenirNext LT Pro Bold" panose="020B0504020202020204" pitchFamily="34" charset="0"/>
              </a:defRPr>
            </a:lvl1pPr>
          </a:lstStyle>
          <a:p>
            <a:r>
              <a:rPr lang="sv-SE" dirty="0"/>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8991"/>
          </a:xfrm>
        </p:spPr>
        <p:txBody>
          <a:bodyPr/>
          <a:lstStyle>
            <a:lvl1pPr marL="0" indent="0">
              <a:buNone/>
              <a:defRPr sz="20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Text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483926" y="376890"/>
            <a:ext cx="5327073" cy="6104219"/>
          </a:xfrm>
        </p:spPr>
        <p:txBody>
          <a:bodyPr>
            <a:normAutofit/>
          </a:bodyPr>
          <a:lstStyle>
            <a:lvl1pPr marL="0" indent="0" algn="ctr">
              <a:buNone/>
              <a:defRPr sz="1100">
                <a:solidFill>
                  <a:schemeClr val="accent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BCB86B00-AC76-46B7-A4AF-AA234FF7AF4B}" type="datetime1">
              <a:rPr lang="sv-SE" smtClean="0"/>
              <a:pPr/>
              <a:t>2025-01-10</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13282648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Rubrik, innehåll och bild med ram 1">
    <p:bg>
      <p:bgPr>
        <a:solidFill>
          <a:srgbClr val="FFEBE8"/>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C74D07D-CB4D-B35F-0B20-45DCD1B9AB45}"/>
              </a:ext>
            </a:extLst>
          </p:cNvPr>
          <p:cNvSpPr/>
          <p:nvPr userDrawn="1"/>
        </p:nvSpPr>
        <p:spPr>
          <a:xfrm>
            <a:off x="6096000" y="0"/>
            <a:ext cx="6110816" cy="6858000"/>
          </a:xfrm>
          <a:prstGeom prst="rect">
            <a:avLst/>
          </a:prstGeom>
          <a:solidFill>
            <a:srgbClr val="FFCE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3"/>
              </a:solidFill>
            </a:endParaRPr>
          </a:p>
        </p:txBody>
      </p:sp>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1878439"/>
            <a:ext cx="4860396" cy="1237130"/>
          </a:xfrm>
        </p:spPr>
        <p:txBody>
          <a:bodyPr anchor="b">
            <a:noAutofit/>
          </a:bodyPr>
          <a:lstStyle>
            <a:lvl1pPr>
              <a:defRPr sz="4000">
                <a:solidFill>
                  <a:schemeClr val="accent3"/>
                </a:solidFill>
                <a:latin typeface="AvenirNext LT Pro Bold" panose="020B0504020202020204" pitchFamily="34" charset="0"/>
              </a:defRPr>
            </a:lvl1pPr>
          </a:lstStyle>
          <a:p>
            <a:r>
              <a:rPr lang="sv-SE" dirty="0"/>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8991"/>
          </a:xfrm>
        </p:spPr>
        <p:txBody>
          <a:bodyPr/>
          <a:lstStyle>
            <a:lvl1pPr marL="0" indent="0">
              <a:buFont typeface="Arial" panose="020B0604020202020204" pitchFamily="34" charset="0"/>
              <a:buNone/>
              <a:defRPr sz="20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Text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483926" y="376890"/>
            <a:ext cx="5327073" cy="6104219"/>
          </a:xfrm>
        </p:spPr>
        <p:txBody>
          <a:bodyPr>
            <a:normAutofit/>
          </a:bodyPr>
          <a:lstStyle>
            <a:lvl1pPr marL="0" indent="0" algn="ctr">
              <a:buNone/>
              <a:defRPr sz="1100">
                <a:solidFill>
                  <a:schemeClr val="accent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BCB86B00-AC76-46B7-A4AF-AA234FF7AF4B}" type="datetime1">
              <a:rPr lang="sv-SE" smtClean="0"/>
              <a:pPr/>
              <a:t>2025-01-10</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40296946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Rubrik, under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BD3A2D-C3B8-62B8-AF1E-AD8EC831B9E5}"/>
              </a:ext>
            </a:extLst>
          </p:cNvPr>
          <p:cNvSpPr>
            <a:spLocks noGrp="1"/>
          </p:cNvSpPr>
          <p:nvPr>
            <p:ph type="title" hasCustomPrompt="1"/>
          </p:nvPr>
        </p:nvSpPr>
        <p:spPr>
          <a:xfrm>
            <a:off x="839788" y="2395569"/>
            <a:ext cx="10517188" cy="720000"/>
          </a:xfrm>
        </p:spPr>
        <p:txBody>
          <a:bodyPr anchor="b">
            <a:noAutofit/>
          </a:bodyPr>
          <a:lstStyle>
            <a:lvl1pPr>
              <a:defRPr sz="4000">
                <a:latin typeface="AvenirNext LT Pro Bold" panose="020B0504020202020204" pitchFamily="34" charset="0"/>
              </a:defRPr>
            </a:lvl1pPr>
          </a:lstStyle>
          <a:p>
            <a:r>
              <a:rPr lang="sv-SE" dirty="0"/>
              <a:t>Rubrik</a:t>
            </a:r>
          </a:p>
        </p:txBody>
      </p:sp>
      <p:sp>
        <p:nvSpPr>
          <p:cNvPr id="3" name="Platshållare för text 2">
            <a:extLst>
              <a:ext uri="{FF2B5EF4-FFF2-40B4-BE49-F238E27FC236}">
                <a16:creationId xmlns:a16="http://schemas.microsoft.com/office/drawing/2014/main" id="{240E6226-F84A-5475-055B-ADE93C881BBC}"/>
              </a:ext>
            </a:extLst>
          </p:cNvPr>
          <p:cNvSpPr>
            <a:spLocks noGrp="1"/>
          </p:cNvSpPr>
          <p:nvPr>
            <p:ph type="body" idx="1" hasCustomPrompt="1"/>
          </p:nvPr>
        </p:nvSpPr>
        <p:spPr>
          <a:xfrm>
            <a:off x="839787" y="3187287"/>
            <a:ext cx="5157787" cy="434228"/>
          </a:xfrm>
        </p:spPr>
        <p:txBody>
          <a:bodyPr anchor="ctr">
            <a:noAutofit/>
          </a:bodyPr>
          <a:lstStyle>
            <a:lvl1pPr marL="0" indent="0">
              <a:buNone/>
              <a:defRPr sz="2400" b="0" i="0">
                <a:latin typeface="AvenirNext LT Pro Regular"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Underrubrik</a:t>
            </a:r>
          </a:p>
        </p:txBody>
      </p:sp>
      <p:sp>
        <p:nvSpPr>
          <p:cNvPr id="4" name="Platshållare för innehåll 3">
            <a:extLst>
              <a:ext uri="{FF2B5EF4-FFF2-40B4-BE49-F238E27FC236}">
                <a16:creationId xmlns:a16="http://schemas.microsoft.com/office/drawing/2014/main" id="{23C54E97-E763-5645-7922-2BB02727C456}"/>
              </a:ext>
            </a:extLst>
          </p:cNvPr>
          <p:cNvSpPr>
            <a:spLocks noGrp="1"/>
          </p:cNvSpPr>
          <p:nvPr>
            <p:ph sz="half" idx="2" hasCustomPrompt="1"/>
          </p:nvPr>
        </p:nvSpPr>
        <p:spPr>
          <a:xfrm>
            <a:off x="838199" y="3685435"/>
            <a:ext cx="5157787" cy="2623157"/>
          </a:xfrm>
        </p:spPr>
        <p:txBody>
          <a:bodyPr vert="horz" lIns="91440" tIns="45720" rIns="91440" bIns="45720" rtlCol="0">
            <a:noAutofit/>
          </a:bodyPr>
          <a:lstStyle>
            <a:lvl1pPr>
              <a:defRPr lang="sv-SE" sz="2200" dirty="0"/>
            </a:lvl1pPr>
          </a:lstStyle>
          <a:p>
            <a:pPr lvl="0">
              <a:spcBef>
                <a:spcPts val="1400"/>
              </a:spcBef>
            </a:pPr>
            <a:r>
              <a:rPr lang="sv-SE" dirty="0"/>
              <a:t>Punkt</a:t>
            </a:r>
          </a:p>
        </p:txBody>
      </p:sp>
      <p:sp>
        <p:nvSpPr>
          <p:cNvPr id="5" name="Platshållare för text 4">
            <a:extLst>
              <a:ext uri="{FF2B5EF4-FFF2-40B4-BE49-F238E27FC236}">
                <a16:creationId xmlns:a16="http://schemas.microsoft.com/office/drawing/2014/main" id="{C59457F5-0317-53E5-88C0-332642591F37}"/>
              </a:ext>
            </a:extLst>
          </p:cNvPr>
          <p:cNvSpPr>
            <a:spLocks noGrp="1"/>
          </p:cNvSpPr>
          <p:nvPr>
            <p:ph type="body" sz="quarter" idx="3" hasCustomPrompt="1"/>
          </p:nvPr>
        </p:nvSpPr>
        <p:spPr>
          <a:xfrm>
            <a:off x="6172199" y="3187285"/>
            <a:ext cx="5183188" cy="434229"/>
          </a:xfrm>
        </p:spPr>
        <p:txBody>
          <a:bodyPr anchor="ctr">
            <a:noAutofit/>
          </a:bodyPr>
          <a:lstStyle>
            <a:lvl1pPr marL="0" indent="0">
              <a:buNone/>
              <a:defRPr sz="2400" b="0" i="0">
                <a:latin typeface="AvenirNext LT Pro Regular"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Underrubrik</a:t>
            </a:r>
          </a:p>
        </p:txBody>
      </p:sp>
      <p:sp>
        <p:nvSpPr>
          <p:cNvPr id="6" name="Platshållare för innehåll 5">
            <a:extLst>
              <a:ext uri="{FF2B5EF4-FFF2-40B4-BE49-F238E27FC236}">
                <a16:creationId xmlns:a16="http://schemas.microsoft.com/office/drawing/2014/main" id="{3136394C-F88B-388F-7B44-9D3864B4F25F}"/>
              </a:ext>
            </a:extLst>
          </p:cNvPr>
          <p:cNvSpPr>
            <a:spLocks noGrp="1"/>
          </p:cNvSpPr>
          <p:nvPr>
            <p:ph sz="quarter" idx="4" hasCustomPrompt="1"/>
          </p:nvPr>
        </p:nvSpPr>
        <p:spPr>
          <a:xfrm>
            <a:off x="6172199" y="3685433"/>
            <a:ext cx="5183188" cy="2623157"/>
          </a:xfrm>
        </p:spPr>
        <p:txBody>
          <a:bodyPr>
            <a:noAutofit/>
          </a:bodyPr>
          <a:lstStyle>
            <a:lvl1pPr>
              <a:spcBef>
                <a:spcPts val="1400"/>
              </a:spcBef>
              <a:defRPr sz="2200"/>
            </a:lvl1pPr>
            <a:lvl2pPr>
              <a:defRPr sz="1600"/>
            </a:lvl2pPr>
            <a:lvl3pPr>
              <a:defRPr sz="1600"/>
            </a:lvl3pPr>
            <a:lvl4pPr>
              <a:defRPr sz="1600"/>
            </a:lvl4pPr>
            <a:lvl5pPr>
              <a:defRPr sz="1600"/>
            </a:lvl5pPr>
          </a:lstStyle>
          <a:p>
            <a:pPr lvl="0"/>
            <a:r>
              <a:rPr lang="sv-SE"/>
              <a:t>Punkt</a:t>
            </a:r>
          </a:p>
        </p:txBody>
      </p:sp>
      <p:sp>
        <p:nvSpPr>
          <p:cNvPr id="7" name="Platshållare för datum 6">
            <a:extLst>
              <a:ext uri="{FF2B5EF4-FFF2-40B4-BE49-F238E27FC236}">
                <a16:creationId xmlns:a16="http://schemas.microsoft.com/office/drawing/2014/main" id="{5FBEBD62-6F09-D6F3-BAA0-C3C1499B6B6E}"/>
              </a:ext>
              <a:ext uri="{C183D7F6-B498-43B3-948B-1728B52AA6E4}">
                <adec:decorative xmlns:adec="http://schemas.microsoft.com/office/drawing/2017/decorative" val="1"/>
              </a:ext>
            </a:extLst>
          </p:cNvPr>
          <p:cNvSpPr>
            <a:spLocks noGrp="1"/>
          </p:cNvSpPr>
          <p:nvPr>
            <p:ph type="dt" sz="half" idx="10"/>
          </p:nvPr>
        </p:nvSpPr>
        <p:spPr/>
        <p:txBody>
          <a:bodyPr>
            <a:noAutofit/>
          </a:bodyPr>
          <a:lstStyle/>
          <a:p>
            <a:fld id="{7F208342-5794-471C-9928-C29A6B39020D}" type="datetime1">
              <a:rPr lang="sv-SE" smtClean="0"/>
              <a:t>2025-01-10</a:t>
            </a:fld>
            <a:endParaRPr lang="sv-SE"/>
          </a:p>
        </p:txBody>
      </p:sp>
      <p:sp>
        <p:nvSpPr>
          <p:cNvPr id="8" name="Platshållare för sidfot 7">
            <a:extLst>
              <a:ext uri="{FF2B5EF4-FFF2-40B4-BE49-F238E27FC236}">
                <a16:creationId xmlns:a16="http://schemas.microsoft.com/office/drawing/2014/main" id="{63B9F0E4-33BA-36C9-94D4-F1833BC60241}"/>
              </a:ext>
              <a:ext uri="{C183D7F6-B498-43B3-948B-1728B52AA6E4}">
                <adec:decorative xmlns:adec="http://schemas.microsoft.com/office/drawing/2017/decorative" val="1"/>
              </a:ext>
            </a:extLst>
          </p:cNvPr>
          <p:cNvSpPr>
            <a:spLocks noGrp="1"/>
          </p:cNvSpPr>
          <p:nvPr>
            <p:ph type="ftr" sz="quarter" idx="11"/>
          </p:nvPr>
        </p:nvSpPr>
        <p:spPr/>
        <p:txBody>
          <a:bodyPr>
            <a:noAutofit/>
          </a:bodyPr>
          <a:lstStyle/>
          <a:p>
            <a:r>
              <a:rPr lang="sv-SE"/>
              <a:t>Sidfottext</a:t>
            </a:r>
          </a:p>
        </p:txBody>
      </p:sp>
      <p:sp>
        <p:nvSpPr>
          <p:cNvPr id="9" name="Platshållare för bildnummer 8">
            <a:extLst>
              <a:ext uri="{FF2B5EF4-FFF2-40B4-BE49-F238E27FC236}">
                <a16:creationId xmlns:a16="http://schemas.microsoft.com/office/drawing/2014/main" id="{1DBD612E-E8DF-683B-2AEF-25FD3D2B7C96}"/>
              </a:ext>
              <a:ext uri="{C183D7F6-B498-43B3-948B-1728B52AA6E4}">
                <adec:decorative xmlns:adec="http://schemas.microsoft.com/office/drawing/2017/decorative" val="1"/>
              </a:ext>
            </a:extLst>
          </p:cNvPr>
          <p:cNvSpPr>
            <a:spLocks noGrp="1"/>
          </p:cNvSpPr>
          <p:nvPr>
            <p:ph type="sldNum" sz="quarter" idx="12"/>
          </p:nvPr>
        </p:nvSpPr>
        <p:spPr/>
        <p:txBody>
          <a:bodyPr>
            <a:noAutofit/>
          </a:bodyPr>
          <a:lstStyle/>
          <a:p>
            <a:fld id="{0EA8761A-F05C-4F01-AE76-2EF79F772060}" type="slidenum">
              <a:rPr lang="sv-SE" smtClean="0"/>
              <a:t>‹#›</a:t>
            </a:fld>
            <a:endParaRPr lang="sv-SE"/>
          </a:p>
        </p:txBody>
      </p:sp>
    </p:spTree>
    <p:extLst>
      <p:ext uri="{BB962C8B-B14F-4D97-AF65-F5344CB8AC3E}">
        <p14:creationId xmlns:p14="http://schemas.microsoft.com/office/powerpoint/2010/main" val="2295080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Rubrik">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A06F26-AA62-DC77-6D81-51E1E37756EC}"/>
              </a:ext>
            </a:extLst>
          </p:cNvPr>
          <p:cNvSpPr>
            <a:spLocks noGrp="1"/>
          </p:cNvSpPr>
          <p:nvPr>
            <p:ph type="title" hasCustomPrompt="1"/>
          </p:nvPr>
        </p:nvSpPr>
        <p:spPr>
          <a:xfrm>
            <a:off x="839788" y="1790006"/>
            <a:ext cx="4947401" cy="1325563"/>
          </a:xfrm>
        </p:spPr>
        <p:txBody>
          <a:bodyPr anchor="t">
            <a:noAutofit/>
          </a:bodyPr>
          <a:lstStyle>
            <a:lvl1pPr>
              <a:defRPr sz="4000">
                <a:solidFill>
                  <a:schemeClr val="tx1"/>
                </a:solidFill>
              </a:defRPr>
            </a:lvl1pPr>
          </a:lstStyle>
          <a:p>
            <a:r>
              <a:rPr lang="sv-SE" dirty="0"/>
              <a:t>Rubrik</a:t>
            </a:r>
          </a:p>
        </p:txBody>
      </p:sp>
      <p:sp>
        <p:nvSpPr>
          <p:cNvPr id="3" name="Platshållare för datum 2">
            <a:extLst>
              <a:ext uri="{FF2B5EF4-FFF2-40B4-BE49-F238E27FC236}">
                <a16:creationId xmlns:a16="http://schemas.microsoft.com/office/drawing/2014/main" id="{0EACEB5A-C13E-77A7-81F0-AF722F507B3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21EE4F49-EC76-4C2C-9B73-2EBF0DD89402}" type="datetime1">
              <a:rPr lang="sv-SE" smtClean="0"/>
              <a:pPr/>
              <a:t>2025-01-10</a:t>
            </a:fld>
            <a:endParaRPr lang="sv-SE"/>
          </a:p>
        </p:txBody>
      </p:sp>
      <p:sp>
        <p:nvSpPr>
          <p:cNvPr id="4" name="Platshållare för sidfot 3">
            <a:extLst>
              <a:ext uri="{FF2B5EF4-FFF2-40B4-BE49-F238E27FC236}">
                <a16:creationId xmlns:a16="http://schemas.microsoft.com/office/drawing/2014/main" id="{D9B4CC4B-BBBA-B3E1-B5BE-4336E1BC7D11}"/>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5" name="Platshållare för bildnummer 4">
            <a:extLst>
              <a:ext uri="{FF2B5EF4-FFF2-40B4-BE49-F238E27FC236}">
                <a16:creationId xmlns:a16="http://schemas.microsoft.com/office/drawing/2014/main" id="{687755E0-6C68-55E2-93B7-3C2332903D09}"/>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709530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Rubrikbild 2 ">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6A715-7938-A270-CE32-504E536F8D83}"/>
              </a:ext>
            </a:extLst>
          </p:cNvPr>
          <p:cNvSpPr>
            <a:spLocks noGrp="1"/>
          </p:cNvSpPr>
          <p:nvPr>
            <p:ph type="ctrTitle" hasCustomPrompt="1"/>
          </p:nvPr>
        </p:nvSpPr>
        <p:spPr>
          <a:xfrm>
            <a:off x="838200" y="2668555"/>
            <a:ext cx="4881283" cy="1683735"/>
          </a:xfrm>
        </p:spPr>
        <p:txBody>
          <a:bodyPr anchor="b">
            <a:noAutofit/>
          </a:bodyPr>
          <a:lstStyle>
            <a:lvl1pPr algn="l">
              <a:lnSpc>
                <a:spcPct val="90000"/>
              </a:lnSpc>
              <a:defRPr sz="4000">
                <a:solidFill>
                  <a:schemeClr val="tx1"/>
                </a:solidFill>
              </a:defRPr>
            </a:lvl1pPr>
          </a:lstStyle>
          <a:p>
            <a:r>
              <a:rPr lang="sv-SE" dirty="0"/>
              <a:t>Rubrik</a:t>
            </a:r>
          </a:p>
        </p:txBody>
      </p:sp>
      <p:sp>
        <p:nvSpPr>
          <p:cNvPr id="3" name="Underrubrik 2">
            <a:extLst>
              <a:ext uri="{FF2B5EF4-FFF2-40B4-BE49-F238E27FC236}">
                <a16:creationId xmlns:a16="http://schemas.microsoft.com/office/drawing/2014/main" id="{C34920DF-DB3F-70AF-AAFD-9E2C005C29F8}"/>
              </a:ext>
            </a:extLst>
          </p:cNvPr>
          <p:cNvSpPr>
            <a:spLocks noGrp="1"/>
          </p:cNvSpPr>
          <p:nvPr>
            <p:ph type="subTitle" idx="1" hasCustomPrompt="1"/>
          </p:nvPr>
        </p:nvSpPr>
        <p:spPr>
          <a:xfrm>
            <a:off x="838200" y="4422371"/>
            <a:ext cx="4881283" cy="864524"/>
          </a:xfrm>
        </p:spPr>
        <p:txBody>
          <a:bodyPr>
            <a:noAutofit/>
          </a:bodyPr>
          <a:lstStyle>
            <a:lvl1pPr marL="0" indent="0" algn="l">
              <a:buNone/>
              <a:defRPr sz="2400" b="0" i="0">
                <a:solidFill>
                  <a:schemeClr val="tx1"/>
                </a:solidFill>
                <a:latin typeface="AvenirNext LT Pro Regular"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DE3C9C90-48B9-15C3-3CB2-7C1B3952EC50}"/>
              </a:ext>
            </a:extLst>
          </p:cNvPr>
          <p:cNvSpPr>
            <a:spLocks noGrp="1"/>
          </p:cNvSpPr>
          <p:nvPr>
            <p:ph type="dt" sz="half" idx="10"/>
          </p:nvPr>
        </p:nvSpPr>
        <p:spPr/>
        <p:txBody>
          <a:bodyPr/>
          <a:lstStyle>
            <a:lvl1pPr>
              <a:defRPr>
                <a:solidFill>
                  <a:schemeClr val="tx1"/>
                </a:solidFill>
              </a:defRPr>
            </a:lvl1pPr>
          </a:lstStyle>
          <a:p>
            <a:fld id="{3C9CDAC1-0A76-4CCB-B13B-CDEA79253170}" type="datetime1">
              <a:rPr lang="sv-SE" smtClean="0"/>
              <a:pPr/>
              <a:t>2025-01-10</a:t>
            </a:fld>
            <a:endParaRPr lang="sv-SE"/>
          </a:p>
        </p:txBody>
      </p:sp>
      <p:sp>
        <p:nvSpPr>
          <p:cNvPr id="5" name="Platshållare för sidfot 4">
            <a:extLst>
              <a:ext uri="{FF2B5EF4-FFF2-40B4-BE49-F238E27FC236}">
                <a16:creationId xmlns:a16="http://schemas.microsoft.com/office/drawing/2014/main" id="{545FE6CA-C330-0CAC-87C2-E345303B91D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6" name="Platshållare för bildnummer 5">
            <a:extLst>
              <a:ext uri="{FF2B5EF4-FFF2-40B4-BE49-F238E27FC236}">
                <a16:creationId xmlns:a16="http://schemas.microsoft.com/office/drawing/2014/main" id="{D77B3C30-6165-380B-5C9A-71FB1AA9AE3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
        <p:nvSpPr>
          <p:cNvPr id="7" name="Platshållare för bild 9">
            <a:extLst>
              <a:ext uri="{FF2B5EF4-FFF2-40B4-BE49-F238E27FC236}">
                <a16:creationId xmlns:a16="http://schemas.microsoft.com/office/drawing/2014/main" id="{60445CA6-69A4-3DDB-6AED-AB4BF85157EB}"/>
              </a:ext>
            </a:extLst>
          </p:cNvPr>
          <p:cNvSpPr>
            <a:spLocks noGrp="1"/>
          </p:cNvSpPr>
          <p:nvPr>
            <p:ph type="pic" sz="quarter" idx="13"/>
          </p:nvPr>
        </p:nvSpPr>
        <p:spPr>
          <a:xfrm>
            <a:off x="6096000" y="0"/>
            <a:ext cx="6096000" cy="6858000"/>
          </a:xfrm>
        </p:spPr>
        <p:txBody>
          <a:bodyPr/>
          <a:lstStyle>
            <a:lvl1pPr marL="0" indent="0" algn="ctr">
              <a:buNone/>
              <a:defRPr sz="1100">
                <a:solidFill>
                  <a:schemeClr val="tx1"/>
                </a:solidFill>
              </a:defRPr>
            </a:lvl1pPr>
          </a:lstStyle>
          <a:p>
            <a:r>
              <a:rPr lang="sv-SE"/>
              <a:t>Klicka på ikonen för att lägga till en bild</a:t>
            </a:r>
          </a:p>
        </p:txBody>
      </p:sp>
    </p:spTree>
    <p:extLst>
      <p:ext uri="{BB962C8B-B14F-4D97-AF65-F5344CB8AC3E}">
        <p14:creationId xmlns:p14="http://schemas.microsoft.com/office/powerpoint/2010/main" val="6325435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beige, en spalt">
    <p:bg>
      <p:bgPr>
        <a:solidFill>
          <a:srgbClr val="F7F2E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p>
            <a:fld id="{8E7D24E2-704C-4D37-BA3F-3A87B7C16133}" type="datetimeFigureOut">
              <a:rPr lang="sv-SE" smtClean="0"/>
              <a:t>2025-01-10</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p>
            <a:fld id="{D88021E2-E97B-4976-AF53-1A9B1E45C5FA}" type="slidenum">
              <a:rPr lang="sv-SE" smtClean="0"/>
              <a:t>‹#›</a:t>
            </a:fld>
            <a:endParaRPr lang="sv-SE"/>
          </a:p>
        </p:txBody>
      </p:sp>
      <p:sp>
        <p:nvSpPr>
          <p:cNvPr id="3" name="Platshållare för innehåll 12">
            <a:extLst>
              <a:ext uri="{FF2B5EF4-FFF2-40B4-BE49-F238E27FC236}">
                <a16:creationId xmlns:a16="http://schemas.microsoft.com/office/drawing/2014/main" id="{A00E84CA-1372-F4FE-C48C-D5057040CCD3}"/>
              </a:ext>
            </a:extLst>
          </p:cNvPr>
          <p:cNvSpPr>
            <a:spLocks noGrp="1"/>
          </p:cNvSpPr>
          <p:nvPr>
            <p:ph sz="quarter" idx="14" hasCustomPrompt="1"/>
          </p:nvPr>
        </p:nvSpPr>
        <p:spPr>
          <a:xfrm>
            <a:off x="839787" y="3187287"/>
            <a:ext cx="7313610" cy="2980281"/>
          </a:xfrm>
        </p:spPr>
        <p:txBody>
          <a:bodyPr>
            <a:noAutofit/>
          </a:bodyPr>
          <a:lstStyle>
            <a:lvl1pPr marL="0" indent="0">
              <a:buNone/>
              <a:defRPr sz="2200"/>
            </a:lvl1pPr>
            <a:lvl2pPr>
              <a:defRPr sz="2000"/>
            </a:lvl2pPr>
            <a:lvl3pPr>
              <a:defRPr sz="1800"/>
            </a:lvl3pPr>
            <a:lvl4pPr>
              <a:defRPr sz="1800"/>
            </a:lvl4pPr>
            <a:lvl5pPr>
              <a:defRPr sz="1800"/>
            </a:lvl5pPr>
          </a:lstStyle>
          <a:p>
            <a:pPr lvl="0"/>
            <a:r>
              <a:rPr lang="sv-SE" dirty="0"/>
              <a:t>Text eller annat innehåll</a:t>
            </a:r>
          </a:p>
        </p:txBody>
      </p:sp>
      <p:sp>
        <p:nvSpPr>
          <p:cNvPr id="7" name="Platshållare för text 10">
            <a:extLst>
              <a:ext uri="{FF2B5EF4-FFF2-40B4-BE49-F238E27FC236}">
                <a16:creationId xmlns:a16="http://schemas.microsoft.com/office/drawing/2014/main" id="{EBCA04CE-46C3-DE7D-172C-D198CB8E4CF7}"/>
              </a:ext>
            </a:extLst>
          </p:cNvPr>
          <p:cNvSpPr>
            <a:spLocks noGrp="1"/>
          </p:cNvSpPr>
          <p:nvPr>
            <p:ph type="body" sz="quarter" idx="13" hasCustomPrompt="1"/>
          </p:nvPr>
        </p:nvSpPr>
        <p:spPr>
          <a:xfrm>
            <a:off x="839789" y="2395569"/>
            <a:ext cx="7313610" cy="720000"/>
          </a:xfrm>
        </p:spPr>
        <p:txBody>
          <a:bodyPr anchor="b">
            <a:noAutofit/>
          </a:bodyPr>
          <a:lstStyle>
            <a:lvl1pPr marL="0" indent="0">
              <a:buNone/>
              <a:defRPr sz="4400" b="0">
                <a:latin typeface="+mj-lt"/>
              </a:defRPr>
            </a:lvl1pPr>
            <a:lvl2pPr marL="457200" indent="0">
              <a:buNone/>
              <a:defRPr/>
            </a:lvl2pPr>
          </a:lstStyle>
          <a:p>
            <a:pPr lvl="0"/>
            <a:r>
              <a:rPr lang="sv-SE" dirty="0"/>
              <a:t>Rubrik</a:t>
            </a:r>
          </a:p>
        </p:txBody>
      </p:sp>
    </p:spTree>
    <p:extLst>
      <p:ext uri="{BB962C8B-B14F-4D97-AF65-F5344CB8AC3E}">
        <p14:creationId xmlns:p14="http://schemas.microsoft.com/office/powerpoint/2010/main" val="4402851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rosa, en spalt">
    <p:bg>
      <p:bgPr>
        <a:solidFill>
          <a:srgbClr val="FFEBE8"/>
        </a:solidFill>
        <a:effectLst/>
      </p:bgPr>
    </p:bg>
    <p:spTree>
      <p:nvGrpSpPr>
        <p:cNvPr id="1" name=""/>
        <p:cNvGrpSpPr/>
        <p:nvPr/>
      </p:nvGrpSpPr>
      <p:grpSpPr>
        <a:xfrm>
          <a:off x="0" y="0"/>
          <a:ext cx="0" cy="0"/>
          <a:chOff x="0" y="0"/>
          <a:chExt cx="0" cy="0"/>
        </a:xfrm>
      </p:grpSpPr>
      <p:sp>
        <p:nvSpPr>
          <p:cNvPr id="11" name="Platshållare för text 10">
            <a:extLst>
              <a:ext uri="{FF2B5EF4-FFF2-40B4-BE49-F238E27FC236}">
                <a16:creationId xmlns:a16="http://schemas.microsoft.com/office/drawing/2014/main" id="{170878FB-334C-97E6-6586-33321D5CF75D}"/>
              </a:ext>
            </a:extLst>
          </p:cNvPr>
          <p:cNvSpPr>
            <a:spLocks noGrp="1"/>
          </p:cNvSpPr>
          <p:nvPr>
            <p:ph type="body" sz="quarter" idx="13" hasCustomPrompt="1"/>
          </p:nvPr>
        </p:nvSpPr>
        <p:spPr>
          <a:xfrm>
            <a:off x="839789" y="2395569"/>
            <a:ext cx="7313610" cy="720000"/>
          </a:xfrm>
        </p:spPr>
        <p:txBody>
          <a:bodyPr anchor="b">
            <a:noAutofit/>
          </a:bodyPr>
          <a:lstStyle>
            <a:lvl1pPr marL="0" indent="0">
              <a:buNone/>
              <a:defRPr sz="4400" b="0">
                <a:solidFill>
                  <a:schemeClr val="tx2"/>
                </a:solidFill>
                <a:latin typeface="+mj-lt"/>
              </a:defRPr>
            </a:lvl1pPr>
            <a:lvl2pPr marL="457200" indent="0">
              <a:buNone/>
              <a:defRPr/>
            </a:lvl2pPr>
          </a:lstStyle>
          <a:p>
            <a:pPr lvl="0"/>
            <a:r>
              <a:rPr lang="sv-SE" dirty="0"/>
              <a:t>Rubrik</a:t>
            </a:r>
          </a:p>
        </p:txBody>
      </p:sp>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tx2"/>
                </a:solidFill>
              </a:defRPr>
            </a:lvl1pPr>
          </a:lstStyle>
          <a:p>
            <a:fld id="{8E7D24E2-704C-4D37-BA3F-3A87B7C16133}" type="datetimeFigureOut">
              <a:rPr lang="sv-SE" smtClean="0"/>
              <a:pPr/>
              <a:t>2025-01-10</a:t>
            </a:fld>
            <a:endParaRPr lang="sv-SE" dirty="0"/>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tx2"/>
                </a:solidFill>
              </a:defRPr>
            </a:lvl1pPr>
          </a:lstStyle>
          <a:p>
            <a:fld id="{D88021E2-E97B-4976-AF53-1A9B1E45C5FA}" type="slidenum">
              <a:rPr lang="sv-SE" smtClean="0"/>
              <a:pPr/>
              <a:t>‹#›</a:t>
            </a:fld>
            <a:endParaRPr lang="sv-SE"/>
          </a:p>
        </p:txBody>
      </p:sp>
      <p:sp>
        <p:nvSpPr>
          <p:cNvPr id="3" name="Platshållare för innehåll 14">
            <a:extLst>
              <a:ext uri="{FF2B5EF4-FFF2-40B4-BE49-F238E27FC236}">
                <a16:creationId xmlns:a16="http://schemas.microsoft.com/office/drawing/2014/main" id="{B952E2A6-92D9-7AEA-1AF8-8FFC1C614F70}"/>
              </a:ext>
            </a:extLst>
          </p:cNvPr>
          <p:cNvSpPr>
            <a:spLocks noGrp="1"/>
          </p:cNvSpPr>
          <p:nvPr>
            <p:ph sz="quarter" idx="19" hasCustomPrompt="1"/>
          </p:nvPr>
        </p:nvSpPr>
        <p:spPr>
          <a:xfrm>
            <a:off x="839787" y="3187286"/>
            <a:ext cx="7313609" cy="3121305"/>
          </a:xfrm>
        </p:spPr>
        <p:txBody>
          <a:bodyPr>
            <a:noAutofit/>
          </a:bodyPr>
          <a:lstStyle>
            <a:lvl1pPr marL="0" indent="0">
              <a:buFont typeface="+mj-lt"/>
              <a:buNone/>
              <a:defRPr sz="2200">
                <a:solidFill>
                  <a:schemeClr val="tx2"/>
                </a:solidFill>
              </a:defRPr>
            </a:lvl1pPr>
            <a:lvl2pPr>
              <a:defRPr sz="20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sv-SE" dirty="0"/>
              <a:t>Text eller annat innehåll</a:t>
            </a:r>
          </a:p>
        </p:txBody>
      </p:sp>
    </p:spTree>
    <p:extLst>
      <p:ext uri="{BB962C8B-B14F-4D97-AF65-F5344CB8AC3E}">
        <p14:creationId xmlns:p14="http://schemas.microsoft.com/office/powerpoint/2010/main" val="21973843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grön, en spalt">
    <p:bg>
      <p:bgPr>
        <a:solidFill>
          <a:srgbClr val="DFEFE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accent2"/>
                </a:solidFill>
              </a:defRPr>
            </a:lvl1pPr>
          </a:lstStyle>
          <a:p>
            <a:fld id="{8E7D24E2-704C-4D37-BA3F-3A87B7C16133}" type="datetimeFigureOut">
              <a:rPr lang="sv-SE" smtClean="0"/>
              <a:pPr/>
              <a:t>2025-01-10</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accent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accent2"/>
                </a:solidFill>
              </a:defRPr>
            </a:lvl1pPr>
          </a:lstStyle>
          <a:p>
            <a:fld id="{D88021E2-E97B-4976-AF53-1A9B1E45C5FA}" type="slidenum">
              <a:rPr lang="sv-SE" smtClean="0"/>
              <a:pPr/>
              <a:t>‹#›</a:t>
            </a:fld>
            <a:endParaRPr lang="sv-SE"/>
          </a:p>
        </p:txBody>
      </p:sp>
      <p:sp>
        <p:nvSpPr>
          <p:cNvPr id="3" name="Platshållare för text 10">
            <a:extLst>
              <a:ext uri="{FF2B5EF4-FFF2-40B4-BE49-F238E27FC236}">
                <a16:creationId xmlns:a16="http://schemas.microsoft.com/office/drawing/2014/main" id="{3CD29033-FAE7-ADE4-763C-031B74A6253D}"/>
              </a:ext>
            </a:extLst>
          </p:cNvPr>
          <p:cNvSpPr>
            <a:spLocks noGrp="1"/>
          </p:cNvSpPr>
          <p:nvPr>
            <p:ph type="body" sz="quarter" idx="13" hasCustomPrompt="1"/>
          </p:nvPr>
        </p:nvSpPr>
        <p:spPr>
          <a:xfrm>
            <a:off x="839789" y="2395569"/>
            <a:ext cx="7313610" cy="720000"/>
          </a:xfrm>
        </p:spPr>
        <p:txBody>
          <a:bodyPr anchor="b">
            <a:noAutofit/>
          </a:bodyPr>
          <a:lstStyle>
            <a:lvl1pPr marL="0" indent="0">
              <a:buNone/>
              <a:defRPr sz="4400" b="0">
                <a:solidFill>
                  <a:schemeClr val="accent2"/>
                </a:solidFill>
                <a:latin typeface="+mj-lt"/>
              </a:defRPr>
            </a:lvl1pPr>
            <a:lvl2pPr marL="457200" indent="0">
              <a:buNone/>
              <a:defRPr/>
            </a:lvl2pPr>
          </a:lstStyle>
          <a:p>
            <a:pPr lvl="0"/>
            <a:r>
              <a:rPr lang="sv-SE" dirty="0"/>
              <a:t>Rubrik</a:t>
            </a:r>
          </a:p>
        </p:txBody>
      </p:sp>
      <p:sp>
        <p:nvSpPr>
          <p:cNvPr id="7" name="Platshållare för innehåll 14">
            <a:extLst>
              <a:ext uri="{FF2B5EF4-FFF2-40B4-BE49-F238E27FC236}">
                <a16:creationId xmlns:a16="http://schemas.microsoft.com/office/drawing/2014/main" id="{24A9BCE8-EBA8-6FC6-458E-2E0574D5D9DE}"/>
              </a:ext>
            </a:extLst>
          </p:cNvPr>
          <p:cNvSpPr>
            <a:spLocks noGrp="1"/>
          </p:cNvSpPr>
          <p:nvPr>
            <p:ph sz="quarter" idx="16" hasCustomPrompt="1"/>
          </p:nvPr>
        </p:nvSpPr>
        <p:spPr>
          <a:xfrm>
            <a:off x="839788" y="3187286"/>
            <a:ext cx="7313610" cy="3028579"/>
          </a:xfrm>
        </p:spPr>
        <p:txBody>
          <a:bodyPr>
            <a:noAutofit/>
          </a:bodyPr>
          <a:lstStyle>
            <a:lvl1pPr marL="0" indent="0">
              <a:buFont typeface="Arial" panose="020B0604020202020204" pitchFamily="34" charset="0"/>
              <a:buNone/>
              <a:defRPr sz="2200">
                <a:solidFill>
                  <a:schemeClr val="accent2"/>
                </a:solidFill>
              </a:defRPr>
            </a:lvl1pPr>
            <a:lvl2pPr>
              <a:defRPr sz="20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sv-SE" dirty="0"/>
              <a:t>Text eller annat innehåll</a:t>
            </a:r>
          </a:p>
          <a:p>
            <a:pPr marL="342900" marR="0" lvl="0" indent="-342900" algn="l" defTabSz="914400" rtl="0" eaLnBrk="1" fontAlgn="auto" latinLnBrk="0" hangingPunct="1">
              <a:lnSpc>
                <a:spcPct val="90000"/>
              </a:lnSpc>
              <a:spcBef>
                <a:spcPts val="1000"/>
              </a:spcBef>
              <a:spcAft>
                <a:spcPts val="0"/>
              </a:spcAft>
              <a:buClrTx/>
              <a:buSzTx/>
              <a:tabLst/>
              <a:defRPr/>
            </a:pPr>
            <a:endParaRPr lang="sv-SE" dirty="0"/>
          </a:p>
        </p:txBody>
      </p:sp>
    </p:spTree>
    <p:extLst>
      <p:ext uri="{BB962C8B-B14F-4D97-AF65-F5344CB8AC3E}">
        <p14:creationId xmlns:p14="http://schemas.microsoft.com/office/powerpoint/2010/main" val="16144961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beige, två spalter">
    <p:bg>
      <p:bgPr>
        <a:solidFill>
          <a:srgbClr val="F7F2E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p>
            <a:fld id="{8E7D24E2-704C-4D37-BA3F-3A87B7C16133}" type="datetimeFigureOut">
              <a:rPr lang="sv-SE" smtClean="0"/>
              <a:t>2025-01-10</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p>
            <a:fld id="{D88021E2-E97B-4976-AF53-1A9B1E45C5FA}" type="slidenum">
              <a:rPr lang="sv-SE" smtClean="0"/>
              <a:t>‹#›</a:t>
            </a:fld>
            <a:endParaRPr lang="sv-SE"/>
          </a:p>
        </p:txBody>
      </p:sp>
      <p:sp>
        <p:nvSpPr>
          <p:cNvPr id="8" name="Platshållare för innehåll 14">
            <a:extLst>
              <a:ext uri="{FF2B5EF4-FFF2-40B4-BE49-F238E27FC236}">
                <a16:creationId xmlns:a16="http://schemas.microsoft.com/office/drawing/2014/main" id="{9B4FD4E5-8560-05A7-A171-EDE5A63EB9BD}"/>
              </a:ext>
            </a:extLst>
          </p:cNvPr>
          <p:cNvSpPr>
            <a:spLocks noGrp="1"/>
          </p:cNvSpPr>
          <p:nvPr>
            <p:ph sz="quarter" idx="17" hasCustomPrompt="1"/>
          </p:nvPr>
        </p:nvSpPr>
        <p:spPr>
          <a:xfrm>
            <a:off x="5626941" y="3187285"/>
            <a:ext cx="4482354" cy="3121305"/>
          </a:xfrm>
        </p:spPr>
        <p:txBody>
          <a:bodyPr>
            <a:noAutofit/>
          </a:bodyPr>
          <a:lstStyle>
            <a:lvl1pPr marL="342900" indent="-342900">
              <a:buFont typeface="Arial" panose="020B0604020202020204" pitchFamily="34" charset="0"/>
              <a:buChar char="•"/>
              <a:defRPr sz="2400">
                <a:solidFill>
                  <a:schemeClr val="tx1"/>
                </a:solidFill>
              </a:defRPr>
            </a:lvl1pPr>
            <a:lvl2pPr>
              <a:defRPr sz="2000"/>
            </a:lvl2pPr>
            <a:lvl3pPr>
              <a:defRPr sz="1800"/>
            </a:lvl3pPr>
            <a:lvl4pPr>
              <a:defRPr sz="1800"/>
            </a:lvl4pPr>
            <a:lvl5pPr>
              <a:defRPr sz="1800"/>
            </a:lvl5pPr>
          </a:lstStyle>
          <a:p>
            <a:pPr marL="342900" marR="0" lvl="0" indent="-342900" algn="l" defTabSz="914400" rtl="0" eaLnBrk="1" fontAlgn="auto" latinLnBrk="0" hangingPunct="1">
              <a:lnSpc>
                <a:spcPct val="90000"/>
              </a:lnSpc>
              <a:spcBef>
                <a:spcPts val="1000"/>
              </a:spcBef>
              <a:spcAft>
                <a:spcPts val="0"/>
              </a:spcAft>
              <a:buClrTx/>
              <a:buSzTx/>
              <a:tabLst/>
              <a:defRPr/>
            </a:pPr>
            <a:r>
              <a:rPr lang="sv-SE" dirty="0"/>
              <a:t>Text eller annat innehåll</a:t>
            </a:r>
          </a:p>
        </p:txBody>
      </p:sp>
      <p:sp>
        <p:nvSpPr>
          <p:cNvPr id="9" name="Platshållare för innehåll 14">
            <a:extLst>
              <a:ext uri="{FF2B5EF4-FFF2-40B4-BE49-F238E27FC236}">
                <a16:creationId xmlns:a16="http://schemas.microsoft.com/office/drawing/2014/main" id="{43C5DE17-5F7D-BB09-CB23-E69B9EC0B48B}"/>
              </a:ext>
            </a:extLst>
          </p:cNvPr>
          <p:cNvSpPr>
            <a:spLocks noGrp="1"/>
          </p:cNvSpPr>
          <p:nvPr>
            <p:ph sz="quarter" idx="16" hasCustomPrompt="1"/>
          </p:nvPr>
        </p:nvSpPr>
        <p:spPr>
          <a:xfrm>
            <a:off x="839788" y="3187286"/>
            <a:ext cx="4482354" cy="3121305"/>
          </a:xfrm>
        </p:spPr>
        <p:txBody>
          <a:bodyPr>
            <a:noAutofit/>
          </a:bodyPr>
          <a:lstStyle>
            <a:lvl1pPr marL="342900" indent="-342900">
              <a:buFont typeface="Arial" panose="020B0604020202020204" pitchFamily="34" charset="0"/>
              <a:buChar char="•"/>
              <a:defRPr sz="2400">
                <a:solidFill>
                  <a:schemeClr val="tx1"/>
                </a:solidFill>
              </a:defRPr>
            </a:lvl1pPr>
            <a:lvl2pPr>
              <a:defRPr sz="2000"/>
            </a:lvl2pPr>
            <a:lvl3pPr>
              <a:defRPr sz="1800"/>
            </a:lvl3pPr>
            <a:lvl4pPr>
              <a:defRPr sz="1800"/>
            </a:lvl4pPr>
            <a:lvl5pPr>
              <a:defRPr sz="1800"/>
            </a:lvl5pPr>
          </a:lstStyle>
          <a:p>
            <a:pPr marL="342900" marR="0" lvl="0" indent="-342900" algn="l" defTabSz="914400" rtl="0" eaLnBrk="1" fontAlgn="auto" latinLnBrk="0" hangingPunct="1">
              <a:lnSpc>
                <a:spcPct val="90000"/>
              </a:lnSpc>
              <a:spcBef>
                <a:spcPts val="1000"/>
              </a:spcBef>
              <a:spcAft>
                <a:spcPts val="0"/>
              </a:spcAft>
              <a:buClrTx/>
              <a:buSzTx/>
              <a:tabLst/>
              <a:defRPr/>
            </a:pPr>
            <a:r>
              <a:rPr lang="sv-SE" dirty="0"/>
              <a:t>Text eller annat innehåll</a:t>
            </a:r>
          </a:p>
        </p:txBody>
      </p:sp>
      <p:sp>
        <p:nvSpPr>
          <p:cNvPr id="10" name="Platshållare för text 10">
            <a:extLst>
              <a:ext uri="{FF2B5EF4-FFF2-40B4-BE49-F238E27FC236}">
                <a16:creationId xmlns:a16="http://schemas.microsoft.com/office/drawing/2014/main" id="{8048DC49-A30F-EE61-6AF9-FEA35BE80354}"/>
              </a:ext>
            </a:extLst>
          </p:cNvPr>
          <p:cNvSpPr>
            <a:spLocks noGrp="1"/>
          </p:cNvSpPr>
          <p:nvPr>
            <p:ph type="body" sz="quarter" idx="15" hasCustomPrompt="1"/>
          </p:nvPr>
        </p:nvSpPr>
        <p:spPr>
          <a:xfrm>
            <a:off x="839789" y="2395569"/>
            <a:ext cx="9269506" cy="720000"/>
          </a:xfrm>
        </p:spPr>
        <p:txBody>
          <a:bodyPr anchor="b">
            <a:noAutofit/>
          </a:bodyPr>
          <a:lstStyle>
            <a:lvl1pPr marL="0" indent="0">
              <a:buNone/>
              <a:defRPr sz="4400" b="0">
                <a:solidFill>
                  <a:schemeClr val="tx1"/>
                </a:solidFill>
                <a:latin typeface="+mj-lt"/>
              </a:defRPr>
            </a:lvl1pPr>
            <a:lvl2pPr marL="457200" indent="0">
              <a:buNone/>
              <a:defRPr/>
            </a:lvl2pPr>
          </a:lstStyle>
          <a:p>
            <a:pPr lvl="0"/>
            <a:r>
              <a:rPr lang="sv-SE" dirty="0"/>
              <a:t>Rubrik</a:t>
            </a:r>
          </a:p>
        </p:txBody>
      </p:sp>
    </p:spTree>
    <p:extLst>
      <p:ext uri="{BB962C8B-B14F-4D97-AF65-F5344CB8AC3E}">
        <p14:creationId xmlns:p14="http://schemas.microsoft.com/office/powerpoint/2010/main" val="32675324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rosa, två spalter">
    <p:bg>
      <p:bgPr>
        <a:solidFill>
          <a:srgbClr val="FFEBE8"/>
        </a:solidFill>
        <a:effectLst/>
      </p:bgPr>
    </p:bg>
    <p:spTree>
      <p:nvGrpSpPr>
        <p:cNvPr id="1" name=""/>
        <p:cNvGrpSpPr/>
        <p:nvPr/>
      </p:nvGrpSpPr>
      <p:grpSpPr>
        <a:xfrm>
          <a:off x="0" y="0"/>
          <a:ext cx="0" cy="0"/>
          <a:chOff x="0" y="0"/>
          <a:chExt cx="0" cy="0"/>
        </a:xfrm>
      </p:grpSpPr>
      <p:sp>
        <p:nvSpPr>
          <p:cNvPr id="10" name="Platshållare för innehåll 14">
            <a:extLst>
              <a:ext uri="{FF2B5EF4-FFF2-40B4-BE49-F238E27FC236}">
                <a16:creationId xmlns:a16="http://schemas.microsoft.com/office/drawing/2014/main" id="{ABD4CD05-1CFE-ED31-5048-A84F2FC1AAD0}"/>
              </a:ext>
            </a:extLst>
          </p:cNvPr>
          <p:cNvSpPr>
            <a:spLocks noGrp="1"/>
          </p:cNvSpPr>
          <p:nvPr>
            <p:ph sz="quarter" idx="18" hasCustomPrompt="1"/>
          </p:nvPr>
        </p:nvSpPr>
        <p:spPr>
          <a:xfrm>
            <a:off x="839788" y="3187286"/>
            <a:ext cx="4482354" cy="3121305"/>
          </a:xfrm>
        </p:spPr>
        <p:txBody>
          <a:bodyPr>
            <a:noAutofit/>
          </a:bodyPr>
          <a:lstStyle>
            <a:lvl1pPr marL="0" indent="0">
              <a:buFont typeface="Arial" panose="020B0604020202020204" pitchFamily="34" charset="0"/>
              <a:buChar char="•"/>
              <a:defRPr sz="2400">
                <a:solidFill>
                  <a:schemeClr val="tx2"/>
                </a:solidFill>
              </a:defRPr>
            </a:lvl1pPr>
            <a:lvl2pPr>
              <a:defRPr sz="20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sv-SE" dirty="0"/>
              <a:t>Text eller annat innehåll</a:t>
            </a:r>
          </a:p>
        </p:txBody>
      </p:sp>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tx2"/>
                </a:solidFill>
              </a:defRPr>
            </a:lvl1pPr>
          </a:lstStyle>
          <a:p>
            <a:fld id="{8E7D24E2-704C-4D37-BA3F-3A87B7C16133}" type="datetimeFigureOut">
              <a:rPr lang="sv-SE" smtClean="0"/>
              <a:pPr/>
              <a:t>2025-01-10</a:t>
            </a:fld>
            <a:endParaRPr lang="sv-SE" dirty="0"/>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tx2"/>
                </a:solidFill>
              </a:defRPr>
            </a:lvl1pPr>
          </a:lstStyle>
          <a:p>
            <a:fld id="{D88021E2-E97B-4976-AF53-1A9B1E45C5FA}" type="slidenum">
              <a:rPr lang="sv-SE" smtClean="0"/>
              <a:pPr/>
              <a:t>‹#›</a:t>
            </a:fld>
            <a:endParaRPr lang="sv-SE"/>
          </a:p>
        </p:txBody>
      </p:sp>
      <p:sp>
        <p:nvSpPr>
          <p:cNvPr id="7" name="Platshållare för text 10">
            <a:extLst>
              <a:ext uri="{FF2B5EF4-FFF2-40B4-BE49-F238E27FC236}">
                <a16:creationId xmlns:a16="http://schemas.microsoft.com/office/drawing/2014/main" id="{02EAFF39-ED2A-2CD7-D4FE-BD5A88348A75}"/>
              </a:ext>
            </a:extLst>
          </p:cNvPr>
          <p:cNvSpPr>
            <a:spLocks noGrp="1"/>
          </p:cNvSpPr>
          <p:nvPr>
            <p:ph type="body" sz="quarter" idx="15" hasCustomPrompt="1"/>
          </p:nvPr>
        </p:nvSpPr>
        <p:spPr>
          <a:xfrm>
            <a:off x="839789" y="2395569"/>
            <a:ext cx="9269506" cy="720000"/>
          </a:xfrm>
        </p:spPr>
        <p:txBody>
          <a:bodyPr anchor="b">
            <a:noAutofit/>
          </a:bodyPr>
          <a:lstStyle>
            <a:lvl1pPr marL="0" indent="0">
              <a:buNone/>
              <a:defRPr sz="4400" b="0">
                <a:solidFill>
                  <a:schemeClr val="tx2"/>
                </a:solidFill>
                <a:latin typeface="+mj-lt"/>
              </a:defRPr>
            </a:lvl1pPr>
            <a:lvl2pPr marL="457200" indent="0">
              <a:buNone/>
              <a:defRPr/>
            </a:lvl2pPr>
          </a:lstStyle>
          <a:p>
            <a:pPr lvl="0"/>
            <a:r>
              <a:rPr lang="sv-SE" dirty="0"/>
              <a:t>Rubrik</a:t>
            </a:r>
          </a:p>
        </p:txBody>
      </p:sp>
      <p:sp>
        <p:nvSpPr>
          <p:cNvPr id="2" name="Platshållare för innehåll 14">
            <a:extLst>
              <a:ext uri="{FF2B5EF4-FFF2-40B4-BE49-F238E27FC236}">
                <a16:creationId xmlns:a16="http://schemas.microsoft.com/office/drawing/2014/main" id="{AE72AB2F-9DEE-FD79-62A2-258FBFD3A088}"/>
              </a:ext>
            </a:extLst>
          </p:cNvPr>
          <p:cNvSpPr>
            <a:spLocks noGrp="1"/>
          </p:cNvSpPr>
          <p:nvPr>
            <p:ph sz="quarter" idx="17" hasCustomPrompt="1"/>
          </p:nvPr>
        </p:nvSpPr>
        <p:spPr>
          <a:xfrm>
            <a:off x="5626941" y="3187285"/>
            <a:ext cx="4482354" cy="3121305"/>
          </a:xfrm>
        </p:spPr>
        <p:txBody>
          <a:bodyPr>
            <a:noAutofit/>
          </a:bodyPr>
          <a:lstStyle>
            <a:lvl1pPr marL="0" indent="0">
              <a:buFont typeface="Arial" panose="020B0604020202020204" pitchFamily="34" charset="0"/>
              <a:buChar char="•"/>
              <a:defRPr sz="2400">
                <a:solidFill>
                  <a:schemeClr val="tx2"/>
                </a:solidFill>
              </a:defRPr>
            </a:lvl1pPr>
            <a:lvl2pPr>
              <a:defRPr sz="20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sv-SE" dirty="0"/>
              <a:t>Text eller annat innehåll</a:t>
            </a:r>
          </a:p>
        </p:txBody>
      </p:sp>
    </p:spTree>
    <p:extLst>
      <p:ext uri="{BB962C8B-B14F-4D97-AF65-F5344CB8AC3E}">
        <p14:creationId xmlns:p14="http://schemas.microsoft.com/office/powerpoint/2010/main" val="21443807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410547" y="1709738"/>
            <a:ext cx="11358206" cy="2852737"/>
          </a:xfrm>
        </p:spPr>
        <p:txBody>
          <a:bodyPr anchor="b">
            <a:normAutofit/>
          </a:bodyPr>
          <a:lstStyle>
            <a:lvl1pPr>
              <a:defRPr sz="4400" b="1">
                <a:solidFill>
                  <a:schemeClr val="tx2"/>
                </a:solidFill>
              </a:defRPr>
            </a:lvl1pPr>
          </a:lstStyle>
          <a:p>
            <a:r>
              <a:rPr lang="sv-SE" dirty="0"/>
              <a:t>Klicka här för att ändra format</a:t>
            </a:r>
          </a:p>
        </p:txBody>
      </p:sp>
      <p:sp>
        <p:nvSpPr>
          <p:cNvPr id="3" name="Platshållare för text 2"/>
          <p:cNvSpPr>
            <a:spLocks noGrp="1"/>
          </p:cNvSpPr>
          <p:nvPr>
            <p:ph type="body" idx="1"/>
          </p:nvPr>
        </p:nvSpPr>
        <p:spPr>
          <a:xfrm>
            <a:off x="410547" y="4589463"/>
            <a:ext cx="11358206"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
        <p:nvSpPr>
          <p:cNvPr id="8" name="Platshållare för datum 7">
            <a:extLst>
              <a:ext uri="{FF2B5EF4-FFF2-40B4-BE49-F238E27FC236}">
                <a16:creationId xmlns:a16="http://schemas.microsoft.com/office/drawing/2014/main" id="{BE6CDBAA-E30D-94B2-B737-9DD6AB549DC0}"/>
              </a:ext>
            </a:extLst>
          </p:cNvPr>
          <p:cNvSpPr>
            <a:spLocks noGrp="1"/>
          </p:cNvSpPr>
          <p:nvPr>
            <p:ph type="dt" sz="half" idx="10"/>
          </p:nvPr>
        </p:nvSpPr>
        <p:spPr/>
        <p:txBody>
          <a:bodyPr/>
          <a:lstStyle/>
          <a:p>
            <a:fld id="{B8A55B58-765D-4E56-A561-1FFBE190F123}" type="datetime1">
              <a:rPr lang="sv-SE" smtClean="0"/>
              <a:t>2025-01-10</a:t>
            </a:fld>
            <a:endParaRPr lang="sv-SE" dirty="0"/>
          </a:p>
        </p:txBody>
      </p:sp>
      <p:sp>
        <p:nvSpPr>
          <p:cNvPr id="9" name="Platshållare för sidfot 8">
            <a:extLst>
              <a:ext uri="{FF2B5EF4-FFF2-40B4-BE49-F238E27FC236}">
                <a16:creationId xmlns:a16="http://schemas.microsoft.com/office/drawing/2014/main" id="{56FFFA48-3C29-D025-07E7-D2E33D4321FE}"/>
              </a:ext>
            </a:extLst>
          </p:cNvPr>
          <p:cNvSpPr>
            <a:spLocks noGrp="1"/>
          </p:cNvSpPr>
          <p:nvPr>
            <p:ph type="ftr" sz="quarter" idx="11"/>
          </p:nvPr>
        </p:nvSpPr>
        <p:spPr/>
        <p:txBody>
          <a:bodyPr/>
          <a:lstStyle/>
          <a:p>
            <a:r>
              <a:rPr lang="sv-SE"/>
              <a:t>Sidfot</a:t>
            </a:r>
            <a:endParaRPr lang="sv-SE" dirty="0"/>
          </a:p>
        </p:txBody>
      </p:sp>
      <p:sp>
        <p:nvSpPr>
          <p:cNvPr id="15" name="Platshållare för bildnummer 14">
            <a:extLst>
              <a:ext uri="{FF2B5EF4-FFF2-40B4-BE49-F238E27FC236}">
                <a16:creationId xmlns:a16="http://schemas.microsoft.com/office/drawing/2014/main" id="{090EB81C-0FAD-6E7A-7970-F630A8E375D1}"/>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3511012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ycket text, grön, två spalter">
    <p:bg>
      <p:bgPr>
        <a:solidFill>
          <a:srgbClr val="DFEFEB"/>
        </a:solidFill>
        <a:effectLst/>
      </p:bgPr>
    </p:bg>
    <p:spTree>
      <p:nvGrpSpPr>
        <p:cNvPr id="1" name=""/>
        <p:cNvGrpSpPr/>
        <p:nvPr/>
      </p:nvGrpSpPr>
      <p:grpSpPr>
        <a:xfrm>
          <a:off x="0" y="0"/>
          <a:ext cx="0" cy="0"/>
          <a:chOff x="0" y="0"/>
          <a:chExt cx="0" cy="0"/>
        </a:xfrm>
      </p:grpSpPr>
      <p:sp>
        <p:nvSpPr>
          <p:cNvPr id="7" name="Platshållare för datum 3">
            <a:extLst>
              <a:ext uri="{FF2B5EF4-FFF2-40B4-BE49-F238E27FC236}">
                <a16:creationId xmlns:a16="http://schemas.microsoft.com/office/drawing/2014/main" id="{E8D30CB8-789E-E4EA-6C90-00D932559B63}"/>
              </a:ext>
            </a:extLst>
          </p:cNvPr>
          <p:cNvSpPr>
            <a:spLocks noGrp="1"/>
          </p:cNvSpPr>
          <p:nvPr>
            <p:ph type="dt" sz="half" idx="10"/>
          </p:nvPr>
        </p:nvSpPr>
        <p:spPr>
          <a:xfrm>
            <a:off x="838200" y="6356350"/>
            <a:ext cx="2743200" cy="365125"/>
          </a:xfrm>
        </p:spPr>
        <p:txBody>
          <a:bodyPr/>
          <a:lstStyle>
            <a:lvl1pPr>
              <a:defRPr>
                <a:solidFill>
                  <a:schemeClr val="accent2"/>
                </a:solidFill>
              </a:defRPr>
            </a:lvl1pPr>
          </a:lstStyle>
          <a:p>
            <a:fld id="{8E7D24E2-704C-4D37-BA3F-3A87B7C16133}" type="datetimeFigureOut">
              <a:rPr lang="sv-SE" smtClean="0"/>
              <a:pPr/>
              <a:t>2025-01-10</a:t>
            </a:fld>
            <a:endParaRPr lang="sv-SE" dirty="0"/>
          </a:p>
        </p:txBody>
      </p:sp>
      <p:sp>
        <p:nvSpPr>
          <p:cNvPr id="8" name="Platshållare för sidfot 4">
            <a:extLst>
              <a:ext uri="{FF2B5EF4-FFF2-40B4-BE49-F238E27FC236}">
                <a16:creationId xmlns:a16="http://schemas.microsoft.com/office/drawing/2014/main" id="{FDFABFDD-E413-3DD7-BDDB-A8B64EDAC9FA}"/>
              </a:ext>
            </a:extLst>
          </p:cNvPr>
          <p:cNvSpPr>
            <a:spLocks noGrp="1"/>
          </p:cNvSpPr>
          <p:nvPr>
            <p:ph type="ftr" sz="quarter" idx="11"/>
          </p:nvPr>
        </p:nvSpPr>
        <p:spPr>
          <a:xfrm>
            <a:off x="4038600" y="6356350"/>
            <a:ext cx="4114800" cy="365125"/>
          </a:xfrm>
        </p:spPr>
        <p:txBody>
          <a:bodyPr/>
          <a:lstStyle>
            <a:lvl1pPr>
              <a:defRPr>
                <a:solidFill>
                  <a:schemeClr val="accent2"/>
                </a:solidFill>
              </a:defRPr>
            </a:lvl1pPr>
          </a:lstStyle>
          <a:p>
            <a:endParaRPr lang="sv-SE"/>
          </a:p>
        </p:txBody>
      </p:sp>
      <p:sp>
        <p:nvSpPr>
          <p:cNvPr id="9" name="Platshållare för bildnummer 5">
            <a:extLst>
              <a:ext uri="{FF2B5EF4-FFF2-40B4-BE49-F238E27FC236}">
                <a16:creationId xmlns:a16="http://schemas.microsoft.com/office/drawing/2014/main" id="{73AE64A3-1937-C4AA-5206-D625D85D9E81}"/>
              </a:ext>
            </a:extLst>
          </p:cNvPr>
          <p:cNvSpPr>
            <a:spLocks noGrp="1"/>
          </p:cNvSpPr>
          <p:nvPr>
            <p:ph type="sldNum" sz="quarter" idx="12"/>
          </p:nvPr>
        </p:nvSpPr>
        <p:spPr>
          <a:xfrm>
            <a:off x="8610600" y="6356350"/>
            <a:ext cx="2743200" cy="365125"/>
          </a:xfrm>
        </p:spPr>
        <p:txBody>
          <a:bodyPr/>
          <a:lstStyle>
            <a:lvl1pPr>
              <a:defRPr>
                <a:solidFill>
                  <a:schemeClr val="accent2"/>
                </a:solidFill>
              </a:defRPr>
            </a:lvl1pPr>
          </a:lstStyle>
          <a:p>
            <a:fld id="{D88021E2-E97B-4976-AF53-1A9B1E45C5FA}" type="slidenum">
              <a:rPr lang="sv-SE" smtClean="0"/>
              <a:pPr/>
              <a:t>‹#›</a:t>
            </a:fld>
            <a:endParaRPr lang="sv-SE"/>
          </a:p>
        </p:txBody>
      </p:sp>
      <p:sp>
        <p:nvSpPr>
          <p:cNvPr id="12" name="Platshållare för text 10">
            <a:extLst>
              <a:ext uri="{FF2B5EF4-FFF2-40B4-BE49-F238E27FC236}">
                <a16:creationId xmlns:a16="http://schemas.microsoft.com/office/drawing/2014/main" id="{F7D0F1BB-9F9C-4070-C35A-8957881BA8BF}"/>
              </a:ext>
            </a:extLst>
          </p:cNvPr>
          <p:cNvSpPr>
            <a:spLocks noGrp="1"/>
          </p:cNvSpPr>
          <p:nvPr>
            <p:ph type="body" sz="quarter" idx="15" hasCustomPrompt="1"/>
          </p:nvPr>
        </p:nvSpPr>
        <p:spPr>
          <a:xfrm>
            <a:off x="839789" y="2395569"/>
            <a:ext cx="9269506" cy="720000"/>
          </a:xfrm>
        </p:spPr>
        <p:txBody>
          <a:bodyPr anchor="b">
            <a:noAutofit/>
          </a:bodyPr>
          <a:lstStyle>
            <a:lvl1pPr marL="0" indent="0">
              <a:buNone/>
              <a:defRPr sz="4400" b="0">
                <a:solidFill>
                  <a:schemeClr val="accent2"/>
                </a:solidFill>
                <a:latin typeface="+mj-lt"/>
              </a:defRPr>
            </a:lvl1pPr>
            <a:lvl2pPr marL="457200" indent="0">
              <a:buNone/>
              <a:defRPr/>
            </a:lvl2pPr>
          </a:lstStyle>
          <a:p>
            <a:pPr lvl="0"/>
            <a:r>
              <a:rPr lang="sv-SE" dirty="0"/>
              <a:t>Rubrik</a:t>
            </a:r>
          </a:p>
        </p:txBody>
      </p:sp>
      <p:sp>
        <p:nvSpPr>
          <p:cNvPr id="3" name="Platshållare för innehåll 14">
            <a:extLst>
              <a:ext uri="{FF2B5EF4-FFF2-40B4-BE49-F238E27FC236}">
                <a16:creationId xmlns:a16="http://schemas.microsoft.com/office/drawing/2014/main" id="{A7B54159-EA31-8122-9F43-9203DC60690F}"/>
              </a:ext>
            </a:extLst>
          </p:cNvPr>
          <p:cNvSpPr>
            <a:spLocks noGrp="1"/>
          </p:cNvSpPr>
          <p:nvPr>
            <p:ph sz="quarter" idx="16" hasCustomPrompt="1"/>
          </p:nvPr>
        </p:nvSpPr>
        <p:spPr>
          <a:xfrm>
            <a:off x="839788" y="3187286"/>
            <a:ext cx="4482354" cy="3121305"/>
          </a:xfrm>
        </p:spPr>
        <p:txBody>
          <a:bodyPr>
            <a:noAutofit/>
          </a:bodyPr>
          <a:lstStyle>
            <a:lvl1pPr marL="0" indent="0">
              <a:buFont typeface="Arial" panose="020B0604020202020204" pitchFamily="34" charset="0"/>
              <a:buChar char="•"/>
              <a:defRPr sz="2400">
                <a:solidFill>
                  <a:schemeClr val="accent2"/>
                </a:solidFill>
              </a:defRPr>
            </a:lvl1pPr>
            <a:lvl2pPr>
              <a:defRPr sz="2000">
                <a:solidFill>
                  <a:schemeClr val="accent2"/>
                </a:solidFill>
              </a:defRPr>
            </a:lvl2pPr>
            <a:lvl3pPr>
              <a:defRPr sz="2000">
                <a:solidFill>
                  <a:schemeClr val="accent2"/>
                </a:solidFill>
              </a:defRPr>
            </a:lvl3pPr>
            <a:lvl4pPr>
              <a:defRPr sz="2000">
                <a:solidFill>
                  <a:schemeClr val="accent2"/>
                </a:solidFill>
              </a:defRPr>
            </a:lvl4pPr>
            <a:lvl5pPr>
              <a:defRPr sz="2000">
                <a:solidFill>
                  <a:schemeClr val="accent2"/>
                </a:solidFill>
              </a:defRPr>
            </a:lvl5pPr>
            <a:lvl6pPr>
              <a:defRPr sz="2000">
                <a:solidFill>
                  <a:schemeClr val="accent2"/>
                </a:solidFill>
              </a:defRPr>
            </a:lvl6pPr>
            <a:lvl7pPr>
              <a:defRPr sz="2000">
                <a:solidFill>
                  <a:schemeClr val="accent2"/>
                </a:solidFill>
              </a:defRPr>
            </a:lvl7pPr>
            <a:lvl8pPr>
              <a:defRPr sz="2000">
                <a:solidFill>
                  <a:schemeClr val="accent2"/>
                </a:solidFill>
              </a:defRPr>
            </a:lvl8pPr>
            <a:lvl9pPr>
              <a:defRPr>
                <a:solidFill>
                  <a:schemeClr val="accent2"/>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sv-SE" dirty="0"/>
              <a:t>Text eller annat innehåll</a:t>
            </a:r>
          </a:p>
        </p:txBody>
      </p:sp>
      <p:sp>
        <p:nvSpPr>
          <p:cNvPr id="4" name="Platshållare för innehåll 14">
            <a:extLst>
              <a:ext uri="{FF2B5EF4-FFF2-40B4-BE49-F238E27FC236}">
                <a16:creationId xmlns:a16="http://schemas.microsoft.com/office/drawing/2014/main" id="{FF0D07E4-102F-DBC2-3B77-AE3FE523AB8B}"/>
              </a:ext>
            </a:extLst>
          </p:cNvPr>
          <p:cNvSpPr>
            <a:spLocks noGrp="1"/>
          </p:cNvSpPr>
          <p:nvPr>
            <p:ph sz="quarter" idx="18" hasCustomPrompt="1"/>
          </p:nvPr>
        </p:nvSpPr>
        <p:spPr>
          <a:xfrm>
            <a:off x="5626941" y="3187285"/>
            <a:ext cx="4482354" cy="3121305"/>
          </a:xfrm>
        </p:spPr>
        <p:txBody>
          <a:bodyPr>
            <a:noAutofit/>
          </a:bodyPr>
          <a:lstStyle>
            <a:lvl1pPr marL="0" indent="0">
              <a:buFont typeface="Arial" panose="020B0604020202020204" pitchFamily="34" charset="0"/>
              <a:buChar char="•"/>
              <a:defRPr sz="2400">
                <a:solidFill>
                  <a:schemeClr val="accent2"/>
                </a:solidFill>
              </a:defRPr>
            </a:lvl1pPr>
            <a:lvl2pPr>
              <a:defRPr sz="2000">
                <a:solidFill>
                  <a:schemeClr val="accent2"/>
                </a:solidFill>
              </a:defRPr>
            </a:lvl2pPr>
            <a:lvl3pPr>
              <a:defRPr sz="2000">
                <a:solidFill>
                  <a:schemeClr val="accent2"/>
                </a:solidFill>
              </a:defRPr>
            </a:lvl3pPr>
            <a:lvl4pPr>
              <a:defRPr sz="2000">
                <a:solidFill>
                  <a:schemeClr val="accent2"/>
                </a:solidFill>
              </a:defRPr>
            </a:lvl4pPr>
            <a:lvl5pPr>
              <a:defRPr sz="2000">
                <a:solidFill>
                  <a:schemeClr val="accent2"/>
                </a:solidFill>
              </a:defRPr>
            </a:lvl5pPr>
            <a:lvl6pPr>
              <a:defRPr sz="2000">
                <a:solidFill>
                  <a:schemeClr val="accent2"/>
                </a:solidFill>
              </a:defRPr>
            </a:lvl6pPr>
            <a:lvl7pPr>
              <a:defRPr sz="2000">
                <a:solidFill>
                  <a:schemeClr val="accent2"/>
                </a:solidFill>
              </a:defRPr>
            </a:lvl7pPr>
            <a:lvl8pPr>
              <a:defRPr sz="2000">
                <a:solidFill>
                  <a:schemeClr val="accent2"/>
                </a:solidFill>
              </a:defRPr>
            </a:lvl8pPr>
            <a:lvl9pPr>
              <a:defRPr sz="2000">
                <a:solidFill>
                  <a:schemeClr val="accent2"/>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sv-SE" dirty="0"/>
              <a:t>Text eller annat innehåll</a:t>
            </a:r>
          </a:p>
        </p:txBody>
      </p:sp>
    </p:spTree>
    <p:extLst>
      <p:ext uri="{BB962C8B-B14F-4D97-AF65-F5344CB8AC3E}">
        <p14:creationId xmlns:p14="http://schemas.microsoft.com/office/powerpoint/2010/main" val="19830528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ycket text, beige, två spalter">
    <p:bg>
      <p:bgPr>
        <a:solidFill>
          <a:srgbClr val="F7F2E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tx1"/>
                </a:solidFill>
              </a:defRPr>
            </a:lvl1pPr>
          </a:lstStyle>
          <a:p>
            <a:fld id="{8E7D24E2-704C-4D37-BA3F-3A87B7C16133}" type="datetimeFigureOut">
              <a:rPr lang="sv-SE" smtClean="0"/>
              <a:pPr/>
              <a:t>2025-01-10</a:t>
            </a:fld>
            <a:endParaRPr lang="sv-SE" dirty="0"/>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tx1"/>
                </a:solidFill>
              </a:defRPr>
            </a:lvl1pPr>
          </a:lstStyle>
          <a:p>
            <a:fld id="{D88021E2-E97B-4976-AF53-1A9B1E45C5FA}" type="slidenum">
              <a:rPr lang="sv-SE" smtClean="0"/>
              <a:pPr/>
              <a:t>‹#›</a:t>
            </a:fld>
            <a:endParaRPr lang="sv-SE"/>
          </a:p>
        </p:txBody>
      </p:sp>
      <p:sp>
        <p:nvSpPr>
          <p:cNvPr id="2" name="Platshållare för innehåll 14">
            <a:extLst>
              <a:ext uri="{FF2B5EF4-FFF2-40B4-BE49-F238E27FC236}">
                <a16:creationId xmlns:a16="http://schemas.microsoft.com/office/drawing/2014/main" id="{A980A4F5-CAD2-E194-E860-2EC296544624}"/>
              </a:ext>
            </a:extLst>
          </p:cNvPr>
          <p:cNvSpPr>
            <a:spLocks noGrp="1"/>
          </p:cNvSpPr>
          <p:nvPr>
            <p:ph sz="quarter" idx="17" hasCustomPrompt="1"/>
          </p:nvPr>
        </p:nvSpPr>
        <p:spPr>
          <a:xfrm>
            <a:off x="5626941" y="3187285"/>
            <a:ext cx="4482354" cy="3121305"/>
          </a:xfrm>
        </p:spPr>
        <p:txBody>
          <a:bodyPr>
            <a:noAutofit/>
          </a:bodyPr>
          <a:lstStyle>
            <a:lvl1pPr marL="0" indent="0">
              <a:buFont typeface="Arial" panose="020B0604020202020204" pitchFamily="34" charset="0"/>
              <a:buNone/>
              <a:defRPr sz="2000">
                <a:solidFill>
                  <a:schemeClr val="tx1"/>
                </a:solidFill>
              </a:defRPr>
            </a:lvl1pPr>
            <a:lvl2pPr>
              <a:defRPr sz="2000"/>
            </a:lvl2pPr>
            <a:lvl3pPr>
              <a:defRPr sz="1800"/>
            </a:lvl3pPr>
            <a:lvl4pPr>
              <a:defRPr sz="1800"/>
            </a:lvl4pPr>
            <a:lvl5pPr>
              <a:defRPr sz="1800"/>
            </a:lvl5pPr>
          </a:lstStyle>
          <a:p>
            <a:pPr marL="342900" marR="0" lvl="0" indent="-342900" algn="l" defTabSz="914400" rtl="0" eaLnBrk="1" fontAlgn="auto" latinLnBrk="0" hangingPunct="1">
              <a:lnSpc>
                <a:spcPct val="90000"/>
              </a:lnSpc>
              <a:spcBef>
                <a:spcPts val="1000"/>
              </a:spcBef>
              <a:spcAft>
                <a:spcPts val="0"/>
              </a:spcAft>
              <a:buClrTx/>
              <a:buSzTx/>
              <a:tabLst/>
              <a:defRPr/>
            </a:pPr>
            <a:r>
              <a:rPr lang="sv-SE" dirty="0"/>
              <a:t>Text</a:t>
            </a:r>
          </a:p>
        </p:txBody>
      </p:sp>
      <p:sp>
        <p:nvSpPr>
          <p:cNvPr id="9" name="Platshållare för innehåll 14">
            <a:extLst>
              <a:ext uri="{FF2B5EF4-FFF2-40B4-BE49-F238E27FC236}">
                <a16:creationId xmlns:a16="http://schemas.microsoft.com/office/drawing/2014/main" id="{37D9E664-A355-6B80-FC10-E1AD5C1ABCD1}"/>
              </a:ext>
            </a:extLst>
          </p:cNvPr>
          <p:cNvSpPr>
            <a:spLocks noGrp="1"/>
          </p:cNvSpPr>
          <p:nvPr>
            <p:ph sz="quarter" idx="16" hasCustomPrompt="1"/>
          </p:nvPr>
        </p:nvSpPr>
        <p:spPr>
          <a:xfrm>
            <a:off x="839788" y="3187286"/>
            <a:ext cx="4482354" cy="3121305"/>
          </a:xfrm>
        </p:spPr>
        <p:txBody>
          <a:bodyPr>
            <a:noAutofit/>
          </a:bodyPr>
          <a:lstStyle>
            <a:lvl1pPr marL="0" indent="0">
              <a:buFont typeface="Arial" panose="020B0604020202020204" pitchFamily="34" charset="0"/>
              <a:buNone/>
              <a:defRPr sz="2000">
                <a:solidFill>
                  <a:schemeClr val="tx1"/>
                </a:solidFill>
              </a:defRPr>
            </a:lvl1pPr>
            <a:lvl2pPr>
              <a:defRPr sz="2000"/>
            </a:lvl2pPr>
            <a:lvl3pPr>
              <a:defRPr sz="1800"/>
            </a:lvl3pPr>
            <a:lvl4pPr>
              <a:defRPr sz="1800"/>
            </a:lvl4pPr>
            <a:lvl5pPr>
              <a:defRPr sz="1800"/>
            </a:lvl5pPr>
          </a:lstStyle>
          <a:p>
            <a:pPr marL="342900" marR="0" lvl="0" indent="-342900" algn="l" defTabSz="914400" rtl="0" eaLnBrk="1" fontAlgn="auto" latinLnBrk="0" hangingPunct="1">
              <a:lnSpc>
                <a:spcPct val="90000"/>
              </a:lnSpc>
              <a:spcBef>
                <a:spcPts val="1000"/>
              </a:spcBef>
              <a:spcAft>
                <a:spcPts val="0"/>
              </a:spcAft>
              <a:buClrTx/>
              <a:buSzTx/>
              <a:tabLst/>
              <a:defRPr/>
            </a:pPr>
            <a:r>
              <a:rPr lang="sv-SE" dirty="0"/>
              <a:t>Text</a:t>
            </a:r>
          </a:p>
        </p:txBody>
      </p:sp>
      <p:sp>
        <p:nvSpPr>
          <p:cNvPr id="10" name="Platshållare för text 10">
            <a:extLst>
              <a:ext uri="{FF2B5EF4-FFF2-40B4-BE49-F238E27FC236}">
                <a16:creationId xmlns:a16="http://schemas.microsoft.com/office/drawing/2014/main" id="{33E007DE-A00E-7E46-E58B-F4E76530C42A}"/>
              </a:ext>
            </a:extLst>
          </p:cNvPr>
          <p:cNvSpPr>
            <a:spLocks noGrp="1"/>
          </p:cNvSpPr>
          <p:nvPr>
            <p:ph type="body" sz="quarter" idx="15" hasCustomPrompt="1"/>
          </p:nvPr>
        </p:nvSpPr>
        <p:spPr>
          <a:xfrm>
            <a:off x="839789" y="2395569"/>
            <a:ext cx="9269506" cy="720000"/>
          </a:xfrm>
        </p:spPr>
        <p:txBody>
          <a:bodyPr anchor="b">
            <a:noAutofit/>
          </a:bodyPr>
          <a:lstStyle>
            <a:lvl1pPr marL="0" indent="0">
              <a:buNone/>
              <a:defRPr sz="4400" b="0">
                <a:solidFill>
                  <a:schemeClr val="tx1"/>
                </a:solidFill>
                <a:latin typeface="+mj-lt"/>
              </a:defRPr>
            </a:lvl1pPr>
            <a:lvl2pPr marL="457200" indent="0">
              <a:buNone/>
              <a:defRPr/>
            </a:lvl2pPr>
          </a:lstStyle>
          <a:p>
            <a:pPr lvl="0"/>
            <a:r>
              <a:rPr lang="sv-SE" dirty="0"/>
              <a:t>Rubrik</a:t>
            </a:r>
          </a:p>
        </p:txBody>
      </p:sp>
    </p:spTree>
    <p:extLst>
      <p:ext uri="{BB962C8B-B14F-4D97-AF65-F5344CB8AC3E}">
        <p14:creationId xmlns:p14="http://schemas.microsoft.com/office/powerpoint/2010/main" val="428311120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ycket text, rosa, två spalter">
    <p:bg>
      <p:bgPr>
        <a:solidFill>
          <a:srgbClr val="FFEBE8"/>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tx2"/>
                </a:solidFill>
              </a:defRPr>
            </a:lvl1pPr>
          </a:lstStyle>
          <a:p>
            <a:fld id="{8E7D24E2-704C-4D37-BA3F-3A87B7C16133}" type="datetimeFigureOut">
              <a:rPr lang="sv-SE" smtClean="0"/>
              <a:pPr/>
              <a:t>2025-01-10</a:t>
            </a:fld>
            <a:endParaRPr lang="sv-SE" dirty="0"/>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tx2"/>
                </a:solidFill>
              </a:defRPr>
            </a:lvl1pPr>
          </a:lstStyle>
          <a:p>
            <a:fld id="{D88021E2-E97B-4976-AF53-1A9B1E45C5FA}" type="slidenum">
              <a:rPr lang="sv-SE" smtClean="0"/>
              <a:pPr/>
              <a:t>‹#›</a:t>
            </a:fld>
            <a:endParaRPr lang="sv-SE"/>
          </a:p>
        </p:txBody>
      </p:sp>
      <p:sp>
        <p:nvSpPr>
          <p:cNvPr id="7" name="Platshållare för text 10">
            <a:extLst>
              <a:ext uri="{FF2B5EF4-FFF2-40B4-BE49-F238E27FC236}">
                <a16:creationId xmlns:a16="http://schemas.microsoft.com/office/drawing/2014/main" id="{02EAFF39-ED2A-2CD7-D4FE-BD5A88348A75}"/>
              </a:ext>
            </a:extLst>
          </p:cNvPr>
          <p:cNvSpPr>
            <a:spLocks noGrp="1"/>
          </p:cNvSpPr>
          <p:nvPr>
            <p:ph type="body" sz="quarter" idx="15" hasCustomPrompt="1"/>
          </p:nvPr>
        </p:nvSpPr>
        <p:spPr>
          <a:xfrm>
            <a:off x="839789" y="2395569"/>
            <a:ext cx="9269506" cy="720000"/>
          </a:xfrm>
        </p:spPr>
        <p:txBody>
          <a:bodyPr anchor="b">
            <a:noAutofit/>
          </a:bodyPr>
          <a:lstStyle>
            <a:lvl1pPr marL="0" indent="0">
              <a:buNone/>
              <a:defRPr sz="4400" b="0">
                <a:solidFill>
                  <a:schemeClr val="tx2"/>
                </a:solidFill>
                <a:latin typeface="+mj-lt"/>
              </a:defRPr>
            </a:lvl1pPr>
            <a:lvl2pPr marL="457200" indent="0">
              <a:buNone/>
              <a:defRPr/>
            </a:lvl2pPr>
          </a:lstStyle>
          <a:p>
            <a:pPr lvl="0"/>
            <a:r>
              <a:rPr lang="sv-SE" dirty="0"/>
              <a:t>Rubrik</a:t>
            </a:r>
          </a:p>
        </p:txBody>
      </p:sp>
      <p:sp>
        <p:nvSpPr>
          <p:cNvPr id="3" name="Platshållare för innehåll 14">
            <a:extLst>
              <a:ext uri="{FF2B5EF4-FFF2-40B4-BE49-F238E27FC236}">
                <a16:creationId xmlns:a16="http://schemas.microsoft.com/office/drawing/2014/main" id="{C64A6A59-A5E3-6D38-F888-47F96AD3C430}"/>
              </a:ext>
            </a:extLst>
          </p:cNvPr>
          <p:cNvSpPr>
            <a:spLocks noGrp="1"/>
          </p:cNvSpPr>
          <p:nvPr>
            <p:ph sz="quarter" idx="18" hasCustomPrompt="1"/>
          </p:nvPr>
        </p:nvSpPr>
        <p:spPr>
          <a:xfrm>
            <a:off x="839788" y="3187286"/>
            <a:ext cx="4482354" cy="3121305"/>
          </a:xfrm>
        </p:spPr>
        <p:txBody>
          <a:bodyPr>
            <a:noAutofit/>
          </a:bodyPr>
          <a:lstStyle>
            <a:lvl1pPr marL="0" indent="0">
              <a:buFont typeface="+mj-lt"/>
              <a:buNone/>
              <a:defRPr sz="2000">
                <a:solidFill>
                  <a:schemeClr val="tx2"/>
                </a:solidFill>
              </a:defRPr>
            </a:lvl1pPr>
            <a:lvl2pPr>
              <a:defRPr sz="20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sv-SE" dirty="0"/>
              <a:t>Text</a:t>
            </a:r>
          </a:p>
        </p:txBody>
      </p:sp>
      <p:sp>
        <p:nvSpPr>
          <p:cNvPr id="8" name="Platshållare för innehåll 14">
            <a:extLst>
              <a:ext uri="{FF2B5EF4-FFF2-40B4-BE49-F238E27FC236}">
                <a16:creationId xmlns:a16="http://schemas.microsoft.com/office/drawing/2014/main" id="{918977FF-DD0C-0A54-F6DF-0E788DEF252F}"/>
              </a:ext>
            </a:extLst>
          </p:cNvPr>
          <p:cNvSpPr>
            <a:spLocks noGrp="1"/>
          </p:cNvSpPr>
          <p:nvPr>
            <p:ph sz="quarter" idx="17" hasCustomPrompt="1"/>
          </p:nvPr>
        </p:nvSpPr>
        <p:spPr>
          <a:xfrm>
            <a:off x="5626941" y="3187285"/>
            <a:ext cx="4482354" cy="3121305"/>
          </a:xfrm>
        </p:spPr>
        <p:txBody>
          <a:bodyPr>
            <a:noAutofit/>
          </a:bodyPr>
          <a:lstStyle>
            <a:lvl1pPr marL="0" indent="0">
              <a:buFont typeface="+mj-lt"/>
              <a:buNone/>
              <a:defRPr sz="2000">
                <a:solidFill>
                  <a:schemeClr val="tx2"/>
                </a:solidFill>
              </a:defRPr>
            </a:lvl1pPr>
            <a:lvl2pPr>
              <a:defRPr sz="20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sv-SE" dirty="0"/>
              <a:t>Text</a:t>
            </a:r>
          </a:p>
        </p:txBody>
      </p:sp>
    </p:spTree>
    <p:extLst>
      <p:ext uri="{BB962C8B-B14F-4D97-AF65-F5344CB8AC3E}">
        <p14:creationId xmlns:p14="http://schemas.microsoft.com/office/powerpoint/2010/main" val="4072839307"/>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Mycket text, grön, två spalter">
    <p:bg>
      <p:bgPr>
        <a:solidFill>
          <a:srgbClr val="DFEFEB"/>
        </a:solidFill>
        <a:effectLst/>
      </p:bgPr>
    </p:bg>
    <p:spTree>
      <p:nvGrpSpPr>
        <p:cNvPr id="1" name=""/>
        <p:cNvGrpSpPr/>
        <p:nvPr/>
      </p:nvGrpSpPr>
      <p:grpSpPr>
        <a:xfrm>
          <a:off x="0" y="0"/>
          <a:ext cx="0" cy="0"/>
          <a:chOff x="0" y="0"/>
          <a:chExt cx="0" cy="0"/>
        </a:xfrm>
      </p:grpSpPr>
      <p:sp>
        <p:nvSpPr>
          <p:cNvPr id="7" name="Platshållare för datum 3">
            <a:extLst>
              <a:ext uri="{FF2B5EF4-FFF2-40B4-BE49-F238E27FC236}">
                <a16:creationId xmlns:a16="http://schemas.microsoft.com/office/drawing/2014/main" id="{E8D30CB8-789E-E4EA-6C90-00D932559B63}"/>
              </a:ext>
            </a:extLst>
          </p:cNvPr>
          <p:cNvSpPr>
            <a:spLocks noGrp="1"/>
          </p:cNvSpPr>
          <p:nvPr>
            <p:ph type="dt" sz="half" idx="10"/>
          </p:nvPr>
        </p:nvSpPr>
        <p:spPr>
          <a:xfrm>
            <a:off x="838200" y="6356350"/>
            <a:ext cx="2743200" cy="365125"/>
          </a:xfrm>
        </p:spPr>
        <p:txBody>
          <a:bodyPr/>
          <a:lstStyle>
            <a:lvl1pPr>
              <a:defRPr>
                <a:solidFill>
                  <a:schemeClr val="accent2"/>
                </a:solidFill>
              </a:defRPr>
            </a:lvl1pPr>
          </a:lstStyle>
          <a:p>
            <a:fld id="{8E7D24E2-704C-4D37-BA3F-3A87B7C16133}" type="datetimeFigureOut">
              <a:rPr lang="sv-SE" smtClean="0"/>
              <a:pPr/>
              <a:t>2025-01-10</a:t>
            </a:fld>
            <a:endParaRPr lang="sv-SE" dirty="0"/>
          </a:p>
        </p:txBody>
      </p:sp>
      <p:sp>
        <p:nvSpPr>
          <p:cNvPr id="8" name="Platshållare för sidfot 4">
            <a:extLst>
              <a:ext uri="{FF2B5EF4-FFF2-40B4-BE49-F238E27FC236}">
                <a16:creationId xmlns:a16="http://schemas.microsoft.com/office/drawing/2014/main" id="{FDFABFDD-E413-3DD7-BDDB-A8B64EDAC9FA}"/>
              </a:ext>
            </a:extLst>
          </p:cNvPr>
          <p:cNvSpPr>
            <a:spLocks noGrp="1"/>
          </p:cNvSpPr>
          <p:nvPr>
            <p:ph type="ftr" sz="quarter" idx="11"/>
          </p:nvPr>
        </p:nvSpPr>
        <p:spPr>
          <a:xfrm>
            <a:off x="4038600" y="6356350"/>
            <a:ext cx="4114800" cy="365125"/>
          </a:xfrm>
        </p:spPr>
        <p:txBody>
          <a:bodyPr/>
          <a:lstStyle>
            <a:lvl1pPr>
              <a:defRPr>
                <a:solidFill>
                  <a:schemeClr val="accent2"/>
                </a:solidFill>
              </a:defRPr>
            </a:lvl1pPr>
          </a:lstStyle>
          <a:p>
            <a:endParaRPr lang="sv-SE"/>
          </a:p>
        </p:txBody>
      </p:sp>
      <p:sp>
        <p:nvSpPr>
          <p:cNvPr id="9" name="Platshållare för bildnummer 5">
            <a:extLst>
              <a:ext uri="{FF2B5EF4-FFF2-40B4-BE49-F238E27FC236}">
                <a16:creationId xmlns:a16="http://schemas.microsoft.com/office/drawing/2014/main" id="{73AE64A3-1937-C4AA-5206-D625D85D9E81}"/>
              </a:ext>
            </a:extLst>
          </p:cNvPr>
          <p:cNvSpPr>
            <a:spLocks noGrp="1"/>
          </p:cNvSpPr>
          <p:nvPr>
            <p:ph type="sldNum" sz="quarter" idx="12"/>
          </p:nvPr>
        </p:nvSpPr>
        <p:spPr>
          <a:xfrm>
            <a:off x="8610600" y="6356350"/>
            <a:ext cx="2743200" cy="365125"/>
          </a:xfrm>
        </p:spPr>
        <p:txBody>
          <a:bodyPr/>
          <a:lstStyle>
            <a:lvl1pPr>
              <a:defRPr>
                <a:solidFill>
                  <a:schemeClr val="accent2"/>
                </a:solidFill>
              </a:defRPr>
            </a:lvl1pPr>
          </a:lstStyle>
          <a:p>
            <a:fld id="{D88021E2-E97B-4976-AF53-1A9B1E45C5FA}" type="slidenum">
              <a:rPr lang="sv-SE" smtClean="0"/>
              <a:pPr/>
              <a:t>‹#›</a:t>
            </a:fld>
            <a:endParaRPr lang="sv-SE"/>
          </a:p>
        </p:txBody>
      </p:sp>
      <p:sp>
        <p:nvSpPr>
          <p:cNvPr id="12" name="Platshållare för text 10">
            <a:extLst>
              <a:ext uri="{FF2B5EF4-FFF2-40B4-BE49-F238E27FC236}">
                <a16:creationId xmlns:a16="http://schemas.microsoft.com/office/drawing/2014/main" id="{F7D0F1BB-9F9C-4070-C35A-8957881BA8BF}"/>
              </a:ext>
            </a:extLst>
          </p:cNvPr>
          <p:cNvSpPr>
            <a:spLocks noGrp="1"/>
          </p:cNvSpPr>
          <p:nvPr>
            <p:ph type="body" sz="quarter" idx="15" hasCustomPrompt="1"/>
          </p:nvPr>
        </p:nvSpPr>
        <p:spPr>
          <a:xfrm>
            <a:off x="839789" y="2395569"/>
            <a:ext cx="9269506" cy="720000"/>
          </a:xfrm>
        </p:spPr>
        <p:txBody>
          <a:bodyPr anchor="b">
            <a:noAutofit/>
          </a:bodyPr>
          <a:lstStyle>
            <a:lvl1pPr marL="0" indent="0">
              <a:buNone/>
              <a:defRPr sz="4400" b="0">
                <a:solidFill>
                  <a:schemeClr val="accent2"/>
                </a:solidFill>
                <a:latin typeface="+mj-lt"/>
              </a:defRPr>
            </a:lvl1pPr>
            <a:lvl2pPr marL="457200" indent="0">
              <a:buNone/>
              <a:defRPr/>
            </a:lvl2pPr>
          </a:lstStyle>
          <a:p>
            <a:pPr lvl="0"/>
            <a:r>
              <a:rPr lang="sv-SE" dirty="0"/>
              <a:t>Rubrik</a:t>
            </a:r>
          </a:p>
        </p:txBody>
      </p:sp>
      <p:sp>
        <p:nvSpPr>
          <p:cNvPr id="3" name="Platshållare för innehåll 14">
            <a:extLst>
              <a:ext uri="{FF2B5EF4-FFF2-40B4-BE49-F238E27FC236}">
                <a16:creationId xmlns:a16="http://schemas.microsoft.com/office/drawing/2014/main" id="{A7B54159-EA31-8122-9F43-9203DC60690F}"/>
              </a:ext>
            </a:extLst>
          </p:cNvPr>
          <p:cNvSpPr>
            <a:spLocks noGrp="1"/>
          </p:cNvSpPr>
          <p:nvPr>
            <p:ph sz="quarter" idx="16" hasCustomPrompt="1"/>
          </p:nvPr>
        </p:nvSpPr>
        <p:spPr>
          <a:xfrm>
            <a:off x="839788" y="3187286"/>
            <a:ext cx="4482354" cy="3121305"/>
          </a:xfrm>
        </p:spPr>
        <p:txBody>
          <a:bodyPr>
            <a:noAutofit/>
          </a:bodyPr>
          <a:lstStyle>
            <a:lvl1pPr marL="0" indent="0">
              <a:buFont typeface="Arial" panose="020B0604020202020204" pitchFamily="34" charset="0"/>
              <a:buNone/>
              <a:defRPr sz="2000">
                <a:solidFill>
                  <a:schemeClr val="accent2"/>
                </a:solidFill>
              </a:defRPr>
            </a:lvl1pPr>
            <a:lvl2pPr>
              <a:defRPr sz="2000">
                <a:solidFill>
                  <a:schemeClr val="accent2"/>
                </a:solidFill>
              </a:defRPr>
            </a:lvl2pPr>
            <a:lvl3pPr>
              <a:defRPr sz="2000">
                <a:solidFill>
                  <a:schemeClr val="accent2"/>
                </a:solidFill>
              </a:defRPr>
            </a:lvl3pPr>
            <a:lvl4pPr>
              <a:defRPr sz="2000">
                <a:solidFill>
                  <a:schemeClr val="accent2"/>
                </a:solidFill>
              </a:defRPr>
            </a:lvl4pPr>
            <a:lvl5pPr>
              <a:defRPr sz="2000">
                <a:solidFill>
                  <a:schemeClr val="accent2"/>
                </a:solidFill>
              </a:defRPr>
            </a:lvl5pPr>
            <a:lvl6pPr>
              <a:defRPr sz="2000">
                <a:solidFill>
                  <a:schemeClr val="accent2"/>
                </a:solidFill>
              </a:defRPr>
            </a:lvl6pPr>
            <a:lvl7pPr>
              <a:defRPr sz="2000">
                <a:solidFill>
                  <a:schemeClr val="accent2"/>
                </a:solidFill>
              </a:defRPr>
            </a:lvl7pPr>
            <a:lvl8pPr>
              <a:defRPr sz="2000">
                <a:solidFill>
                  <a:schemeClr val="accent2"/>
                </a:solidFill>
              </a:defRPr>
            </a:lvl8pPr>
            <a:lvl9pPr>
              <a:defRPr>
                <a:solidFill>
                  <a:schemeClr val="accent2"/>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sv-SE" dirty="0"/>
              <a:t>Text</a:t>
            </a:r>
          </a:p>
        </p:txBody>
      </p:sp>
      <p:sp>
        <p:nvSpPr>
          <p:cNvPr id="4" name="Platshållare för innehåll 14">
            <a:extLst>
              <a:ext uri="{FF2B5EF4-FFF2-40B4-BE49-F238E27FC236}">
                <a16:creationId xmlns:a16="http://schemas.microsoft.com/office/drawing/2014/main" id="{FF0D07E4-102F-DBC2-3B77-AE3FE523AB8B}"/>
              </a:ext>
            </a:extLst>
          </p:cNvPr>
          <p:cNvSpPr>
            <a:spLocks noGrp="1"/>
          </p:cNvSpPr>
          <p:nvPr>
            <p:ph sz="quarter" idx="18" hasCustomPrompt="1"/>
          </p:nvPr>
        </p:nvSpPr>
        <p:spPr>
          <a:xfrm>
            <a:off x="5626941" y="3187285"/>
            <a:ext cx="4482354" cy="3121305"/>
          </a:xfrm>
        </p:spPr>
        <p:txBody>
          <a:bodyPr>
            <a:noAutofit/>
          </a:bodyPr>
          <a:lstStyle>
            <a:lvl1pPr marL="0" indent="0">
              <a:buFont typeface="Arial" panose="020B0604020202020204" pitchFamily="34" charset="0"/>
              <a:buNone/>
              <a:defRPr sz="2000">
                <a:solidFill>
                  <a:schemeClr val="accent2"/>
                </a:solidFill>
              </a:defRPr>
            </a:lvl1pPr>
            <a:lvl2pPr>
              <a:defRPr sz="2000">
                <a:solidFill>
                  <a:schemeClr val="accent2"/>
                </a:solidFill>
              </a:defRPr>
            </a:lvl2pPr>
            <a:lvl3pPr>
              <a:defRPr sz="2000">
                <a:solidFill>
                  <a:schemeClr val="accent2"/>
                </a:solidFill>
              </a:defRPr>
            </a:lvl3pPr>
            <a:lvl4pPr>
              <a:defRPr sz="2000">
                <a:solidFill>
                  <a:schemeClr val="accent2"/>
                </a:solidFill>
              </a:defRPr>
            </a:lvl4pPr>
            <a:lvl5pPr>
              <a:defRPr sz="2000">
                <a:solidFill>
                  <a:schemeClr val="accent2"/>
                </a:solidFill>
              </a:defRPr>
            </a:lvl5pPr>
            <a:lvl6pPr>
              <a:defRPr sz="2000">
                <a:solidFill>
                  <a:schemeClr val="accent2"/>
                </a:solidFill>
              </a:defRPr>
            </a:lvl6pPr>
            <a:lvl7pPr>
              <a:defRPr sz="2000">
                <a:solidFill>
                  <a:schemeClr val="accent2"/>
                </a:solidFill>
              </a:defRPr>
            </a:lvl7pPr>
            <a:lvl8pPr>
              <a:defRPr sz="2000">
                <a:solidFill>
                  <a:schemeClr val="accent2"/>
                </a:solidFill>
              </a:defRPr>
            </a:lvl8pPr>
            <a:lvl9pPr>
              <a:defRPr sz="2000">
                <a:solidFill>
                  <a:schemeClr val="accent2"/>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sv-SE" dirty="0"/>
              <a:t>Text</a:t>
            </a:r>
          </a:p>
        </p:txBody>
      </p:sp>
    </p:spTree>
    <p:extLst>
      <p:ext uri="{BB962C8B-B14F-4D97-AF65-F5344CB8AC3E}">
        <p14:creationId xmlns:p14="http://schemas.microsoft.com/office/powerpoint/2010/main" val="30643825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2"/>
            <a:ext cx="12192000" cy="6858001"/>
          </a:xfrm>
          <a:prstGeom prst="rect">
            <a:avLst/>
          </a:prstGeom>
        </p:spPr>
      </p:pic>
      <p:sp>
        <p:nvSpPr>
          <p:cNvPr id="2" name="Holder 2"/>
          <p:cNvSpPr>
            <a:spLocks noGrp="1"/>
          </p:cNvSpPr>
          <p:nvPr>
            <p:ph type="ctrTitle"/>
          </p:nvPr>
        </p:nvSpPr>
        <p:spPr>
          <a:xfrm>
            <a:off x="1915414" y="2354326"/>
            <a:ext cx="8382000" cy="939800"/>
          </a:xfrm>
          <a:prstGeom prst="rect">
            <a:avLst/>
          </a:prstGeom>
        </p:spPr>
        <p:txBody>
          <a:bodyPr wrap="square" lIns="0" tIns="0" rIns="0" bIns="0">
            <a:spAutoFit/>
          </a:bodyPr>
          <a:lstStyle>
            <a:lvl1pPr>
              <a:defRPr sz="2900" b="1" i="0">
                <a:solidFill>
                  <a:schemeClr val="tx1"/>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894705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771802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1"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1/10/2025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350414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1/10/2025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984650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004529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 bakgrundsbild">
    <p:bg>
      <p:bgPr>
        <a:solidFill>
          <a:srgbClr val="DB3747"/>
        </a:solidFill>
        <a:effectLst/>
      </p:bgPr>
    </p:bg>
    <p:spTree>
      <p:nvGrpSpPr>
        <p:cNvPr id="1" name=""/>
        <p:cNvGrpSpPr/>
        <p:nvPr/>
      </p:nvGrpSpPr>
      <p:grpSpPr>
        <a:xfrm>
          <a:off x="0" y="0"/>
          <a:ext cx="0" cy="0"/>
          <a:chOff x="0" y="0"/>
          <a:chExt cx="0" cy="0"/>
        </a:xfrm>
      </p:grpSpPr>
      <p:sp>
        <p:nvSpPr>
          <p:cNvPr id="2" name="Rubrik"/>
          <p:cNvSpPr>
            <a:spLocks noGrp="1"/>
          </p:cNvSpPr>
          <p:nvPr>
            <p:ph type="ctrTitle"/>
          </p:nvPr>
        </p:nvSpPr>
        <p:spPr>
          <a:xfrm>
            <a:off x="1524000" y="995363"/>
            <a:ext cx="9144000" cy="2306637"/>
          </a:xfrm>
          <a:ln w="50800">
            <a:noFill/>
          </a:ln>
        </p:spPr>
        <p:txBody>
          <a:bodyPr lIns="0" tIns="0" rIns="0" bIns="0" anchor="b">
            <a:noAutofit/>
          </a:bodyPr>
          <a:lstStyle>
            <a:lvl1pPr algn="ctr">
              <a:defRPr sz="6000" b="1" spc="-150">
                <a:solidFill>
                  <a:schemeClr val="bg1"/>
                </a:solidFill>
              </a:defRPr>
            </a:lvl1pPr>
          </a:lstStyle>
          <a:p>
            <a:r>
              <a:rPr lang="sv-SE" dirty="0"/>
              <a:t>Klicka här för att ändra format</a:t>
            </a:r>
          </a:p>
        </p:txBody>
      </p:sp>
      <p:sp>
        <p:nvSpPr>
          <p:cNvPr id="3" name="Underrubrik"/>
          <p:cNvSpPr>
            <a:spLocks noGrp="1"/>
          </p:cNvSpPr>
          <p:nvPr>
            <p:ph type="subTitle" idx="1"/>
          </p:nvPr>
        </p:nvSpPr>
        <p:spPr>
          <a:xfrm>
            <a:off x="1524000" y="3556000"/>
            <a:ext cx="9144000" cy="1622919"/>
          </a:xfrm>
          <a:prstGeom prst="rect">
            <a:avLst/>
          </a:prstGeom>
          <a:ln w="50800" cap="rnd" cmpd="sng">
            <a:noFill/>
          </a:ln>
        </p:spPr>
        <p:txBody>
          <a:bodyPr lIns="0" tIns="0" rIns="0" bIns="0">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om du vill redigera mall för underrubrikformat</a:t>
            </a:r>
          </a:p>
        </p:txBody>
      </p:sp>
      <p:sp>
        <p:nvSpPr>
          <p:cNvPr id="6" name="Platshållare för bild" title="Bakgrundsbild"/>
          <p:cNvSpPr>
            <a:spLocks noGrp="1"/>
          </p:cNvSpPr>
          <p:nvPr>
            <p:ph type="pic" sz="quarter" idx="10"/>
          </p:nvPr>
        </p:nvSpPr>
        <p:spPr>
          <a:xfrm>
            <a:off x="0" y="0"/>
            <a:ext cx="12192000" cy="6858000"/>
          </a:xfrm>
        </p:spPr>
        <p:txBody>
          <a:bodyPr/>
          <a:lstStyle/>
          <a:p>
            <a:endParaRPr lang="sv-SE"/>
          </a:p>
        </p:txBody>
      </p:sp>
    </p:spTree>
    <p:extLst>
      <p:ext uri="{BB962C8B-B14F-4D97-AF65-F5344CB8AC3E}">
        <p14:creationId xmlns:p14="http://schemas.microsoft.com/office/powerpoint/2010/main" val="180602876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10547" y="2461329"/>
            <a:ext cx="5609253" cy="3652423"/>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6172199" y="2461329"/>
            <a:ext cx="5609253" cy="3652423"/>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2CD385D3-0334-4DCD-B861-C542A40B60E9}" type="datetime1">
              <a:rPr lang="sv-SE" smtClean="0"/>
              <a:t>2025-01-10</a:t>
            </a:fld>
            <a:endParaRPr lang="sv-SE" dirty="0"/>
          </a:p>
        </p:txBody>
      </p:sp>
      <p:sp>
        <p:nvSpPr>
          <p:cNvPr id="14"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a:t>Sidfot</a:t>
            </a:r>
            <a:endParaRPr lang="sv-SE" dirty="0"/>
          </a:p>
        </p:txBody>
      </p:sp>
      <p:sp>
        <p:nvSpPr>
          <p:cNvPr id="15"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6" name="Rubrik 5">
            <a:extLst>
              <a:ext uri="{FF2B5EF4-FFF2-40B4-BE49-F238E27FC236}">
                <a16:creationId xmlns:a16="http://schemas.microsoft.com/office/drawing/2014/main" id="{E092A276-343F-BEA9-5AD9-1D2069A7DFE1}"/>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0435429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FFDDE2">
            <a:alpha val="70000"/>
          </a:srgbClr>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95324" y="728664"/>
            <a:ext cx="6480000" cy="755650"/>
          </a:xfrm>
        </p:spPr>
        <p:txBody>
          <a:bodyPr lIns="0" tIns="0" rIns="0" bIns="0" anchor="t">
            <a:noAutofit/>
          </a:bodyPr>
          <a:lstStyle>
            <a:lvl1pPr>
              <a:defRPr sz="3200"/>
            </a:lvl1pPr>
          </a:lstStyle>
          <a:p>
            <a:r>
              <a:rPr lang="sv-SE" dirty="0"/>
              <a:t>Klicka här för att ändra format</a:t>
            </a:r>
          </a:p>
        </p:txBody>
      </p:sp>
      <p:sp>
        <p:nvSpPr>
          <p:cNvPr id="3" name="Platshållare för underrubrik"/>
          <p:cNvSpPr>
            <a:spLocks noGrp="1"/>
          </p:cNvSpPr>
          <p:nvPr>
            <p:ph type="body" idx="1" hasCustomPrompt="1"/>
          </p:nvPr>
        </p:nvSpPr>
        <p:spPr>
          <a:xfrm>
            <a:off x="695324" y="2076337"/>
            <a:ext cx="6480000" cy="424989"/>
          </a:xfrm>
          <a:prstGeom prst="rect">
            <a:avLst/>
          </a:prstGeom>
        </p:spPr>
        <p:txBody>
          <a:bodyPr lIns="0" tIns="0" rIns="0" bIns="0">
            <a:noAutofit/>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Innehåll</a:t>
            </a:r>
          </a:p>
        </p:txBody>
      </p:sp>
      <p:sp>
        <p:nvSpPr>
          <p:cNvPr id="30" name="Platshållare för text"/>
          <p:cNvSpPr>
            <a:spLocks noGrp="1"/>
          </p:cNvSpPr>
          <p:nvPr>
            <p:ph type="body" sz="quarter" idx="15" hasCustomPrompt="1"/>
          </p:nvPr>
        </p:nvSpPr>
        <p:spPr>
          <a:xfrm>
            <a:off x="695324" y="2578058"/>
            <a:ext cx="6480000" cy="3730667"/>
          </a:xfrm>
        </p:spPr>
        <p:txBody>
          <a:bodyPr lIns="0" tIns="0" rIns="0" bIns="0">
            <a:noAutofit/>
          </a:bodyPr>
          <a:lstStyle>
            <a:lvl1pPr marL="342900" indent="-342900">
              <a:buClr>
                <a:srgbClr val="DB3747"/>
              </a:buClr>
              <a:buSzPct val="130000"/>
              <a:buFont typeface="Arial Black" panose="020B0A04020102020204" pitchFamily="34" charset="0"/>
              <a:buChar char="›"/>
              <a:defRPr sz="2000" baseline="0"/>
            </a:lvl1pPr>
          </a:lstStyle>
          <a:p>
            <a:pPr lvl="0"/>
            <a:r>
              <a:rPr lang="sv-SE" dirty="0"/>
              <a:t>Innehåll</a:t>
            </a:r>
          </a:p>
          <a:p>
            <a:pPr lvl="0"/>
            <a:r>
              <a:rPr lang="sv-SE" dirty="0"/>
              <a:t>För</a:t>
            </a:r>
          </a:p>
          <a:p>
            <a:pPr lvl="0"/>
            <a:r>
              <a:rPr lang="sv-SE" dirty="0"/>
              <a:t>avsnittet</a:t>
            </a:r>
          </a:p>
        </p:txBody>
      </p:sp>
      <p:sp>
        <p:nvSpPr>
          <p:cNvPr id="23" name="Platshållare för bild" title="Fotobeskrivning"/>
          <p:cNvSpPr>
            <a:spLocks noGrp="1"/>
          </p:cNvSpPr>
          <p:nvPr>
            <p:ph type="pic" sz="quarter" idx="13"/>
          </p:nvPr>
        </p:nvSpPr>
        <p:spPr>
          <a:xfrm>
            <a:off x="7535862" y="0"/>
            <a:ext cx="4656137" cy="6858000"/>
          </a:xfrm>
        </p:spPr>
        <p:txBody>
          <a:bodyPr lIns="0" tIns="0" rIns="0" bIns="0"/>
          <a:lstStyle/>
          <a:p>
            <a:endParaRPr lang="sv-SE" dirty="0"/>
          </a:p>
        </p:txBody>
      </p:sp>
      <p:grpSp>
        <p:nvGrpSpPr>
          <p:cNvPr id="22" name="Logotyp" title="Region Dalarnas logotyp"/>
          <p:cNvGrpSpPr>
            <a:grpSpLocks noChangeAspect="1"/>
          </p:cNvGrpSpPr>
          <p:nvPr userDrawn="1"/>
        </p:nvGrpSpPr>
        <p:grpSpPr>
          <a:xfrm>
            <a:off x="10724551" y="190337"/>
            <a:ext cx="1134134" cy="432000"/>
            <a:chOff x="-2576825" y="3432175"/>
            <a:chExt cx="1679575" cy="639763"/>
          </a:xfrm>
          <a:solidFill>
            <a:schemeClr val="bg1"/>
          </a:solidFill>
        </p:grpSpPr>
        <p:sp>
          <p:nvSpPr>
            <p:cNvPr id="2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21"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1400137164"/>
      </p:ext>
    </p:extLst>
  </p:cSld>
  <p:clrMapOvr>
    <a:masterClrMapping/>
  </p:clrMapOvr>
  <p:hf hdr="0"/>
  <p:extLst>
    <p:ext uri="{DCECCB84-F9BA-43D5-87BE-67443E8EF086}">
      <p15:sldGuideLst xmlns:p15="http://schemas.microsoft.com/office/powerpoint/2012/main">
        <p15:guide id="5" pos="4747">
          <p15:clr>
            <a:srgbClr val="FBAE40"/>
          </p15:clr>
        </p15:guide>
        <p15:guide id="6" orient="horz" pos="935">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ld till höger">
    <p:spTree>
      <p:nvGrpSpPr>
        <p:cNvPr id="1" name=""/>
        <p:cNvGrpSpPr/>
        <p:nvPr/>
      </p:nvGrpSpPr>
      <p:grpSpPr>
        <a:xfrm>
          <a:off x="0" y="0"/>
          <a:ext cx="0" cy="0"/>
          <a:chOff x="0" y="0"/>
          <a:chExt cx="0" cy="0"/>
        </a:xfrm>
      </p:grpSpPr>
      <p:sp>
        <p:nvSpPr>
          <p:cNvPr id="8" name="Rubrik"/>
          <p:cNvSpPr>
            <a:spLocks noGrp="1"/>
          </p:cNvSpPr>
          <p:nvPr>
            <p:ph type="title"/>
          </p:nvPr>
        </p:nvSpPr>
        <p:spPr>
          <a:xfrm>
            <a:off x="695325" y="728663"/>
            <a:ext cx="6480000" cy="755650"/>
          </a:xfrm>
        </p:spPr>
        <p:txBody>
          <a:bodyPr lIns="0" tIns="0" rIns="0" bIns="0" anchor="t">
            <a:normAutofit/>
          </a:bodyPr>
          <a:lstStyle>
            <a:lvl1pPr>
              <a:defRPr sz="3200"/>
            </a:lvl1pPr>
          </a:lstStyle>
          <a:p>
            <a:r>
              <a:rPr lang="sv-SE" dirty="0"/>
              <a:t>Klicka här för att ändra format</a:t>
            </a:r>
          </a:p>
        </p:txBody>
      </p:sp>
      <p:sp>
        <p:nvSpPr>
          <p:cNvPr id="3" name="Platshållare för innehåll"/>
          <p:cNvSpPr>
            <a:spLocks noGrp="1"/>
          </p:cNvSpPr>
          <p:nvPr>
            <p:ph sz="half" idx="1"/>
          </p:nvPr>
        </p:nvSpPr>
        <p:spPr>
          <a:xfrm>
            <a:off x="695325" y="1484312"/>
            <a:ext cx="6480000" cy="4824413"/>
          </a:xfrm>
          <a:prstGeom prst="rect">
            <a:avLst/>
          </a:prstGeom>
        </p:spPr>
        <p:txBody>
          <a:bodyPr lIns="0" tIns="0" rIns="0" bIns="0"/>
          <a:lstStyle>
            <a:lvl1pPr>
              <a:buClr>
                <a:schemeClr val="accent1"/>
              </a:buClr>
              <a:buSzPct val="130000"/>
              <a:defRPr sz="2400"/>
            </a:lvl1pPr>
            <a:lvl2pPr>
              <a:buClr>
                <a:schemeClr val="accent1"/>
              </a:buClr>
              <a:buSzPct val="130000"/>
              <a:defRPr/>
            </a:lvl2pPr>
            <a:lvl3pPr>
              <a:buClr>
                <a:schemeClr val="accent1"/>
              </a:buClr>
              <a:buSzPct val="130000"/>
              <a:defRPr/>
            </a:lvl3pPr>
            <a:lvl4pPr>
              <a:buClr>
                <a:schemeClr val="accent1"/>
              </a:buClr>
              <a:buSzPct val="130000"/>
              <a:defRPr/>
            </a:lvl4pPr>
            <a:lvl5pPr>
              <a:buClr>
                <a:schemeClr val="accent1"/>
              </a:buClr>
              <a:buSzPct val="13000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bild" title="Fotobeskrivning"/>
          <p:cNvSpPr>
            <a:spLocks noGrp="1"/>
          </p:cNvSpPr>
          <p:nvPr>
            <p:ph type="pic" sz="quarter" idx="12"/>
          </p:nvPr>
        </p:nvSpPr>
        <p:spPr>
          <a:xfrm>
            <a:off x="7535862" y="1"/>
            <a:ext cx="4656137" cy="6858000"/>
          </a:xfrm>
        </p:spPr>
        <p:txBody>
          <a:bodyPr tIns="0" rIns="0" bIns="0"/>
          <a:lstStyle/>
          <a:p>
            <a:endParaRPr lang="sv-SE"/>
          </a:p>
        </p:txBody>
      </p:sp>
      <p:sp>
        <p:nvSpPr>
          <p:cNvPr id="22"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rgbClr val="DB3747"/>
          </a:solidFill>
          <a:ln>
            <a:noFill/>
          </a:ln>
        </p:spPr>
        <p:txBody>
          <a:bodyPr rot="0" vert="horz" wrap="square" lIns="91440" tIns="45720" rIns="91440" bIns="45720" anchor="t" anchorCtr="0" upright="1">
            <a:noAutofit/>
          </a:bodyPr>
          <a:lstStyle/>
          <a:p>
            <a:endParaRPr lang="sv-SE"/>
          </a:p>
        </p:txBody>
      </p:sp>
      <p:sp>
        <p:nvSpPr>
          <p:cNvPr id="39" name="Platshållare för sidfot"/>
          <p:cNvSpPr>
            <a:spLocks noGrp="1"/>
          </p:cNvSpPr>
          <p:nvPr>
            <p:ph type="ftr" sz="quarter" idx="11"/>
          </p:nvPr>
        </p:nvSpPr>
        <p:spPr>
          <a:xfrm>
            <a:off x="695325" y="278514"/>
            <a:ext cx="6497955" cy="253114"/>
          </a:xfrm>
          <a:prstGeom prst="rect">
            <a:avLst/>
          </a:prstGeom>
        </p:spPr>
        <p:txBody>
          <a:bodyPr wrap="none" lIns="0" anchor="t"/>
          <a:lstStyle>
            <a:lvl1pPr algn="l">
              <a:defRPr sz="1050" b="1"/>
            </a:lvl1pPr>
          </a:lstStyle>
          <a:p>
            <a:r>
              <a:rPr lang="sv-SE" dirty="0">
                <a:solidFill>
                  <a:schemeClr val="tx1">
                    <a:alpha val="50000"/>
                  </a:schemeClr>
                </a:solidFill>
              </a:rPr>
              <a:t>TITEL PÅ PRESENTATION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rgbClr val="DB3747"/>
                </a:solidFill>
              </a:rPr>
              <a:t>RUBIK FÖR DETTA KAPITEL</a:t>
            </a:r>
          </a:p>
        </p:txBody>
      </p:sp>
      <p:sp>
        <p:nvSpPr>
          <p:cNvPr id="2"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426668329"/>
      </p:ext>
    </p:extLst>
  </p:cSld>
  <p:clrMapOvr>
    <a:masterClrMapping/>
  </p:clrMapOvr>
  <p:extLst>
    <p:ext uri="{DCECCB84-F9BA-43D5-87BE-67443E8EF086}">
      <p15:sldGuideLst xmlns:p15="http://schemas.microsoft.com/office/powerpoint/2012/main">
        <p15:guide id="1" orient="horz" pos="459">
          <p15:clr>
            <a:srgbClr val="FBAE40"/>
          </p15:clr>
        </p15:guide>
        <p15:guide id="2" pos="438">
          <p15:clr>
            <a:srgbClr val="FBAE40"/>
          </p15:clr>
        </p15:guide>
        <p15:guide id="3" pos="7242">
          <p15:clr>
            <a:srgbClr val="FBAE40"/>
          </p15:clr>
        </p15:guide>
        <p15:guide id="4" orient="horz" pos="3974">
          <p15:clr>
            <a:srgbClr val="FBAE40"/>
          </p15:clr>
        </p15:guide>
        <p15:guide id="5" orient="horz" pos="935">
          <p15:clr>
            <a:srgbClr val="FBAE40"/>
          </p15:clr>
        </p15:guide>
        <p15:guide id="6" pos="474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dirty="0"/>
              <a:t>Klicka här för att ändra format</a:t>
            </a:r>
          </a:p>
        </p:txBody>
      </p:sp>
      <p:sp>
        <p:nvSpPr>
          <p:cNvPr id="3" name="Platshållare för innehåll"/>
          <p:cNvSpPr>
            <a:spLocks noGrp="1"/>
          </p:cNvSpPr>
          <p:nvPr>
            <p:ph idx="1"/>
          </p:nvPr>
        </p:nvSpPr>
        <p:spPr>
          <a:xfrm>
            <a:off x="695325" y="1484313"/>
            <a:ext cx="10801350" cy="4824411"/>
          </a:xfrm>
          <a:prstGeom prst="rect">
            <a:avLst/>
          </a:prstGeom>
        </p:spPr>
        <p:txBody>
          <a:bodyPr lIns="0" tIns="0" rIns="0" bIns="0"/>
          <a:lstStyle>
            <a:lvl1pPr>
              <a:buClr>
                <a:schemeClr val="accent1"/>
              </a:buClr>
              <a:buSzPct val="120000"/>
              <a:defRPr sz="2400"/>
            </a:lvl1pPr>
            <a:lvl2pPr>
              <a:buClr>
                <a:schemeClr val="accent1"/>
              </a:buClr>
              <a:buSzPct val="120000"/>
              <a:defRPr/>
            </a:lvl2pPr>
            <a:lvl3pPr>
              <a:buClr>
                <a:schemeClr val="accent1"/>
              </a:buClr>
              <a:buSzPct val="120000"/>
              <a:defRPr/>
            </a:lvl3pPr>
            <a:lvl4pPr>
              <a:buClr>
                <a:schemeClr val="accent1"/>
              </a:buClr>
              <a:buSzPct val="120000"/>
              <a:defRPr/>
            </a:lvl4pPr>
            <a:lvl5pPr>
              <a:buClr>
                <a:schemeClr val="accent1"/>
              </a:buClr>
              <a:buSzPct val="12000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7"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rgbClr val="DB3747"/>
          </a:solidFill>
          <a:ln>
            <a:noFill/>
          </a:ln>
        </p:spPr>
        <p:txBody>
          <a:bodyPr rot="0" vert="horz" wrap="square" lIns="91440" tIns="45720" rIns="91440" bIns="45720" anchor="t" anchorCtr="0" upright="1">
            <a:noAutofit/>
          </a:bodyPr>
          <a:lstStyle/>
          <a:p>
            <a:endParaRPr lang="sv-SE"/>
          </a:p>
        </p:txBody>
      </p:sp>
      <p:grpSp>
        <p:nvGrpSpPr>
          <p:cNvPr id="30" name="Logotyp" title="Region Dalarnas logotyp"/>
          <p:cNvGrpSpPr>
            <a:grpSpLocks noChangeAspect="1"/>
          </p:cNvGrpSpPr>
          <p:nvPr userDrawn="1"/>
        </p:nvGrpSpPr>
        <p:grpSpPr>
          <a:xfrm>
            <a:off x="10724551" y="190337"/>
            <a:ext cx="1134134" cy="432000"/>
            <a:chOff x="-2576825" y="3432175"/>
            <a:chExt cx="1679575" cy="639763"/>
          </a:xfrm>
          <a:solidFill>
            <a:srgbClr val="DB3747"/>
          </a:solidFill>
        </p:grpSpPr>
        <p:sp>
          <p:nvSpPr>
            <p:cNvPr id="31"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45"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dirty="0">
                <a:solidFill>
                  <a:schemeClr val="tx1">
                    <a:alpha val="50000"/>
                  </a:schemeClr>
                </a:solidFill>
              </a:rPr>
              <a:t>TITEL PÅ PRESENTATION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rgbClr val="DB3747"/>
                </a:solidFill>
              </a:rPr>
              <a:t>RUBRIK FÖR DETTA KAPITEL</a:t>
            </a:r>
          </a:p>
        </p:txBody>
      </p:sp>
      <p:sp>
        <p:nvSpPr>
          <p:cNvPr id="21"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4119379532"/>
      </p:ext>
    </p:extLst>
  </p:cSld>
  <p:clrMapOvr>
    <a:masterClrMapping/>
  </p:clrMapOvr>
  <p:extLst>
    <p:ext uri="{DCECCB84-F9BA-43D5-87BE-67443E8EF086}">
      <p15:sldGuideLst xmlns:p15="http://schemas.microsoft.com/office/powerpoint/2012/main">
        <p15:guide id="1" orient="horz" pos="935">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8"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dirty="0"/>
              <a:t>Klicka här för att ändra format</a:t>
            </a:r>
          </a:p>
        </p:txBody>
      </p:sp>
      <p:sp>
        <p:nvSpPr>
          <p:cNvPr id="3" name="Platshållare för innehåll"/>
          <p:cNvSpPr>
            <a:spLocks noGrp="1"/>
          </p:cNvSpPr>
          <p:nvPr>
            <p:ph sz="half" idx="1"/>
          </p:nvPr>
        </p:nvSpPr>
        <p:spPr>
          <a:xfrm>
            <a:off x="695325" y="1484311"/>
            <a:ext cx="5220000" cy="4824413"/>
          </a:xfrm>
          <a:prstGeom prst="rect">
            <a:avLst/>
          </a:prstGeom>
        </p:spPr>
        <p:txBody>
          <a:bodyPr lIns="0" tIns="0" rIns="0" bIns="0"/>
          <a:lstStyle>
            <a:lvl1pPr>
              <a:buClr>
                <a:schemeClr val="accent1"/>
              </a:buClr>
              <a:buSzPct val="130000"/>
              <a:defRPr sz="2400"/>
            </a:lvl1pPr>
            <a:lvl2pPr>
              <a:buClr>
                <a:schemeClr val="accent1"/>
              </a:buClr>
              <a:buSzPct val="130000"/>
              <a:defRPr/>
            </a:lvl2pPr>
            <a:lvl3pPr>
              <a:buClr>
                <a:schemeClr val="accent1"/>
              </a:buClr>
              <a:buSzPct val="130000"/>
              <a:defRPr/>
            </a:lvl3pPr>
            <a:lvl4pPr>
              <a:buClr>
                <a:schemeClr val="accent1"/>
              </a:buClr>
              <a:buSzPct val="130000"/>
              <a:defRPr/>
            </a:lvl4pPr>
            <a:lvl5pPr>
              <a:buClr>
                <a:schemeClr val="accent1"/>
              </a:buClr>
              <a:buSzPct val="13000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p:cNvSpPr>
            <a:spLocks noGrp="1"/>
          </p:cNvSpPr>
          <p:nvPr>
            <p:ph sz="half" idx="2"/>
          </p:nvPr>
        </p:nvSpPr>
        <p:spPr>
          <a:xfrm>
            <a:off x="6276675" y="1484313"/>
            <a:ext cx="5220000" cy="4824412"/>
          </a:xfrm>
          <a:prstGeom prst="rect">
            <a:avLst/>
          </a:prstGeom>
        </p:spPr>
        <p:txBody>
          <a:bodyPr lIns="0" tIns="0" rIns="0" bIns="0"/>
          <a:lstStyle>
            <a:lvl1pPr>
              <a:buClr>
                <a:schemeClr val="accent1"/>
              </a:buClr>
              <a:buSzPct val="130000"/>
              <a:defRPr sz="2400"/>
            </a:lvl1pPr>
            <a:lvl2pPr>
              <a:buClr>
                <a:schemeClr val="accent1"/>
              </a:buClr>
              <a:buSzPct val="130000"/>
              <a:defRPr/>
            </a:lvl2pPr>
            <a:lvl3pPr>
              <a:buClr>
                <a:schemeClr val="accent1"/>
              </a:buClr>
              <a:buSzPct val="130000"/>
              <a:defRPr/>
            </a:lvl3pPr>
            <a:lvl4pPr>
              <a:buClr>
                <a:schemeClr val="accent1"/>
              </a:buClr>
              <a:buSzPct val="130000"/>
              <a:defRPr/>
            </a:lvl4pPr>
            <a:lvl5pPr>
              <a:buClr>
                <a:schemeClr val="accent1"/>
              </a:buClr>
              <a:buSzPct val="13000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2"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rgbClr val="DB3747"/>
          </a:solidFill>
          <a:ln>
            <a:noFill/>
          </a:ln>
        </p:spPr>
        <p:txBody>
          <a:bodyPr rot="0" vert="horz" wrap="square" lIns="91440" tIns="45720" rIns="91440" bIns="45720" anchor="t" anchorCtr="0" upright="1">
            <a:noAutofit/>
          </a:bodyPr>
          <a:lstStyle/>
          <a:p>
            <a:endParaRPr lang="sv-SE"/>
          </a:p>
        </p:txBody>
      </p:sp>
      <p:grpSp>
        <p:nvGrpSpPr>
          <p:cNvPr id="23" name="Logotyp" title="Region Dalarnas logotyp"/>
          <p:cNvGrpSpPr>
            <a:grpSpLocks noChangeAspect="1"/>
          </p:cNvGrpSpPr>
          <p:nvPr userDrawn="1"/>
        </p:nvGrpSpPr>
        <p:grpSpPr>
          <a:xfrm>
            <a:off x="10724551" y="190337"/>
            <a:ext cx="1134134" cy="432000"/>
            <a:chOff x="-2576825" y="3432175"/>
            <a:chExt cx="1679575" cy="639763"/>
          </a:xfrm>
          <a:solidFill>
            <a:srgbClr val="DB3747"/>
          </a:solidFill>
        </p:grpSpPr>
        <p:sp>
          <p:nvSpPr>
            <p:cNvPr id="2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38"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dirty="0">
                <a:solidFill>
                  <a:schemeClr val="tx1">
                    <a:alpha val="50000"/>
                  </a:schemeClr>
                </a:solidFill>
              </a:rPr>
              <a:t>TITEL PÅ PRESENTATION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rgbClr val="DB3747"/>
                </a:solidFill>
              </a:rPr>
              <a:t>RUBRIK FÖR DETTA KAPITEL</a:t>
            </a:r>
          </a:p>
        </p:txBody>
      </p:sp>
      <p:sp>
        <p:nvSpPr>
          <p:cNvPr id="39"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19539224"/>
      </p:ext>
    </p:extLst>
  </p:cSld>
  <p:clrMapOvr>
    <a:masterClrMapping/>
  </p:clrMapOvr>
  <p:extLst>
    <p:ext uri="{DCECCB84-F9BA-43D5-87BE-67443E8EF086}">
      <p15:sldGuideLst xmlns:p15="http://schemas.microsoft.com/office/powerpoint/2012/main">
        <p15:guide id="1" orient="horz" pos="459">
          <p15:clr>
            <a:srgbClr val="FBAE40"/>
          </p15:clr>
        </p15:guide>
        <p15:guide id="2" pos="438">
          <p15:clr>
            <a:srgbClr val="FBAE40"/>
          </p15:clr>
        </p15:guide>
        <p15:guide id="3" pos="7242">
          <p15:clr>
            <a:srgbClr val="FBAE40"/>
          </p15:clr>
        </p15:guide>
        <p15:guide id="4" orient="horz" pos="3974">
          <p15:clr>
            <a:srgbClr val="FBAE40"/>
          </p15:clr>
        </p15:guide>
        <p15:guide id="5" orient="horz" pos="935">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0"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dirty="0"/>
              <a:t>Klicka här för att ändra format</a:t>
            </a:r>
          </a:p>
        </p:txBody>
      </p:sp>
      <p:sp>
        <p:nvSpPr>
          <p:cNvPr id="3" name="Platshållare för underrubrik"/>
          <p:cNvSpPr>
            <a:spLocks noGrp="1"/>
          </p:cNvSpPr>
          <p:nvPr>
            <p:ph type="body" idx="1"/>
          </p:nvPr>
        </p:nvSpPr>
        <p:spPr>
          <a:xfrm>
            <a:off x="695324" y="1484313"/>
            <a:ext cx="5220000" cy="823912"/>
          </a:xfrm>
          <a:prstGeom prst="rect">
            <a:avLst/>
          </a:prstGeom>
        </p:spPr>
        <p:txBody>
          <a:bodyPr lIns="0" tIns="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p:cNvSpPr>
            <a:spLocks noGrp="1"/>
          </p:cNvSpPr>
          <p:nvPr>
            <p:ph sz="half" idx="2"/>
          </p:nvPr>
        </p:nvSpPr>
        <p:spPr>
          <a:xfrm>
            <a:off x="695325" y="2542717"/>
            <a:ext cx="5221381" cy="3766008"/>
          </a:xfrm>
          <a:prstGeom prst="rect">
            <a:avLst/>
          </a:prstGeom>
        </p:spPr>
        <p:txBody>
          <a:bodyPr lIns="0" tIns="0" rIns="0" bIns="0"/>
          <a:lstStyle>
            <a:lvl1pPr>
              <a:buClr>
                <a:schemeClr val="accent1"/>
              </a:buClr>
              <a:buSzPct val="130000"/>
              <a:defRPr sz="2400"/>
            </a:lvl1pPr>
            <a:lvl2pPr>
              <a:buClr>
                <a:schemeClr val="accent1"/>
              </a:buClr>
              <a:buSzPct val="130000"/>
              <a:defRPr/>
            </a:lvl2pPr>
            <a:lvl3pPr>
              <a:buClr>
                <a:schemeClr val="accent1"/>
              </a:buClr>
              <a:buSzPct val="130000"/>
              <a:defRPr/>
            </a:lvl3pPr>
            <a:lvl4pPr>
              <a:buClr>
                <a:schemeClr val="accent1"/>
              </a:buClr>
              <a:buSzPct val="130000"/>
              <a:defRPr/>
            </a:lvl4pPr>
            <a:lvl5pPr>
              <a:buClr>
                <a:schemeClr val="accent1"/>
              </a:buClr>
              <a:buSzPct val="13000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underrubrik"/>
          <p:cNvSpPr>
            <a:spLocks noGrp="1"/>
          </p:cNvSpPr>
          <p:nvPr>
            <p:ph type="body" sz="quarter" idx="3"/>
          </p:nvPr>
        </p:nvSpPr>
        <p:spPr>
          <a:xfrm>
            <a:off x="6276675" y="1484313"/>
            <a:ext cx="5220000" cy="823318"/>
          </a:xfrm>
          <a:prstGeom prst="rect">
            <a:avLst/>
          </a:prstGeom>
        </p:spPr>
        <p:txBody>
          <a:bodyPr lIns="0" tIns="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Platshållare för innehåll"/>
          <p:cNvSpPr>
            <a:spLocks noGrp="1"/>
          </p:cNvSpPr>
          <p:nvPr>
            <p:ph sz="quarter" idx="4"/>
          </p:nvPr>
        </p:nvSpPr>
        <p:spPr>
          <a:xfrm>
            <a:off x="6278554" y="2541233"/>
            <a:ext cx="5218120" cy="3767492"/>
          </a:xfrm>
          <a:prstGeom prst="rect">
            <a:avLst/>
          </a:prstGeom>
        </p:spPr>
        <p:txBody>
          <a:bodyPr lIns="0" tIns="0" rIns="0" bIns="0"/>
          <a:lstStyle>
            <a:lvl1pPr>
              <a:buClr>
                <a:schemeClr val="accent1"/>
              </a:buClr>
              <a:buSzPct val="130000"/>
              <a:defRPr/>
            </a:lvl1pPr>
            <a:lvl2pPr>
              <a:buClr>
                <a:schemeClr val="accent1"/>
              </a:buClr>
              <a:buSzPct val="130000"/>
              <a:defRPr/>
            </a:lvl2pPr>
            <a:lvl3pPr>
              <a:buClr>
                <a:schemeClr val="accent1"/>
              </a:buClr>
              <a:buSzPct val="130000"/>
              <a:defRPr/>
            </a:lvl3pPr>
            <a:lvl4pPr>
              <a:buClr>
                <a:schemeClr val="accent1"/>
              </a:buClr>
              <a:buSzPct val="130000"/>
              <a:defRPr/>
            </a:lvl4pPr>
            <a:lvl5pPr>
              <a:buClr>
                <a:schemeClr val="accent1"/>
              </a:buClr>
              <a:buSzPct val="13000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4"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rgbClr val="DB3747"/>
          </a:solidFill>
          <a:ln>
            <a:noFill/>
          </a:ln>
        </p:spPr>
        <p:txBody>
          <a:bodyPr rot="0" vert="horz" wrap="square" lIns="91440" tIns="45720" rIns="91440" bIns="45720" anchor="t" anchorCtr="0" upright="1">
            <a:noAutofit/>
          </a:bodyPr>
          <a:lstStyle/>
          <a:p>
            <a:endParaRPr lang="sv-SE"/>
          </a:p>
        </p:txBody>
      </p:sp>
      <p:grpSp>
        <p:nvGrpSpPr>
          <p:cNvPr id="25" name="Logotyp" title="Region Dalarnas logotyp"/>
          <p:cNvGrpSpPr>
            <a:grpSpLocks noChangeAspect="1"/>
          </p:cNvGrpSpPr>
          <p:nvPr userDrawn="1"/>
        </p:nvGrpSpPr>
        <p:grpSpPr>
          <a:xfrm>
            <a:off x="10724551" y="190337"/>
            <a:ext cx="1134134" cy="432000"/>
            <a:chOff x="-2576825" y="3432175"/>
            <a:chExt cx="1679575" cy="639763"/>
          </a:xfrm>
          <a:solidFill>
            <a:srgbClr val="DB3747"/>
          </a:solidFill>
        </p:grpSpPr>
        <p:sp>
          <p:nvSpPr>
            <p:cNvPr id="26"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42"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dirty="0">
                <a:solidFill>
                  <a:schemeClr val="tx1">
                    <a:alpha val="50000"/>
                  </a:schemeClr>
                </a:solidFill>
              </a:rPr>
              <a:t>TITEL PÅ PRESENTATION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rgbClr val="DB3747"/>
                </a:solidFill>
              </a:rPr>
              <a:t>RUBRIK FÖR DETTA KAPITEL</a:t>
            </a:r>
          </a:p>
        </p:txBody>
      </p:sp>
      <p:sp>
        <p:nvSpPr>
          <p:cNvPr id="29"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3337210990"/>
      </p:ext>
    </p:extLst>
  </p:cSld>
  <p:clrMapOvr>
    <a:masterClrMapping/>
  </p:clrMapOvr>
  <p:extLst>
    <p:ext uri="{DCECCB84-F9BA-43D5-87BE-67443E8EF086}">
      <p15:sldGuideLst xmlns:p15="http://schemas.microsoft.com/office/powerpoint/2012/main">
        <p15:guide id="1" pos="438">
          <p15:clr>
            <a:srgbClr val="FBAE40"/>
          </p15:clr>
        </p15:guide>
        <p15:guide id="2" pos="7242">
          <p15:clr>
            <a:srgbClr val="FBAE40"/>
          </p15:clr>
        </p15:guide>
        <p15:guide id="3" orient="horz" pos="459">
          <p15:clr>
            <a:srgbClr val="FBAE40"/>
          </p15:clr>
        </p15:guide>
        <p15:guide id="4" orient="horz" pos="3974">
          <p15:clr>
            <a:srgbClr val="FBAE40"/>
          </p15:clr>
        </p15:guide>
        <p15:guide id="5" orient="horz" pos="93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Rubriksida röd">
    <p:bg>
      <p:bgPr>
        <a:solidFill>
          <a:schemeClr val="accent1"/>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95326" y="2336495"/>
            <a:ext cx="10801349" cy="1800000"/>
          </a:xfrm>
        </p:spPr>
        <p:txBody>
          <a:bodyPr anchor="ctr">
            <a:normAutofit/>
          </a:bodyPr>
          <a:lstStyle>
            <a:lvl1pPr algn="ctr">
              <a:defRPr sz="4800">
                <a:solidFill>
                  <a:schemeClr val="bg2"/>
                </a:solidFill>
              </a:defRPr>
            </a:lvl1pPr>
          </a:lstStyle>
          <a:p>
            <a:r>
              <a:rPr lang="sv-SE" dirty="0"/>
              <a:t>Klicka här för att ändra format</a:t>
            </a:r>
          </a:p>
        </p:txBody>
      </p:sp>
      <p:grpSp>
        <p:nvGrpSpPr>
          <p:cNvPr id="18" name="Logotyp" title="Region Dalarnas logotyp"/>
          <p:cNvGrpSpPr>
            <a:grpSpLocks noChangeAspect="1"/>
          </p:cNvGrpSpPr>
          <p:nvPr userDrawn="1"/>
        </p:nvGrpSpPr>
        <p:grpSpPr>
          <a:xfrm>
            <a:off x="10724551" y="190337"/>
            <a:ext cx="1134134" cy="432000"/>
            <a:chOff x="-2576825" y="3432175"/>
            <a:chExt cx="1679575" cy="639763"/>
          </a:xfrm>
          <a:solidFill>
            <a:schemeClr val="bg1"/>
          </a:solidFill>
        </p:grpSpPr>
        <p:sp>
          <p:nvSpPr>
            <p:cNvPr id="19"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76338222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ubriksida rosa">
    <p:bg>
      <p:bgPr>
        <a:solidFill>
          <a:schemeClr val="bg2"/>
        </a:solidFill>
        <a:effectLst/>
      </p:bgPr>
    </p:bg>
    <p:spTree>
      <p:nvGrpSpPr>
        <p:cNvPr id="1" name=""/>
        <p:cNvGrpSpPr/>
        <p:nvPr/>
      </p:nvGrpSpPr>
      <p:grpSpPr>
        <a:xfrm>
          <a:off x="0" y="0"/>
          <a:ext cx="0" cy="0"/>
          <a:chOff x="0" y="0"/>
          <a:chExt cx="0" cy="0"/>
        </a:xfrm>
      </p:grpSpPr>
      <p:sp>
        <p:nvSpPr>
          <p:cNvPr id="18" name="Rubrik"/>
          <p:cNvSpPr>
            <a:spLocks noGrp="1"/>
          </p:cNvSpPr>
          <p:nvPr>
            <p:ph type="title"/>
          </p:nvPr>
        </p:nvSpPr>
        <p:spPr>
          <a:xfrm>
            <a:off x="695326" y="2336495"/>
            <a:ext cx="10801349" cy="1800000"/>
          </a:xfrm>
        </p:spPr>
        <p:txBody>
          <a:bodyPr anchor="ctr">
            <a:normAutofit/>
          </a:bodyPr>
          <a:lstStyle>
            <a:lvl1pPr algn="ctr">
              <a:defRPr sz="4800">
                <a:solidFill>
                  <a:schemeClr val="accent1"/>
                </a:solidFill>
              </a:defRPr>
            </a:lvl1pPr>
          </a:lstStyle>
          <a:p>
            <a:r>
              <a:rPr lang="sv-SE" dirty="0"/>
              <a:t>Klicka här för att ändra format</a:t>
            </a:r>
          </a:p>
        </p:txBody>
      </p:sp>
      <p:grpSp>
        <p:nvGrpSpPr>
          <p:cNvPr id="33" name="Logotyp" title="Region Dalarnas logotyp"/>
          <p:cNvGrpSpPr>
            <a:grpSpLocks noChangeAspect="1"/>
          </p:cNvGrpSpPr>
          <p:nvPr userDrawn="1"/>
        </p:nvGrpSpPr>
        <p:grpSpPr>
          <a:xfrm>
            <a:off x="10724551" y="190337"/>
            <a:ext cx="1134134" cy="432000"/>
            <a:chOff x="-2576825" y="3432175"/>
            <a:chExt cx="1679575" cy="639763"/>
          </a:xfrm>
          <a:solidFill>
            <a:srgbClr val="DB3747"/>
          </a:solidFill>
        </p:grpSpPr>
        <p:sp>
          <p:nvSpPr>
            <p:cNvPr id="3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395783371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ubriksida vit">
    <p:bg>
      <p:bgPr>
        <a:solidFill>
          <a:schemeClr val="bg1"/>
        </a:solidFill>
        <a:effectLst/>
      </p:bgPr>
    </p:bg>
    <p:spTree>
      <p:nvGrpSpPr>
        <p:cNvPr id="1" name=""/>
        <p:cNvGrpSpPr/>
        <p:nvPr/>
      </p:nvGrpSpPr>
      <p:grpSpPr>
        <a:xfrm>
          <a:off x="0" y="0"/>
          <a:ext cx="0" cy="0"/>
          <a:chOff x="0" y="0"/>
          <a:chExt cx="0" cy="0"/>
        </a:xfrm>
      </p:grpSpPr>
      <p:sp>
        <p:nvSpPr>
          <p:cNvPr id="18" name="Rubrik"/>
          <p:cNvSpPr>
            <a:spLocks noGrp="1"/>
          </p:cNvSpPr>
          <p:nvPr>
            <p:ph type="title"/>
          </p:nvPr>
        </p:nvSpPr>
        <p:spPr>
          <a:xfrm>
            <a:off x="695326" y="2336495"/>
            <a:ext cx="10801349" cy="1800000"/>
          </a:xfrm>
        </p:spPr>
        <p:txBody>
          <a:bodyPr anchor="ctr">
            <a:normAutofit/>
          </a:bodyPr>
          <a:lstStyle>
            <a:lvl1pPr algn="ctr">
              <a:defRPr sz="4800">
                <a:solidFill>
                  <a:schemeClr val="accent1"/>
                </a:solidFill>
              </a:defRPr>
            </a:lvl1pPr>
          </a:lstStyle>
          <a:p>
            <a:r>
              <a:rPr lang="sv-SE" dirty="0"/>
              <a:t>Klicka här för att ändra format</a:t>
            </a:r>
          </a:p>
        </p:txBody>
      </p:sp>
      <p:grpSp>
        <p:nvGrpSpPr>
          <p:cNvPr id="33" name="Logotyp" title="Region Dalarnas logotyp"/>
          <p:cNvGrpSpPr>
            <a:grpSpLocks noChangeAspect="1"/>
          </p:cNvGrpSpPr>
          <p:nvPr userDrawn="1"/>
        </p:nvGrpSpPr>
        <p:grpSpPr>
          <a:xfrm>
            <a:off x="10724551" y="190337"/>
            <a:ext cx="1134134" cy="432000"/>
            <a:chOff x="-2576825" y="3432175"/>
            <a:chExt cx="1679575" cy="639763"/>
          </a:xfrm>
          <a:solidFill>
            <a:srgbClr val="DB3747"/>
          </a:solidFill>
        </p:grpSpPr>
        <p:sp>
          <p:nvSpPr>
            <p:cNvPr id="3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80345822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d i fullformat">
    <p:spTree>
      <p:nvGrpSpPr>
        <p:cNvPr id="1" name=""/>
        <p:cNvGrpSpPr/>
        <p:nvPr/>
      </p:nvGrpSpPr>
      <p:grpSpPr>
        <a:xfrm>
          <a:off x="0" y="0"/>
          <a:ext cx="0" cy="0"/>
          <a:chOff x="0" y="0"/>
          <a:chExt cx="0" cy="0"/>
        </a:xfrm>
      </p:grpSpPr>
      <p:sp>
        <p:nvSpPr>
          <p:cNvPr id="2" name="Platshållare för bild" title="Beskrivning för bild"/>
          <p:cNvSpPr>
            <a:spLocks noGrp="1"/>
          </p:cNvSpPr>
          <p:nvPr>
            <p:ph type="pic" sz="quarter" idx="13"/>
          </p:nvPr>
        </p:nvSpPr>
        <p:spPr>
          <a:xfrm>
            <a:off x="0" y="0"/>
            <a:ext cx="12192000" cy="6858000"/>
          </a:xfrm>
        </p:spPr>
        <p:txBody>
          <a:bodyPr/>
          <a:lstStyle>
            <a:lvl1pPr marL="0" indent="0">
              <a:buNone/>
              <a:defRPr/>
            </a:lvl1pPr>
          </a:lstStyle>
          <a:p>
            <a:endParaRPr lang="sv-SE" dirty="0"/>
          </a:p>
        </p:txBody>
      </p:sp>
      <p:grpSp>
        <p:nvGrpSpPr>
          <p:cNvPr id="3" name="Logotyp"/>
          <p:cNvGrpSpPr>
            <a:grpSpLocks noChangeAspect="1"/>
          </p:cNvGrpSpPr>
          <p:nvPr userDrawn="1"/>
        </p:nvGrpSpPr>
        <p:grpSpPr>
          <a:xfrm>
            <a:off x="10765506" y="125717"/>
            <a:ext cx="1134134" cy="432000"/>
            <a:chOff x="-2576825" y="3432175"/>
            <a:chExt cx="1679575" cy="639763"/>
          </a:xfrm>
          <a:solidFill>
            <a:schemeClr val="bg1"/>
          </a:solidFill>
        </p:grpSpPr>
        <p:sp>
          <p:nvSpPr>
            <p:cNvPr id="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37791299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vå bilder">
    <p:spTree>
      <p:nvGrpSpPr>
        <p:cNvPr id="1" name=""/>
        <p:cNvGrpSpPr/>
        <p:nvPr/>
      </p:nvGrpSpPr>
      <p:grpSpPr>
        <a:xfrm>
          <a:off x="0" y="0"/>
          <a:ext cx="0" cy="0"/>
          <a:chOff x="0" y="0"/>
          <a:chExt cx="0" cy="0"/>
        </a:xfrm>
      </p:grpSpPr>
      <p:sp>
        <p:nvSpPr>
          <p:cNvPr id="8" name="Platshållare för bild" title="Beskrivning för bild 1"/>
          <p:cNvSpPr>
            <a:spLocks noGrp="1"/>
          </p:cNvSpPr>
          <p:nvPr>
            <p:ph type="pic" sz="quarter" idx="10"/>
          </p:nvPr>
        </p:nvSpPr>
        <p:spPr>
          <a:xfrm>
            <a:off x="0" y="0"/>
            <a:ext cx="6096000" cy="6858000"/>
          </a:xfrm>
        </p:spPr>
        <p:txBody>
          <a:bodyPr/>
          <a:lstStyle/>
          <a:p>
            <a:endParaRPr lang="sv-SE"/>
          </a:p>
        </p:txBody>
      </p:sp>
      <p:sp>
        <p:nvSpPr>
          <p:cNvPr id="32" name="Platshållare för bild" title="Beskrivning för bild 2"/>
          <p:cNvSpPr>
            <a:spLocks noGrp="1"/>
          </p:cNvSpPr>
          <p:nvPr>
            <p:ph type="pic" sz="quarter" idx="14"/>
          </p:nvPr>
        </p:nvSpPr>
        <p:spPr>
          <a:xfrm>
            <a:off x="6096000" y="0"/>
            <a:ext cx="6096000" cy="6858000"/>
          </a:xfrm>
        </p:spPr>
        <p:txBody>
          <a:bodyPr/>
          <a:lstStyle/>
          <a:p>
            <a:endParaRPr lang="sv-SE"/>
          </a:p>
        </p:txBody>
      </p:sp>
    </p:spTree>
    <p:extLst>
      <p:ext uri="{BB962C8B-B14F-4D97-AF65-F5344CB8AC3E}">
        <p14:creationId xmlns:p14="http://schemas.microsoft.com/office/powerpoint/2010/main" val="19521987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410548" y="2477256"/>
            <a:ext cx="5587028"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p:cNvSpPr>
            <a:spLocks noGrp="1"/>
          </p:cNvSpPr>
          <p:nvPr>
            <p:ph sz="half" idx="2"/>
          </p:nvPr>
        </p:nvSpPr>
        <p:spPr>
          <a:xfrm>
            <a:off x="410548" y="3291644"/>
            <a:ext cx="5587028" cy="3302872"/>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p:nvPr>
        </p:nvSpPr>
        <p:spPr>
          <a:xfrm>
            <a:off x="6172200" y="2477256"/>
            <a:ext cx="5609252" cy="8143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6" name="Platshållare för innehåll 5"/>
          <p:cNvSpPr>
            <a:spLocks noGrp="1"/>
          </p:cNvSpPr>
          <p:nvPr>
            <p:ph sz="quarter" idx="4"/>
          </p:nvPr>
        </p:nvSpPr>
        <p:spPr>
          <a:xfrm>
            <a:off x="6172199" y="3291644"/>
            <a:ext cx="5609253" cy="3302872"/>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datum 7">
            <a:extLst>
              <a:ext uri="{FF2B5EF4-FFF2-40B4-BE49-F238E27FC236}">
                <a16:creationId xmlns:a16="http://schemas.microsoft.com/office/drawing/2014/main" id="{C42C84FB-F8CC-993B-156B-0021EFF120F3}"/>
              </a:ext>
            </a:extLst>
          </p:cNvPr>
          <p:cNvSpPr>
            <a:spLocks noGrp="1"/>
          </p:cNvSpPr>
          <p:nvPr>
            <p:ph type="dt" sz="half" idx="10"/>
          </p:nvPr>
        </p:nvSpPr>
        <p:spPr/>
        <p:txBody>
          <a:bodyPr/>
          <a:lstStyle/>
          <a:p>
            <a:fld id="{94A5B0F6-8285-49E2-AB66-79E77ABABA64}" type="datetime1">
              <a:rPr lang="sv-SE" smtClean="0"/>
              <a:t>2025-01-10</a:t>
            </a:fld>
            <a:endParaRPr lang="sv-SE" dirty="0"/>
          </a:p>
        </p:txBody>
      </p:sp>
      <p:sp>
        <p:nvSpPr>
          <p:cNvPr id="9" name="Platshållare för sidfot 8">
            <a:extLst>
              <a:ext uri="{FF2B5EF4-FFF2-40B4-BE49-F238E27FC236}">
                <a16:creationId xmlns:a16="http://schemas.microsoft.com/office/drawing/2014/main" id="{F79A1A1A-005D-819F-2C76-7A2B06725B1B}"/>
              </a:ext>
            </a:extLst>
          </p:cNvPr>
          <p:cNvSpPr>
            <a:spLocks noGrp="1"/>
          </p:cNvSpPr>
          <p:nvPr>
            <p:ph type="ftr" sz="quarter" idx="11"/>
          </p:nvPr>
        </p:nvSpPr>
        <p:spPr/>
        <p:txBody>
          <a:bodyPr/>
          <a:lstStyle/>
          <a:p>
            <a:r>
              <a:rPr lang="sv-SE"/>
              <a:t>Sidfot</a:t>
            </a:r>
            <a:endParaRPr lang="sv-SE" dirty="0"/>
          </a:p>
        </p:txBody>
      </p:sp>
      <p:sp>
        <p:nvSpPr>
          <p:cNvPr id="10" name="Platshållare för bildnummer 9">
            <a:extLst>
              <a:ext uri="{FF2B5EF4-FFF2-40B4-BE49-F238E27FC236}">
                <a16:creationId xmlns:a16="http://schemas.microsoft.com/office/drawing/2014/main" id="{4ED45F3E-F9E2-CCD8-C000-907046194F69}"/>
              </a:ext>
            </a:extLst>
          </p:cNvPr>
          <p:cNvSpPr>
            <a:spLocks noGrp="1"/>
          </p:cNvSpPr>
          <p:nvPr>
            <p:ph type="sldNum" sz="quarter" idx="12"/>
          </p:nvPr>
        </p:nvSpPr>
        <p:spPr/>
        <p:txBody>
          <a:bodyPr/>
          <a:lstStyle/>
          <a:p>
            <a:fld id="{130DDE8C-17E0-4539-9C15-C1E9D231907F}" type="slidenum">
              <a:rPr lang="sv-SE" smtClean="0"/>
              <a:pPr/>
              <a:t>‹#›</a:t>
            </a:fld>
            <a:endParaRPr lang="sv-SE" dirty="0"/>
          </a:p>
        </p:txBody>
      </p:sp>
      <p:sp>
        <p:nvSpPr>
          <p:cNvPr id="11" name="Rubrik 10">
            <a:extLst>
              <a:ext uri="{FF2B5EF4-FFF2-40B4-BE49-F238E27FC236}">
                <a16:creationId xmlns:a16="http://schemas.microsoft.com/office/drawing/2014/main" id="{A26AEE01-D8E5-1805-06DC-4A44D9A8329D}"/>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2628615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ollage">
    <p:spTree>
      <p:nvGrpSpPr>
        <p:cNvPr id="1" name=""/>
        <p:cNvGrpSpPr/>
        <p:nvPr/>
      </p:nvGrpSpPr>
      <p:grpSpPr>
        <a:xfrm>
          <a:off x="0" y="0"/>
          <a:ext cx="0" cy="0"/>
          <a:chOff x="0" y="0"/>
          <a:chExt cx="0" cy="0"/>
        </a:xfrm>
      </p:grpSpPr>
      <p:sp>
        <p:nvSpPr>
          <p:cNvPr id="8" name="Platshållare för bild" title="Beskrivning för bild 1"/>
          <p:cNvSpPr>
            <a:spLocks noGrp="1"/>
          </p:cNvSpPr>
          <p:nvPr>
            <p:ph type="pic" sz="quarter" idx="10"/>
          </p:nvPr>
        </p:nvSpPr>
        <p:spPr>
          <a:xfrm>
            <a:off x="0" y="0"/>
            <a:ext cx="4064400" cy="3429000"/>
          </a:xfrm>
        </p:spPr>
        <p:txBody>
          <a:bodyPr/>
          <a:lstStyle/>
          <a:p>
            <a:endParaRPr lang="sv-SE"/>
          </a:p>
        </p:txBody>
      </p:sp>
      <p:sp>
        <p:nvSpPr>
          <p:cNvPr id="28" name="Platshållare för bild" title="Beskrivning för bild 2"/>
          <p:cNvSpPr>
            <a:spLocks noGrp="1"/>
          </p:cNvSpPr>
          <p:nvPr>
            <p:ph type="pic" sz="quarter" idx="12"/>
          </p:nvPr>
        </p:nvSpPr>
        <p:spPr>
          <a:xfrm>
            <a:off x="4072270" y="0"/>
            <a:ext cx="4040372" cy="3429000"/>
          </a:xfrm>
        </p:spPr>
        <p:txBody>
          <a:bodyPr/>
          <a:lstStyle/>
          <a:p>
            <a:endParaRPr lang="sv-SE"/>
          </a:p>
        </p:txBody>
      </p:sp>
      <p:sp>
        <p:nvSpPr>
          <p:cNvPr id="32" name="Platshållare för bild" title="Beskrivning för bild 3"/>
          <p:cNvSpPr>
            <a:spLocks noGrp="1"/>
          </p:cNvSpPr>
          <p:nvPr>
            <p:ph type="pic" sz="quarter" idx="14"/>
          </p:nvPr>
        </p:nvSpPr>
        <p:spPr>
          <a:xfrm>
            <a:off x="8127600" y="0"/>
            <a:ext cx="4064400" cy="3429000"/>
          </a:xfrm>
        </p:spPr>
        <p:txBody>
          <a:bodyPr/>
          <a:lstStyle/>
          <a:p>
            <a:endParaRPr lang="sv-SE"/>
          </a:p>
        </p:txBody>
      </p:sp>
      <p:sp>
        <p:nvSpPr>
          <p:cNvPr id="27" name="Platshållare för bild" title="Beskrivning för bild 4"/>
          <p:cNvSpPr>
            <a:spLocks noGrp="1"/>
          </p:cNvSpPr>
          <p:nvPr>
            <p:ph type="pic" sz="quarter" idx="11"/>
          </p:nvPr>
        </p:nvSpPr>
        <p:spPr>
          <a:xfrm>
            <a:off x="0" y="3429000"/>
            <a:ext cx="4064400" cy="3429000"/>
          </a:xfrm>
        </p:spPr>
        <p:txBody>
          <a:bodyPr/>
          <a:lstStyle/>
          <a:p>
            <a:endParaRPr lang="sv-SE"/>
          </a:p>
        </p:txBody>
      </p:sp>
      <p:sp>
        <p:nvSpPr>
          <p:cNvPr id="11" name="Platshållare för text"/>
          <p:cNvSpPr>
            <a:spLocks noGrp="1"/>
          </p:cNvSpPr>
          <p:nvPr>
            <p:ph type="body" sz="quarter" idx="15"/>
          </p:nvPr>
        </p:nvSpPr>
        <p:spPr>
          <a:xfrm>
            <a:off x="4076400" y="3429000"/>
            <a:ext cx="4039200" cy="3429000"/>
          </a:xfrm>
          <a:solidFill>
            <a:schemeClr val="accent1"/>
          </a:solidFill>
        </p:spPr>
        <p:txBody>
          <a:bodyPr lIns="180000" tIns="180000" rIns="180000" bIns="180000" anchor="ctr">
            <a:normAutofit/>
          </a:bodyPr>
          <a:lstStyle>
            <a:lvl1pPr marL="0" indent="0" algn="ctr">
              <a:buNone/>
              <a:defRPr sz="2800" b="1">
                <a:solidFill>
                  <a:schemeClr val="bg1"/>
                </a:solidFill>
              </a:defRPr>
            </a:lvl1pPr>
            <a:lvl2pPr marL="457200" indent="0">
              <a:buNone/>
              <a:defRPr sz="2800" b="1">
                <a:solidFill>
                  <a:schemeClr val="bg1"/>
                </a:solidFill>
              </a:defRPr>
            </a:lvl2pPr>
            <a:lvl3pPr marL="914400" indent="0">
              <a:buNone/>
              <a:defRPr sz="2800" b="1">
                <a:solidFill>
                  <a:schemeClr val="bg1"/>
                </a:solidFill>
              </a:defRPr>
            </a:lvl3pPr>
            <a:lvl4pPr marL="1371600" indent="0">
              <a:buNone/>
              <a:defRPr sz="2800" b="1">
                <a:solidFill>
                  <a:schemeClr val="bg1"/>
                </a:solidFill>
              </a:defRPr>
            </a:lvl4pPr>
            <a:lvl5pPr marL="1828800" indent="0">
              <a:buNone/>
              <a:defRPr sz="2800" b="1">
                <a:solidFill>
                  <a:schemeClr val="bg1"/>
                </a:solidFill>
              </a:defRPr>
            </a:lvl5pPr>
          </a:lstStyle>
          <a:p>
            <a:pPr lvl="0"/>
            <a:r>
              <a:rPr lang="sv-SE" dirty="0"/>
              <a:t>Redigera format för bakgrundstext</a:t>
            </a:r>
          </a:p>
        </p:txBody>
      </p:sp>
      <p:sp>
        <p:nvSpPr>
          <p:cNvPr id="31" name="Platshållare för bild" title="Beskrivning för bild 5"/>
          <p:cNvSpPr>
            <a:spLocks noGrp="1"/>
          </p:cNvSpPr>
          <p:nvPr>
            <p:ph type="pic" sz="quarter" idx="13"/>
          </p:nvPr>
        </p:nvSpPr>
        <p:spPr>
          <a:xfrm>
            <a:off x="8127600" y="3429000"/>
            <a:ext cx="4064400" cy="3429000"/>
          </a:xfrm>
        </p:spPr>
        <p:txBody>
          <a:bodyPr/>
          <a:lstStyle/>
          <a:p>
            <a:endParaRPr lang="sv-SE"/>
          </a:p>
        </p:txBody>
      </p:sp>
    </p:spTree>
    <p:extLst>
      <p:ext uri="{BB962C8B-B14F-4D97-AF65-F5344CB8AC3E}">
        <p14:creationId xmlns:p14="http://schemas.microsoft.com/office/powerpoint/2010/main" val="6932123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lutbild">
    <p:bg>
      <p:bgPr>
        <a:solidFill>
          <a:schemeClr val="accent1"/>
        </a:solidFill>
        <a:effectLst/>
      </p:bgPr>
    </p:bg>
    <p:spTree>
      <p:nvGrpSpPr>
        <p:cNvPr id="1" name=""/>
        <p:cNvGrpSpPr/>
        <p:nvPr/>
      </p:nvGrpSpPr>
      <p:grpSpPr>
        <a:xfrm>
          <a:off x="0" y="0"/>
          <a:ext cx="0" cy="0"/>
          <a:chOff x="0" y="0"/>
          <a:chExt cx="0" cy="0"/>
        </a:xfrm>
      </p:grpSpPr>
      <p:sp>
        <p:nvSpPr>
          <p:cNvPr id="17" name="Rubrik" title="Textblock med avslutande text"/>
          <p:cNvSpPr>
            <a:spLocks noGrp="1"/>
          </p:cNvSpPr>
          <p:nvPr>
            <p:ph type="ctrTitle" hasCustomPrompt="1"/>
          </p:nvPr>
        </p:nvSpPr>
        <p:spPr>
          <a:xfrm>
            <a:off x="695325" y="2032426"/>
            <a:ext cx="10801349" cy="2306637"/>
          </a:xfrm>
          <a:ln w="50800">
            <a:noFill/>
          </a:ln>
        </p:spPr>
        <p:txBody>
          <a:bodyPr lIns="0" tIns="0" rIns="0" bIns="0" anchor="ctr"/>
          <a:lstStyle>
            <a:lvl1pPr algn="ctr">
              <a:defRPr sz="6000" b="1" spc="-150">
                <a:solidFill>
                  <a:schemeClr val="bg1"/>
                </a:solidFill>
              </a:defRPr>
            </a:lvl1pPr>
          </a:lstStyle>
          <a:p>
            <a:r>
              <a:rPr lang="sv-SE" dirty="0"/>
              <a:t>Avslutande text</a:t>
            </a:r>
          </a:p>
        </p:txBody>
      </p:sp>
      <p:grpSp>
        <p:nvGrpSpPr>
          <p:cNvPr id="2" name="Logotyp" title="Region Dalarnas logotyp"/>
          <p:cNvGrpSpPr>
            <a:grpSpLocks noChangeAspect="1"/>
          </p:cNvGrpSpPr>
          <p:nvPr userDrawn="1"/>
        </p:nvGrpSpPr>
        <p:grpSpPr>
          <a:xfrm>
            <a:off x="4914611" y="5408725"/>
            <a:ext cx="2362778" cy="900000"/>
            <a:chOff x="-2576825" y="3432175"/>
            <a:chExt cx="1679575" cy="639763"/>
          </a:xfrm>
          <a:solidFill>
            <a:schemeClr val="bg1"/>
          </a:solidFill>
        </p:grpSpPr>
        <p:sp>
          <p:nvSpPr>
            <p:cNvPr id="3" name="Freeform 5" title="Region Dalarnas logotyp"/>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 name="Freeform 6" title="Region Dalarnas logotyp"/>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 name="Rectangle 7" title="Region Dalarnas logotyp"/>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 name="Freeform 8" title="Region Dalarnas logotyp"/>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9" title="Region Dalarnas logotyp"/>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Freeform 10" title="Region Dalarnas logotyp"/>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Freeform 11" title="Region Dalarnas logotyp"/>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12" title="Region Dalarnas logotyp"/>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13" title="Region Dalarnas logotyp"/>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14" title="Region Dalarnas logotyp"/>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15" title="Region Dalarnas logotyp"/>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16" title="Region Dalarnas logotyp"/>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17" title="Region Dalarnas logotyp"/>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18" title="Region Dalarnas logotyp"/>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14440906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Rubrikbild alt1">
    <p:bg>
      <p:bgPr>
        <a:solidFill>
          <a:schemeClr val="tx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E4D4B6B2-351F-9A62-1983-E1BD3D3E06D2}"/>
              </a:ext>
            </a:extLst>
          </p:cNvPr>
          <p:cNvSpPr/>
          <p:nvPr userDrawn="1"/>
        </p:nvSpPr>
        <p:spPr>
          <a:xfrm>
            <a:off x="7119" y="5507582"/>
            <a:ext cx="12192000" cy="135041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3" name="Bildobjekt 22" descr="RSS Dalarnas ordbild.">
            <a:extLst>
              <a:ext uri="{FF2B5EF4-FFF2-40B4-BE49-F238E27FC236}">
                <a16:creationId xmlns:a16="http://schemas.microsoft.com/office/drawing/2014/main" id="{70E9BE83-138A-B661-381F-831A1BCD27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466" y="5914081"/>
            <a:ext cx="1977806" cy="482482"/>
          </a:xfrm>
          <a:prstGeom prst="rect">
            <a:avLst/>
          </a:prstGeom>
        </p:spPr>
      </p:pic>
      <p:sp>
        <p:nvSpPr>
          <p:cNvPr id="2" name="Rubrik 1"/>
          <p:cNvSpPr>
            <a:spLocks noGrp="1"/>
          </p:cNvSpPr>
          <p:nvPr>
            <p:ph type="ctrTitle"/>
          </p:nvPr>
        </p:nvSpPr>
        <p:spPr>
          <a:xfrm>
            <a:off x="1524000" y="2543067"/>
            <a:ext cx="9144000" cy="1794817"/>
          </a:xfrm>
        </p:spPr>
        <p:txBody>
          <a:bodyPr anchor="b">
            <a:normAutofit/>
          </a:bodyPr>
          <a:lstStyle>
            <a:lvl1pPr algn="ctr">
              <a:defRPr sz="4800" b="1">
                <a:solidFill>
                  <a:schemeClr val="bg2"/>
                </a:solidFill>
              </a:defRPr>
            </a:lvl1pPr>
          </a:lstStyle>
          <a:p>
            <a:r>
              <a:rPr lang="sv-SE"/>
              <a:t>Klicka här för att ändra format</a:t>
            </a:r>
            <a:endParaRPr lang="sv-SE" dirty="0"/>
          </a:p>
        </p:txBody>
      </p:sp>
      <p:sp>
        <p:nvSpPr>
          <p:cNvPr id="3" name="Underrubrik 2"/>
          <p:cNvSpPr>
            <a:spLocks noGrp="1"/>
          </p:cNvSpPr>
          <p:nvPr>
            <p:ph type="subTitle" idx="1"/>
          </p:nvPr>
        </p:nvSpPr>
        <p:spPr>
          <a:xfrm>
            <a:off x="1524000" y="4541129"/>
            <a:ext cx="9144000" cy="854597"/>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cxnSp>
        <p:nvCxnSpPr>
          <p:cNvPr id="13" name="Rak 12"/>
          <p:cNvCxnSpPr/>
          <p:nvPr userDrawn="1"/>
        </p:nvCxnSpPr>
        <p:spPr>
          <a:xfrm>
            <a:off x="1524000" y="4413415"/>
            <a:ext cx="9144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Bildobjekt 7" descr="Logotyp SIP – Samordnad individuell plan.">
            <a:extLst>
              <a:ext uri="{FF2B5EF4-FFF2-40B4-BE49-F238E27FC236}">
                <a16:creationId xmlns:a16="http://schemas.microsoft.com/office/drawing/2014/main" id="{FC86B33F-A099-4031-B31A-AE08C86E06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86000" y="639719"/>
            <a:ext cx="3420000" cy="1863592"/>
          </a:xfrm>
          <a:prstGeom prst="rect">
            <a:avLst/>
          </a:prstGeom>
        </p:spPr>
      </p:pic>
      <p:sp>
        <p:nvSpPr>
          <p:cNvPr id="5" name="Rektangel 4">
            <a:extLst>
              <a:ext uri="{FF2B5EF4-FFF2-40B4-BE49-F238E27FC236}">
                <a16:creationId xmlns:a16="http://schemas.microsoft.com/office/drawing/2014/main" id="{26280272-67A1-6BE6-F20E-2B1A0CDB53E5}"/>
              </a:ext>
              <a:ext uri="{C183D7F6-B498-43B3-948B-1728B52AA6E4}">
                <adec:decorative xmlns:adec="http://schemas.microsoft.com/office/drawing/2017/decorative" val="1"/>
              </a:ext>
            </a:extLst>
          </p:cNvPr>
          <p:cNvSpPr/>
          <p:nvPr userDrawn="1"/>
        </p:nvSpPr>
        <p:spPr>
          <a:xfrm>
            <a:off x="10746482" y="5673765"/>
            <a:ext cx="1018052" cy="1018052"/>
          </a:xfrm>
          <a:prstGeom prst="rect">
            <a:avLst/>
          </a:prstGeom>
          <a:solidFill>
            <a:srgbClr val="F15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dirty="0"/>
          </a:p>
        </p:txBody>
      </p:sp>
      <p:pic>
        <p:nvPicPr>
          <p:cNvPr id="6" name="Bildobjekt 5" descr="Region Dalarnas logotyp.">
            <a:extLst>
              <a:ext uri="{FF2B5EF4-FFF2-40B4-BE49-F238E27FC236}">
                <a16:creationId xmlns:a16="http://schemas.microsoft.com/office/drawing/2014/main" id="{9F31291D-A509-56FE-53CC-88445D68E30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62987" y="5801095"/>
            <a:ext cx="773874" cy="738519"/>
          </a:xfrm>
          <a:prstGeom prst="rect">
            <a:avLst/>
          </a:prstGeom>
        </p:spPr>
      </p:pic>
      <p:pic>
        <p:nvPicPr>
          <p:cNvPr id="7" name="Bildobjekt 6">
            <a:extLst>
              <a:ext uri="{FF2B5EF4-FFF2-40B4-BE49-F238E27FC236}">
                <a16:creationId xmlns:a16="http://schemas.microsoft.com/office/drawing/2014/main" id="{65409D42-AC2D-268B-9237-DC9CF39CBC0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875837" y="5757111"/>
            <a:ext cx="7327478" cy="879914"/>
          </a:xfrm>
          <a:prstGeom prst="rect">
            <a:avLst/>
          </a:prstGeom>
        </p:spPr>
      </p:pic>
    </p:spTree>
    <p:extLst>
      <p:ext uri="{BB962C8B-B14F-4D97-AF65-F5344CB8AC3E}">
        <p14:creationId xmlns:p14="http://schemas.microsoft.com/office/powerpoint/2010/main" val="35645929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845">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8" name="Rektangel 7"/>
          <p:cNvSpPr/>
          <p:nvPr userDrawn="1"/>
        </p:nvSpPr>
        <p:spPr>
          <a:xfrm>
            <a:off x="1" y="6356351"/>
            <a:ext cx="12192000" cy="50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p:cNvSpPr>
            <a:spLocks noGrp="1"/>
          </p:cNvSpPr>
          <p:nvPr>
            <p:ph idx="1"/>
          </p:nvPr>
        </p:nvSpPr>
        <p:spPr>
          <a:xfrm>
            <a:off x="410547" y="2439529"/>
            <a:ext cx="11370906" cy="3574439"/>
          </a:xfrm>
        </p:spPr>
        <p:txBody>
          <a:bodyPr/>
          <a:lstStyle>
            <a:lvl1pPr>
              <a:defRPr sz="2400"/>
            </a:lvl1pPr>
            <a:lvl2pPr>
              <a:defRPr sz="2200"/>
            </a:lvl2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15B6D1AA-23E4-78A9-3D4F-EAA63E52F436}"/>
              </a:ext>
            </a:extLst>
          </p:cNvPr>
          <p:cNvSpPr>
            <a:spLocks noGrp="1"/>
          </p:cNvSpPr>
          <p:nvPr>
            <p:ph type="dt" sz="half" idx="10"/>
          </p:nvPr>
        </p:nvSpPr>
        <p:spPr/>
        <p:txBody>
          <a:bodyPr/>
          <a:lstStyle/>
          <a:p>
            <a:fld id="{1E1EEE0B-F64A-074D-866B-79BB8F4B2144}" type="datetime1">
              <a:rPr lang="sv-SE" smtClean="0"/>
              <a:t>2025-01-10</a:t>
            </a:fld>
            <a:endParaRPr lang="sv-SE" dirty="0"/>
          </a:p>
        </p:txBody>
      </p:sp>
      <p:sp>
        <p:nvSpPr>
          <p:cNvPr id="10" name="Platshållare för sidfot 9">
            <a:extLst>
              <a:ext uri="{FF2B5EF4-FFF2-40B4-BE49-F238E27FC236}">
                <a16:creationId xmlns:a16="http://schemas.microsoft.com/office/drawing/2014/main" id="{0F70FD8E-AF24-D383-E932-A62BCD6CC861}"/>
              </a:ext>
            </a:extLst>
          </p:cNvPr>
          <p:cNvSpPr>
            <a:spLocks noGrp="1"/>
          </p:cNvSpPr>
          <p:nvPr>
            <p:ph type="ftr" sz="quarter" idx="11"/>
          </p:nvPr>
        </p:nvSpPr>
        <p:spPr/>
        <p:txBody>
          <a:bodyPr/>
          <a:lstStyle/>
          <a:p>
            <a:r>
              <a:rPr lang="sv-SE"/>
              <a:t>Sidfot</a:t>
            </a:r>
            <a:endParaRPr lang="sv-SE" dirty="0"/>
          </a:p>
        </p:txBody>
      </p:sp>
      <p:sp>
        <p:nvSpPr>
          <p:cNvPr id="11" name="Platshållare för bildnummer 10">
            <a:extLst>
              <a:ext uri="{FF2B5EF4-FFF2-40B4-BE49-F238E27FC236}">
                <a16:creationId xmlns:a16="http://schemas.microsoft.com/office/drawing/2014/main" id="{D3089D46-ACE7-DD03-5C3D-19DA2BF32DD9}"/>
              </a:ext>
            </a:extLst>
          </p:cNvPr>
          <p:cNvSpPr>
            <a:spLocks noGrp="1"/>
          </p:cNvSpPr>
          <p:nvPr>
            <p:ph type="sldNum" sz="quarter" idx="12"/>
          </p:nvPr>
        </p:nvSpPr>
        <p:spPr/>
        <p:txBody>
          <a:bodyPr/>
          <a:lstStyle/>
          <a:p>
            <a:fld id="{130DDE8C-17E0-4539-9C15-C1E9D231907F}" type="slidenum">
              <a:rPr lang="sv-SE" smtClean="0"/>
              <a:pPr/>
              <a:t>‹#›</a:t>
            </a:fld>
            <a:endParaRPr lang="sv-SE" dirty="0"/>
          </a:p>
        </p:txBody>
      </p:sp>
      <p:sp>
        <p:nvSpPr>
          <p:cNvPr id="12" name="Rubrik 11">
            <a:extLst>
              <a:ext uri="{FF2B5EF4-FFF2-40B4-BE49-F238E27FC236}">
                <a16:creationId xmlns:a16="http://schemas.microsoft.com/office/drawing/2014/main" id="{F419F65B-B0D5-F0B7-4073-F138499AA0A2}"/>
              </a:ext>
            </a:extLst>
          </p:cNvPr>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884121984"/>
      </p:ext>
    </p:extLst>
  </p:cSld>
  <p:clrMapOvr>
    <a:masterClrMapping/>
  </p:clrMapOvr>
  <p:extLst>
    <p:ext uri="{DCECCB84-F9BA-43D5-87BE-67443E8EF086}">
      <p15:sldGuideLst xmlns:p15="http://schemas.microsoft.com/office/powerpoint/2012/main">
        <p15:guide id="3" pos="257">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410547" y="1709738"/>
            <a:ext cx="11358206" cy="2852737"/>
          </a:xfrm>
        </p:spPr>
        <p:txBody>
          <a:bodyPr anchor="b">
            <a:normAutofit/>
          </a:bodyPr>
          <a:lstStyle>
            <a:lvl1pPr>
              <a:defRPr sz="4400" b="1">
                <a:solidFill>
                  <a:schemeClr val="tx2"/>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410547" y="4589463"/>
            <a:ext cx="11358206"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8" name="Platshållare för datum 7">
            <a:extLst>
              <a:ext uri="{FF2B5EF4-FFF2-40B4-BE49-F238E27FC236}">
                <a16:creationId xmlns:a16="http://schemas.microsoft.com/office/drawing/2014/main" id="{BE6CDBAA-E30D-94B2-B737-9DD6AB549DC0}"/>
              </a:ext>
            </a:extLst>
          </p:cNvPr>
          <p:cNvSpPr>
            <a:spLocks noGrp="1"/>
          </p:cNvSpPr>
          <p:nvPr>
            <p:ph type="dt" sz="half" idx="10"/>
          </p:nvPr>
        </p:nvSpPr>
        <p:spPr/>
        <p:txBody>
          <a:bodyPr/>
          <a:lstStyle/>
          <a:p>
            <a:fld id="{03FCFE79-29D5-1F48-80E5-8777A09F4072}" type="datetime1">
              <a:rPr lang="sv-SE" smtClean="0"/>
              <a:t>2025-01-10</a:t>
            </a:fld>
            <a:endParaRPr lang="sv-SE" dirty="0"/>
          </a:p>
        </p:txBody>
      </p:sp>
      <p:sp>
        <p:nvSpPr>
          <p:cNvPr id="9" name="Platshållare för sidfot 8">
            <a:extLst>
              <a:ext uri="{FF2B5EF4-FFF2-40B4-BE49-F238E27FC236}">
                <a16:creationId xmlns:a16="http://schemas.microsoft.com/office/drawing/2014/main" id="{56FFFA48-3C29-D025-07E7-D2E33D4321FE}"/>
              </a:ext>
            </a:extLst>
          </p:cNvPr>
          <p:cNvSpPr>
            <a:spLocks noGrp="1"/>
          </p:cNvSpPr>
          <p:nvPr>
            <p:ph type="ftr" sz="quarter" idx="11"/>
          </p:nvPr>
        </p:nvSpPr>
        <p:spPr/>
        <p:txBody>
          <a:bodyPr/>
          <a:lstStyle/>
          <a:p>
            <a:r>
              <a:rPr lang="sv-SE"/>
              <a:t>Sidfot</a:t>
            </a:r>
            <a:endParaRPr lang="sv-SE" dirty="0"/>
          </a:p>
        </p:txBody>
      </p:sp>
      <p:sp>
        <p:nvSpPr>
          <p:cNvPr id="15" name="Platshållare för bildnummer 14">
            <a:extLst>
              <a:ext uri="{FF2B5EF4-FFF2-40B4-BE49-F238E27FC236}">
                <a16:creationId xmlns:a16="http://schemas.microsoft.com/office/drawing/2014/main" id="{090EB81C-0FAD-6E7A-7970-F630A8E375D1}"/>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31057534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10547" y="2461329"/>
            <a:ext cx="5609253" cy="3652423"/>
          </a:xfrm>
        </p:spPr>
        <p:txBody>
          <a:bodyPr/>
          <a:lstStyle>
            <a:lvl1pPr>
              <a:defRPr sz="2400"/>
            </a:lvl1pPr>
            <a:lvl2pPr>
              <a:defRPr sz="2200"/>
            </a:lvl2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172199" y="2461329"/>
            <a:ext cx="5609253" cy="3652423"/>
          </a:xfrm>
        </p:spPr>
        <p:txBody>
          <a:bodyPr/>
          <a:lstStyle>
            <a:lvl1pPr>
              <a:defRPr sz="2400"/>
            </a:lvl1pPr>
            <a:lvl2pPr>
              <a:defRPr sz="2200"/>
            </a:lvl2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3"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7EDFCCB1-4C91-644D-B631-0E33D4484592}" type="datetime1">
              <a:rPr lang="sv-SE" smtClean="0"/>
              <a:t>2025-01-10</a:t>
            </a:fld>
            <a:endParaRPr lang="sv-SE" dirty="0"/>
          </a:p>
        </p:txBody>
      </p:sp>
      <p:sp>
        <p:nvSpPr>
          <p:cNvPr id="14"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a:t>Sidfot</a:t>
            </a:r>
            <a:endParaRPr lang="sv-SE" dirty="0"/>
          </a:p>
        </p:txBody>
      </p:sp>
      <p:sp>
        <p:nvSpPr>
          <p:cNvPr id="15"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6" name="Rubrik 5">
            <a:extLst>
              <a:ext uri="{FF2B5EF4-FFF2-40B4-BE49-F238E27FC236}">
                <a16:creationId xmlns:a16="http://schemas.microsoft.com/office/drawing/2014/main" id="{E092A276-343F-BEA9-5AD9-1D2069A7DFE1}"/>
              </a:ext>
            </a:extLst>
          </p:cNvPr>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96091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410548" y="2477256"/>
            <a:ext cx="5587028"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410548" y="3291644"/>
            <a:ext cx="5587028" cy="2839525"/>
          </a:xfrm>
        </p:spPr>
        <p:txBody>
          <a:bodyPr/>
          <a:lstStyle>
            <a:lvl1pPr>
              <a:defRPr sz="2400"/>
            </a:lvl1pPr>
            <a:lvl2pPr>
              <a:defRPr sz="2200"/>
            </a:lvl2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172200" y="2477256"/>
            <a:ext cx="5609252" cy="8143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2199" y="3291644"/>
            <a:ext cx="5609253" cy="2839525"/>
          </a:xfrm>
        </p:spPr>
        <p:txBody>
          <a:bodyPr/>
          <a:lstStyle>
            <a:lvl1pPr>
              <a:defRPr sz="2400"/>
            </a:lvl1pPr>
            <a:lvl2pPr>
              <a:defRPr sz="2200"/>
            </a:lvl2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datum 7">
            <a:extLst>
              <a:ext uri="{FF2B5EF4-FFF2-40B4-BE49-F238E27FC236}">
                <a16:creationId xmlns:a16="http://schemas.microsoft.com/office/drawing/2014/main" id="{C42C84FB-F8CC-993B-156B-0021EFF120F3}"/>
              </a:ext>
            </a:extLst>
          </p:cNvPr>
          <p:cNvSpPr>
            <a:spLocks noGrp="1"/>
          </p:cNvSpPr>
          <p:nvPr>
            <p:ph type="dt" sz="half" idx="10"/>
          </p:nvPr>
        </p:nvSpPr>
        <p:spPr/>
        <p:txBody>
          <a:bodyPr/>
          <a:lstStyle/>
          <a:p>
            <a:fld id="{281ABDE7-94E7-5147-9D00-2917C738444F}" type="datetime1">
              <a:rPr lang="sv-SE" smtClean="0"/>
              <a:t>2025-01-10</a:t>
            </a:fld>
            <a:endParaRPr lang="sv-SE" dirty="0"/>
          </a:p>
        </p:txBody>
      </p:sp>
      <p:sp>
        <p:nvSpPr>
          <p:cNvPr id="9" name="Platshållare för sidfot 8">
            <a:extLst>
              <a:ext uri="{FF2B5EF4-FFF2-40B4-BE49-F238E27FC236}">
                <a16:creationId xmlns:a16="http://schemas.microsoft.com/office/drawing/2014/main" id="{F79A1A1A-005D-819F-2C76-7A2B06725B1B}"/>
              </a:ext>
            </a:extLst>
          </p:cNvPr>
          <p:cNvSpPr>
            <a:spLocks noGrp="1"/>
          </p:cNvSpPr>
          <p:nvPr>
            <p:ph type="ftr" sz="quarter" idx="11"/>
          </p:nvPr>
        </p:nvSpPr>
        <p:spPr/>
        <p:txBody>
          <a:bodyPr/>
          <a:lstStyle/>
          <a:p>
            <a:r>
              <a:rPr lang="sv-SE"/>
              <a:t>Sidfot</a:t>
            </a:r>
            <a:endParaRPr lang="sv-SE" dirty="0"/>
          </a:p>
        </p:txBody>
      </p:sp>
      <p:sp>
        <p:nvSpPr>
          <p:cNvPr id="10" name="Platshållare för bildnummer 9">
            <a:extLst>
              <a:ext uri="{FF2B5EF4-FFF2-40B4-BE49-F238E27FC236}">
                <a16:creationId xmlns:a16="http://schemas.microsoft.com/office/drawing/2014/main" id="{4ED45F3E-F9E2-CCD8-C000-907046194F69}"/>
              </a:ext>
            </a:extLst>
          </p:cNvPr>
          <p:cNvSpPr>
            <a:spLocks noGrp="1"/>
          </p:cNvSpPr>
          <p:nvPr>
            <p:ph type="sldNum" sz="quarter" idx="12"/>
          </p:nvPr>
        </p:nvSpPr>
        <p:spPr/>
        <p:txBody>
          <a:bodyPr/>
          <a:lstStyle/>
          <a:p>
            <a:fld id="{130DDE8C-17E0-4539-9C15-C1E9D231907F}" type="slidenum">
              <a:rPr lang="sv-SE" smtClean="0"/>
              <a:pPr/>
              <a:t>‹#›</a:t>
            </a:fld>
            <a:endParaRPr lang="sv-SE" dirty="0"/>
          </a:p>
        </p:txBody>
      </p:sp>
      <p:sp>
        <p:nvSpPr>
          <p:cNvPr id="11" name="Rubrik 10">
            <a:extLst>
              <a:ext uri="{FF2B5EF4-FFF2-40B4-BE49-F238E27FC236}">
                <a16:creationId xmlns:a16="http://schemas.microsoft.com/office/drawing/2014/main" id="{A26AEE01-D8E5-1805-06DC-4A44D9A8329D}"/>
              </a:ext>
            </a:extLst>
          </p:cNvPr>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783680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1"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C7523289-2EF3-AD4D-A6E1-C7A24319940B}" type="datetime1">
              <a:rPr lang="sv-SE" smtClean="0"/>
              <a:t>2025-01-10</a:t>
            </a:fld>
            <a:endParaRPr lang="sv-SE" dirty="0"/>
          </a:p>
        </p:txBody>
      </p:sp>
      <p:sp>
        <p:nvSpPr>
          <p:cNvPr id="12"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a:t>Sidfot</a:t>
            </a:r>
            <a:endParaRPr lang="sv-SE" dirty="0"/>
          </a:p>
        </p:txBody>
      </p:sp>
      <p:sp>
        <p:nvSpPr>
          <p:cNvPr id="13"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4" name="Rubrik 3">
            <a:extLst>
              <a:ext uri="{FF2B5EF4-FFF2-40B4-BE49-F238E27FC236}">
                <a16:creationId xmlns:a16="http://schemas.microsoft.com/office/drawing/2014/main" id="{6B904F37-D812-20CD-15EB-C11C43BA0E59}"/>
              </a:ext>
            </a:extLst>
          </p:cNvPr>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26551907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10548" y="1327900"/>
            <a:ext cx="4361478" cy="971549"/>
          </a:xfrm>
        </p:spPr>
        <p:txBody>
          <a:bodyPr anchor="b"/>
          <a:lstStyle>
            <a:lvl1pPr>
              <a:defRPr sz="3200" b="1">
                <a:solidFill>
                  <a:schemeClr val="tx2"/>
                </a:solidFill>
              </a:defRPr>
            </a:lvl1pPr>
          </a:lstStyle>
          <a:p>
            <a:r>
              <a:rPr lang="sv-SE"/>
              <a:t>Klicka här för att ändra format</a:t>
            </a:r>
            <a:endParaRPr lang="sv-SE" dirty="0"/>
          </a:p>
        </p:txBody>
      </p:sp>
      <p:sp>
        <p:nvSpPr>
          <p:cNvPr id="3" name="Platshållare för innehåll 2"/>
          <p:cNvSpPr>
            <a:spLocks noGrp="1"/>
          </p:cNvSpPr>
          <p:nvPr>
            <p:ph idx="1"/>
          </p:nvPr>
        </p:nvSpPr>
        <p:spPr>
          <a:xfrm>
            <a:off x="5183188" y="1327901"/>
            <a:ext cx="5675312" cy="4736794"/>
          </a:xfrm>
        </p:spPr>
        <p:txBody>
          <a:bodyPr/>
          <a:lstStyle>
            <a:lvl1pPr>
              <a:defRPr sz="3200" b="1"/>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p:cNvSpPr>
            <a:spLocks noGrp="1"/>
          </p:cNvSpPr>
          <p:nvPr>
            <p:ph type="body" sz="half" idx="2"/>
          </p:nvPr>
        </p:nvSpPr>
        <p:spPr>
          <a:xfrm>
            <a:off x="410548" y="2299451"/>
            <a:ext cx="4361478" cy="38199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6" name="Platshållare för datum 5">
            <a:extLst>
              <a:ext uri="{FF2B5EF4-FFF2-40B4-BE49-F238E27FC236}">
                <a16:creationId xmlns:a16="http://schemas.microsoft.com/office/drawing/2014/main" id="{A43788EE-ED9F-ACBC-3781-F3FE49EB5E46}"/>
              </a:ext>
            </a:extLst>
          </p:cNvPr>
          <p:cNvSpPr>
            <a:spLocks noGrp="1"/>
          </p:cNvSpPr>
          <p:nvPr>
            <p:ph type="dt" sz="half" idx="10"/>
          </p:nvPr>
        </p:nvSpPr>
        <p:spPr/>
        <p:txBody>
          <a:bodyPr/>
          <a:lstStyle/>
          <a:p>
            <a:fld id="{545AD9D5-4044-9A44-A79E-E2BCD11F6FBC}" type="datetime1">
              <a:rPr lang="sv-SE" smtClean="0"/>
              <a:t>2025-01-10</a:t>
            </a:fld>
            <a:endParaRPr lang="sv-SE" dirty="0"/>
          </a:p>
        </p:txBody>
      </p:sp>
      <p:sp>
        <p:nvSpPr>
          <p:cNvPr id="7" name="Platshållare för sidfot 6">
            <a:extLst>
              <a:ext uri="{FF2B5EF4-FFF2-40B4-BE49-F238E27FC236}">
                <a16:creationId xmlns:a16="http://schemas.microsoft.com/office/drawing/2014/main" id="{A25724C1-5CDC-151B-FA3D-053880A2481D}"/>
              </a:ext>
            </a:extLst>
          </p:cNvPr>
          <p:cNvSpPr>
            <a:spLocks noGrp="1"/>
          </p:cNvSpPr>
          <p:nvPr>
            <p:ph type="ftr" sz="quarter" idx="11"/>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ABE26CC1-1A85-BEDA-AEC6-67AA043B2FAD}"/>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797380750"/>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10548" y="1315879"/>
            <a:ext cx="4361478" cy="971550"/>
          </a:xfrm>
        </p:spPr>
        <p:txBody>
          <a:bodyPr anchor="b"/>
          <a:lstStyle>
            <a:lvl1pPr>
              <a:defRPr sz="3200" b="1">
                <a:solidFill>
                  <a:schemeClr val="tx2"/>
                </a:solidFill>
              </a:defRPr>
            </a:lvl1pPr>
          </a:lstStyle>
          <a:p>
            <a:r>
              <a:rPr lang="sv-SE"/>
              <a:t>Klicka här för att ändra format</a:t>
            </a:r>
            <a:endParaRPr lang="sv-SE" dirty="0"/>
          </a:p>
        </p:txBody>
      </p:sp>
      <p:sp>
        <p:nvSpPr>
          <p:cNvPr id="3" name="Platshållare för bild 2"/>
          <p:cNvSpPr>
            <a:spLocks noGrp="1"/>
          </p:cNvSpPr>
          <p:nvPr>
            <p:ph type="pic" idx="1"/>
          </p:nvPr>
        </p:nvSpPr>
        <p:spPr>
          <a:xfrm>
            <a:off x="5183188" y="1315879"/>
            <a:ext cx="6446104" cy="4733228"/>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4" name="Platshållare för text 3"/>
          <p:cNvSpPr>
            <a:spLocks noGrp="1"/>
          </p:cNvSpPr>
          <p:nvPr>
            <p:ph type="body" sz="half" idx="2"/>
          </p:nvPr>
        </p:nvSpPr>
        <p:spPr>
          <a:xfrm>
            <a:off x="410548" y="2287429"/>
            <a:ext cx="4361478" cy="37616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6" name="Platshållare för datum 5">
            <a:extLst>
              <a:ext uri="{FF2B5EF4-FFF2-40B4-BE49-F238E27FC236}">
                <a16:creationId xmlns:a16="http://schemas.microsoft.com/office/drawing/2014/main" id="{ED9EDD38-6D32-5CCE-D2CF-097C9365949D}"/>
              </a:ext>
            </a:extLst>
          </p:cNvPr>
          <p:cNvSpPr>
            <a:spLocks noGrp="1"/>
          </p:cNvSpPr>
          <p:nvPr>
            <p:ph type="dt" sz="half" idx="10"/>
          </p:nvPr>
        </p:nvSpPr>
        <p:spPr/>
        <p:txBody>
          <a:bodyPr/>
          <a:lstStyle/>
          <a:p>
            <a:fld id="{C51F0920-3118-E841-952E-76F5FFEDF1F8}" type="datetime1">
              <a:rPr lang="sv-SE" smtClean="0"/>
              <a:t>2025-01-10</a:t>
            </a:fld>
            <a:endParaRPr lang="sv-SE" dirty="0"/>
          </a:p>
        </p:txBody>
      </p:sp>
      <p:sp>
        <p:nvSpPr>
          <p:cNvPr id="7" name="Platshållare för sidfot 6">
            <a:extLst>
              <a:ext uri="{FF2B5EF4-FFF2-40B4-BE49-F238E27FC236}">
                <a16:creationId xmlns:a16="http://schemas.microsoft.com/office/drawing/2014/main" id="{2A23DF9D-F5C5-18C9-8E67-8B894BA01C7A}"/>
              </a:ext>
            </a:extLst>
          </p:cNvPr>
          <p:cNvSpPr>
            <a:spLocks noGrp="1"/>
          </p:cNvSpPr>
          <p:nvPr>
            <p:ph type="ftr" sz="quarter" idx="11"/>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15FBE14F-8336-7A94-DEB1-AC8C10AE7430}"/>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2625344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1"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D162A7CE-C08E-413D-9F72-C87D9E61DF64}" type="datetime1">
              <a:rPr lang="sv-SE" smtClean="0"/>
              <a:t>2025-01-10</a:t>
            </a:fld>
            <a:endParaRPr lang="sv-SE" dirty="0"/>
          </a:p>
        </p:txBody>
      </p:sp>
      <p:sp>
        <p:nvSpPr>
          <p:cNvPr id="12"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a:t>Sidfot</a:t>
            </a:r>
            <a:endParaRPr lang="sv-SE" dirty="0"/>
          </a:p>
        </p:txBody>
      </p:sp>
      <p:sp>
        <p:nvSpPr>
          <p:cNvPr id="13"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4" name="Rubrik 3">
            <a:extLst>
              <a:ext uri="{FF2B5EF4-FFF2-40B4-BE49-F238E27FC236}">
                <a16:creationId xmlns:a16="http://schemas.microsoft.com/office/drawing/2014/main" id="{6B904F37-D812-20CD-15EB-C11C43BA0E59}"/>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9906085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om med logos och sidfo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FC457D59-0749-C14A-92CE-8126D374BD4A}" type="datetime1">
              <a:rPr lang="sv-SE" smtClean="0"/>
              <a:t>2025-01-10</a:t>
            </a:fld>
            <a:endParaRPr lang="sv-SE" dirty="0"/>
          </a:p>
        </p:txBody>
      </p:sp>
      <p:sp>
        <p:nvSpPr>
          <p:cNvPr id="3" name="Platshållare för sidfot 2"/>
          <p:cNvSpPr>
            <a:spLocks noGrp="1"/>
          </p:cNvSpPr>
          <p:nvPr>
            <p:ph type="ftr" sz="quarter" idx="11"/>
          </p:nvPr>
        </p:nvSpPr>
        <p:spPr/>
        <p:txBody>
          <a:bodyPr/>
          <a:lstStyle/>
          <a:p>
            <a:r>
              <a:rPr lang="sv-SE"/>
              <a:t>Sidfot</a:t>
            </a:r>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
        <p:nvSpPr>
          <p:cNvPr id="5" name="Rubrik 1">
            <a:extLst>
              <a:ext uri="{FF2B5EF4-FFF2-40B4-BE49-F238E27FC236}">
                <a16:creationId xmlns:a16="http://schemas.microsoft.com/office/drawing/2014/main" id="{75EFF2BB-7BF4-E4A4-2263-C3EB341F0A22}"/>
              </a:ext>
            </a:extLst>
          </p:cNvPr>
          <p:cNvSpPr>
            <a:spLocks noGrp="1"/>
          </p:cNvSpPr>
          <p:nvPr>
            <p:ph type="title"/>
          </p:nvPr>
        </p:nvSpPr>
        <p:spPr>
          <a:xfrm>
            <a:off x="410546" y="-1467900"/>
            <a:ext cx="10416781" cy="1209600"/>
          </a:xfrm>
        </p:spPr>
        <p:txBody>
          <a:bodyPr/>
          <a:lstStyle/>
          <a:p>
            <a:r>
              <a:rPr lang="sv-SE"/>
              <a:t>Klicka här för att ändra format</a:t>
            </a:r>
          </a:p>
        </p:txBody>
      </p:sp>
    </p:spTree>
    <p:extLst>
      <p:ext uri="{BB962C8B-B14F-4D97-AF65-F5344CB8AC3E}">
        <p14:creationId xmlns:p14="http://schemas.microsoft.com/office/powerpoint/2010/main" val="6903608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F864D4-9B3A-353B-4DB0-3B6384DF1E55}"/>
              </a:ext>
            </a:extLst>
          </p:cNvPr>
          <p:cNvSpPr>
            <a:spLocks noGrp="1"/>
          </p:cNvSpPr>
          <p:nvPr>
            <p:ph type="title"/>
          </p:nvPr>
        </p:nvSpPr>
        <p:spPr>
          <a:xfrm>
            <a:off x="410546" y="-1467900"/>
            <a:ext cx="10416781" cy="1209600"/>
          </a:xfrm>
        </p:spPr>
        <p:txBody>
          <a:bodyPr/>
          <a:lstStyle/>
          <a:p>
            <a:r>
              <a:rPr lang="sv-SE"/>
              <a:t>Klicka här för att ändra format</a:t>
            </a:r>
          </a:p>
        </p:txBody>
      </p:sp>
      <p:sp>
        <p:nvSpPr>
          <p:cNvPr id="6" name="Platshållare för datum 5">
            <a:extLst>
              <a:ext uri="{FF2B5EF4-FFF2-40B4-BE49-F238E27FC236}">
                <a16:creationId xmlns:a16="http://schemas.microsoft.com/office/drawing/2014/main" id="{02473A28-85CB-0648-EF10-B3EF6701D38A}"/>
              </a:ext>
            </a:extLst>
          </p:cNvPr>
          <p:cNvSpPr>
            <a:spLocks noGrp="1"/>
          </p:cNvSpPr>
          <p:nvPr>
            <p:ph type="dt" sz="half" idx="10"/>
          </p:nvPr>
        </p:nvSpPr>
        <p:spPr/>
        <p:txBody>
          <a:bodyPr/>
          <a:lstStyle/>
          <a:p>
            <a:fld id="{28EB0528-F4E2-FA4F-8495-B56D20CD1365}" type="datetime1">
              <a:rPr lang="sv-SE" smtClean="0"/>
              <a:t>2025-01-10</a:t>
            </a:fld>
            <a:endParaRPr lang="sv-SE" dirty="0"/>
          </a:p>
        </p:txBody>
      </p:sp>
      <p:sp>
        <p:nvSpPr>
          <p:cNvPr id="7" name="Platshållare för sidfot 6">
            <a:extLst>
              <a:ext uri="{FF2B5EF4-FFF2-40B4-BE49-F238E27FC236}">
                <a16:creationId xmlns:a16="http://schemas.microsoft.com/office/drawing/2014/main" id="{851741FE-02D4-6E59-F70C-FD77128C90B0}"/>
              </a:ext>
            </a:extLst>
          </p:cNvPr>
          <p:cNvSpPr>
            <a:spLocks noGrp="1"/>
          </p:cNvSpPr>
          <p:nvPr>
            <p:ph type="ftr" sz="quarter" idx="11"/>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AD4D4BFF-ECC0-25F7-7F06-4E0B63CC6222}"/>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35797665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ogotyper">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FC457D59-0749-C14A-92CE-8126D374BD4A}" type="datetime1">
              <a:rPr lang="sv-SE" smtClean="0"/>
              <a:t>2025-01-10</a:t>
            </a:fld>
            <a:endParaRPr lang="sv-SE" dirty="0"/>
          </a:p>
        </p:txBody>
      </p:sp>
      <p:sp>
        <p:nvSpPr>
          <p:cNvPr id="3" name="Platshållare för sidfot 2"/>
          <p:cNvSpPr>
            <a:spLocks noGrp="1"/>
          </p:cNvSpPr>
          <p:nvPr>
            <p:ph type="ftr" sz="quarter" idx="11"/>
          </p:nvPr>
        </p:nvSpPr>
        <p:spPr/>
        <p:txBody>
          <a:bodyPr/>
          <a:lstStyle/>
          <a:p>
            <a:r>
              <a:rPr lang="sv-SE"/>
              <a:t>Sidfot</a:t>
            </a:r>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pic>
        <p:nvPicPr>
          <p:cNvPr id="8" name="Bildobjekt 7" descr="Länets femton kommuners logotyper.">
            <a:extLst>
              <a:ext uri="{FF2B5EF4-FFF2-40B4-BE49-F238E27FC236}">
                <a16:creationId xmlns:a16="http://schemas.microsoft.com/office/drawing/2014/main" id="{59F2956C-3F36-84DE-0FD0-C4F37444D92D}"/>
              </a:ext>
            </a:extLst>
          </p:cNvPr>
          <p:cNvPicPr>
            <a:picLocks noChangeAspect="1"/>
          </p:cNvPicPr>
          <p:nvPr userDrawn="1"/>
        </p:nvPicPr>
        <p:blipFill>
          <a:blip r:embed="rId2">
            <a:extLst>
              <a:ext uri="{28A0092B-C50C-407E-A947-70E740481C1C}">
                <a14:useLocalDpi xmlns:a14="http://schemas.microsoft.com/office/drawing/2010/main" val="0"/>
              </a:ext>
            </a:extLst>
          </a:blip>
          <a:srcRect l="-450" r="29375"/>
          <a:stretch/>
        </p:blipFill>
        <p:spPr>
          <a:xfrm>
            <a:off x="954782" y="1731032"/>
            <a:ext cx="10282436" cy="3184919"/>
          </a:xfrm>
          <a:prstGeom prst="rect">
            <a:avLst/>
          </a:prstGeom>
        </p:spPr>
      </p:pic>
      <p:sp>
        <p:nvSpPr>
          <p:cNvPr id="9" name="Rubrik 8">
            <a:extLst>
              <a:ext uri="{FF2B5EF4-FFF2-40B4-BE49-F238E27FC236}">
                <a16:creationId xmlns:a16="http://schemas.microsoft.com/office/drawing/2014/main" id="{9949E777-9CE3-8E08-E9EC-400C700E5E97}"/>
              </a:ext>
            </a:extLst>
          </p:cNvPr>
          <p:cNvSpPr>
            <a:spLocks noGrp="1"/>
          </p:cNvSpPr>
          <p:nvPr>
            <p:ph type="title"/>
          </p:nvPr>
        </p:nvSpPr>
        <p:spPr>
          <a:xfrm>
            <a:off x="410546" y="-1456176"/>
            <a:ext cx="10416781" cy="1209600"/>
          </a:xfrm>
        </p:spPr>
        <p:txBody>
          <a:bodyPr/>
          <a:lstStyle/>
          <a:p>
            <a:r>
              <a:rPr lang="sv-SE"/>
              <a:t>Klicka här för att ändra format</a:t>
            </a:r>
          </a:p>
        </p:txBody>
      </p:sp>
    </p:spTree>
    <p:extLst>
      <p:ext uri="{BB962C8B-B14F-4D97-AF65-F5344CB8AC3E}">
        <p14:creationId xmlns:p14="http://schemas.microsoft.com/office/powerpoint/2010/main" val="31426136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vslut">
    <p:bg>
      <p:bgPr>
        <a:solidFill>
          <a:schemeClr val="bg2"/>
        </a:solidFill>
        <a:effectLst/>
      </p:bgPr>
    </p:bg>
    <p:spTree>
      <p:nvGrpSpPr>
        <p:cNvPr id="1" name=""/>
        <p:cNvGrpSpPr/>
        <p:nvPr/>
      </p:nvGrpSpPr>
      <p:grpSpPr>
        <a:xfrm>
          <a:off x="0" y="0"/>
          <a:ext cx="0" cy="0"/>
          <a:chOff x="0" y="0"/>
          <a:chExt cx="0" cy="0"/>
        </a:xfrm>
      </p:grpSpPr>
      <p:sp>
        <p:nvSpPr>
          <p:cNvPr id="11"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C7523289-2EF3-AD4D-A6E1-C7A24319940B}" type="datetime1">
              <a:rPr lang="sv-SE" smtClean="0"/>
              <a:t>2025-01-10</a:t>
            </a:fld>
            <a:endParaRPr lang="sv-SE" dirty="0"/>
          </a:p>
        </p:txBody>
      </p:sp>
      <p:sp>
        <p:nvSpPr>
          <p:cNvPr id="12"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a:t>Sidfot</a:t>
            </a:r>
            <a:endParaRPr lang="sv-SE" dirty="0"/>
          </a:p>
        </p:txBody>
      </p:sp>
      <p:sp>
        <p:nvSpPr>
          <p:cNvPr id="13"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4" name="Rubrik 3">
            <a:extLst>
              <a:ext uri="{FF2B5EF4-FFF2-40B4-BE49-F238E27FC236}">
                <a16:creationId xmlns:a16="http://schemas.microsoft.com/office/drawing/2014/main" id="{6B904F37-D812-20CD-15EB-C11C43BA0E59}"/>
              </a:ext>
            </a:extLst>
          </p:cNvPr>
          <p:cNvSpPr>
            <a:spLocks noGrp="1"/>
          </p:cNvSpPr>
          <p:nvPr>
            <p:ph type="title" hasCustomPrompt="1"/>
          </p:nvPr>
        </p:nvSpPr>
        <p:spPr>
          <a:xfrm>
            <a:off x="1565031" y="1926437"/>
            <a:ext cx="9061938" cy="1421008"/>
          </a:xfrm>
        </p:spPr>
        <p:txBody>
          <a:bodyPr>
            <a:normAutofit/>
          </a:bodyPr>
          <a:lstStyle>
            <a:lvl1pPr algn="ctr">
              <a:defRPr sz="6600"/>
            </a:lvl1pPr>
          </a:lstStyle>
          <a:p>
            <a:r>
              <a:rPr lang="sv-SE" dirty="0"/>
              <a:t>Klicka för att lägga till avslutande ord</a:t>
            </a:r>
          </a:p>
        </p:txBody>
      </p:sp>
      <p:sp>
        <p:nvSpPr>
          <p:cNvPr id="5" name="Platshållare för text 4">
            <a:extLst>
              <a:ext uri="{FF2B5EF4-FFF2-40B4-BE49-F238E27FC236}">
                <a16:creationId xmlns:a16="http://schemas.microsoft.com/office/drawing/2014/main" id="{AA9E460C-6D33-8853-3754-6A5048637B03}"/>
              </a:ext>
            </a:extLst>
          </p:cNvPr>
          <p:cNvSpPr>
            <a:spLocks noGrp="1"/>
          </p:cNvSpPr>
          <p:nvPr>
            <p:ph type="body" sz="quarter" idx="13" hasCustomPrompt="1"/>
          </p:nvPr>
        </p:nvSpPr>
        <p:spPr>
          <a:xfrm>
            <a:off x="407988" y="4958355"/>
            <a:ext cx="6107113" cy="1054833"/>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lägga till t.ex. kontaktuppgifter</a:t>
            </a:r>
          </a:p>
        </p:txBody>
      </p:sp>
    </p:spTree>
    <p:extLst>
      <p:ext uri="{BB962C8B-B14F-4D97-AF65-F5344CB8AC3E}">
        <p14:creationId xmlns:p14="http://schemas.microsoft.com/office/powerpoint/2010/main" val="13119707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1_Tom">
    <p:spTree>
      <p:nvGrpSpPr>
        <p:cNvPr id="1" name=""/>
        <p:cNvGrpSpPr/>
        <p:nvPr/>
      </p:nvGrpSpPr>
      <p:grpSpPr>
        <a:xfrm>
          <a:off x="0" y="0"/>
          <a:ext cx="0" cy="0"/>
          <a:chOff x="0" y="0"/>
          <a:chExt cx="0" cy="0"/>
        </a:xfrm>
      </p:grpSpPr>
      <p:sp>
        <p:nvSpPr>
          <p:cNvPr id="9" name="Rektangel 8"/>
          <p:cNvSpPr/>
          <p:nvPr userDrawn="1"/>
        </p:nvSpPr>
        <p:spPr>
          <a:xfrm>
            <a:off x="1" y="6356350"/>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B4152674-6AB9-4668-8AED-4226128661A6}" type="datetime1">
              <a:rPr lang="sv-SE" smtClean="0"/>
              <a:t>2025-01-10</a:t>
            </a:fld>
            <a:endParaRPr lang="sv-SE" dirty="0"/>
          </a:p>
        </p:txBody>
      </p:sp>
      <p:sp>
        <p:nvSpPr>
          <p:cNvPr id="11"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12"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8" name="Rektangel 7"/>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dirty="0"/>
          </a:p>
        </p:txBody>
      </p:sp>
      <p:pic>
        <p:nvPicPr>
          <p:cNvPr id="15" name="Bildobjekt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34447865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410701"/>
            <a:ext cx="9144000" cy="3241878"/>
          </a:xfrm>
        </p:spPr>
        <p:txBody>
          <a:bodyPr anchor="b"/>
          <a:lstStyle>
            <a:lvl1pPr algn="ctr">
              <a:defRPr sz="6000" b="1"/>
            </a:lvl1pPr>
          </a:lstStyle>
          <a:p>
            <a:r>
              <a:rPr lang="sv-SE"/>
              <a:t>Klicka här för att ändra format</a:t>
            </a:r>
            <a:endParaRPr lang="sv-SE" dirty="0"/>
          </a:p>
        </p:txBody>
      </p:sp>
      <p:sp>
        <p:nvSpPr>
          <p:cNvPr id="3" name="Underrubrik 2"/>
          <p:cNvSpPr>
            <a:spLocks noGrp="1"/>
          </p:cNvSpPr>
          <p:nvPr>
            <p:ph type="subTitle" idx="1"/>
          </p:nvPr>
        </p:nvSpPr>
        <p:spPr>
          <a:xfrm>
            <a:off x="1524000" y="3838575"/>
            <a:ext cx="9144000" cy="179069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sv-SE" dirty="0"/>
          </a:p>
        </p:txBody>
      </p:sp>
      <p:cxnSp>
        <p:nvCxnSpPr>
          <p:cNvPr id="13" name="Rak 12"/>
          <p:cNvCxnSpPr/>
          <p:nvPr userDrawn="1"/>
        </p:nvCxnSpPr>
        <p:spPr>
          <a:xfrm>
            <a:off x="1524000" y="3710861"/>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Bildobjekt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5307" y="390071"/>
            <a:ext cx="1016146" cy="969723"/>
          </a:xfrm>
          <a:prstGeom prst="rect">
            <a:avLst/>
          </a:prstGeom>
        </p:spPr>
      </p:pic>
      <p:sp>
        <p:nvSpPr>
          <p:cNvPr id="11" name="Platshållare för datum 3"/>
          <p:cNvSpPr>
            <a:spLocks noGrp="1"/>
          </p:cNvSpPr>
          <p:nvPr>
            <p:ph type="dt" sz="half" idx="10"/>
          </p:nvPr>
        </p:nvSpPr>
        <p:spPr>
          <a:xfrm>
            <a:off x="410547" y="6356350"/>
            <a:ext cx="2743200" cy="492876"/>
          </a:xfrm>
        </p:spPr>
        <p:txBody>
          <a:bodyPr/>
          <a:lstStyle>
            <a:lvl1pPr>
              <a:defRPr sz="1050">
                <a:solidFill>
                  <a:schemeClr val="tx1"/>
                </a:solidFill>
              </a:defRPr>
            </a:lvl1pPr>
          </a:lstStyle>
          <a:p>
            <a:fld id="{FC5DA319-72F1-4F70-9BE7-0CBB4F12E5D2}" type="datetime1">
              <a:rPr lang="sv-SE" smtClean="0"/>
              <a:t>2025-01-10</a:t>
            </a:fld>
            <a:endParaRPr lang="sv-SE" dirty="0"/>
          </a:p>
        </p:txBody>
      </p:sp>
      <p:sp>
        <p:nvSpPr>
          <p:cNvPr id="12" name="Platshållare för sidfot 4"/>
          <p:cNvSpPr>
            <a:spLocks noGrp="1"/>
          </p:cNvSpPr>
          <p:nvPr>
            <p:ph type="ftr" sz="quarter" idx="11"/>
          </p:nvPr>
        </p:nvSpPr>
        <p:spPr>
          <a:xfrm>
            <a:off x="3579845" y="6356350"/>
            <a:ext cx="5032310" cy="492876"/>
          </a:xfrm>
        </p:spPr>
        <p:txBody>
          <a:bodyPr/>
          <a:lstStyle>
            <a:lvl1pPr>
              <a:defRPr sz="1050">
                <a:solidFill>
                  <a:schemeClr val="tx1"/>
                </a:solidFill>
              </a:defRPr>
            </a:lvl1pPr>
          </a:lstStyle>
          <a:p>
            <a:endParaRPr lang="sv-SE" dirty="0"/>
          </a:p>
        </p:txBody>
      </p:sp>
      <p:sp>
        <p:nvSpPr>
          <p:cNvPr id="14" name="Platshållare för bildnummer 5"/>
          <p:cNvSpPr>
            <a:spLocks noGrp="1"/>
          </p:cNvSpPr>
          <p:nvPr>
            <p:ph type="sldNum" sz="quarter" idx="12"/>
          </p:nvPr>
        </p:nvSpPr>
        <p:spPr>
          <a:xfrm>
            <a:off x="9038253" y="6356350"/>
            <a:ext cx="2743200" cy="492876"/>
          </a:xfrm>
        </p:spPr>
        <p:txBody>
          <a:bodyPr/>
          <a:lstStyle>
            <a:lvl1pPr>
              <a:defRPr sz="1050">
                <a:solidFill>
                  <a:schemeClr val="tx1"/>
                </a:solidFill>
              </a:defRPr>
            </a:lvl1pPr>
          </a:lstStyle>
          <a:p>
            <a:fld id="{130DDE8C-17E0-4539-9C15-C1E9D231907F}" type="slidenum">
              <a:rPr lang="sv-SE" smtClean="0"/>
              <a:pPr/>
              <a:t>‹#›</a:t>
            </a:fld>
            <a:endParaRPr lang="sv-SE" dirty="0">
              <a:solidFill>
                <a:schemeClr val="bg2">
                  <a:lumMod val="40000"/>
                  <a:lumOff val="60000"/>
                </a:schemeClr>
              </a:solidFill>
            </a:endParaRPr>
          </a:p>
        </p:txBody>
      </p:sp>
    </p:spTree>
    <p:extLst>
      <p:ext uri="{BB962C8B-B14F-4D97-AF65-F5344CB8AC3E}">
        <p14:creationId xmlns:p14="http://schemas.microsoft.com/office/powerpoint/2010/main" val="6463510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8" name="Rektangel 7"/>
          <p:cNvSpPr/>
          <p:nvPr userDrawn="1"/>
        </p:nvSpPr>
        <p:spPr>
          <a:xfrm>
            <a:off x="1" y="6356351"/>
            <a:ext cx="12192000" cy="50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410548" y="365126"/>
            <a:ext cx="10619402" cy="1210581"/>
          </a:xfrm>
        </p:spPr>
        <p:txBody>
          <a:bodyPr/>
          <a:lstStyle>
            <a:lvl1pPr>
              <a:defRPr b="1">
                <a:solidFill>
                  <a:schemeClr val="tx2"/>
                </a:solidFill>
              </a:defRPr>
            </a:lvl1pPr>
          </a:lstStyle>
          <a:p>
            <a:r>
              <a:rPr lang="sv-SE"/>
              <a:t>Klicka här för att ändra format</a:t>
            </a:r>
            <a:endParaRPr lang="sv-SE" dirty="0"/>
          </a:p>
        </p:txBody>
      </p:sp>
      <p:sp>
        <p:nvSpPr>
          <p:cNvPr id="3" name="Platshållare för innehåll 2"/>
          <p:cNvSpPr>
            <a:spLocks noGrp="1"/>
          </p:cNvSpPr>
          <p:nvPr>
            <p:ph idx="1"/>
          </p:nvPr>
        </p:nvSpPr>
        <p:spPr>
          <a:xfrm>
            <a:off x="410547" y="1825625"/>
            <a:ext cx="11370906" cy="43513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A36EF070-D4A1-4BBC-95E2-C540A084EC01}" type="datetime1">
              <a:rPr lang="sv-SE" smtClean="0"/>
              <a:t>2025-01-10</a:t>
            </a:fld>
            <a:endParaRPr lang="sv-SE" dirty="0"/>
          </a:p>
        </p:txBody>
      </p:sp>
      <p:sp>
        <p:nvSpPr>
          <p:cNvPr id="5"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6"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14" name="Rektangel 13"/>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5" name="Bildobjekt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35396345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410547" y="1709738"/>
            <a:ext cx="11358206" cy="2852737"/>
          </a:xfrm>
        </p:spPr>
        <p:txBody>
          <a:bodyPr anchor="b"/>
          <a:lstStyle>
            <a:lvl1pPr>
              <a:defRPr sz="6000" b="1">
                <a:solidFill>
                  <a:schemeClr val="tx2"/>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410547" y="4589463"/>
            <a:ext cx="1135820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11" name="Rektangel 10"/>
          <p:cNvSpPr/>
          <p:nvPr userDrawn="1"/>
        </p:nvSpPr>
        <p:spPr>
          <a:xfrm>
            <a:off x="1" y="6356350"/>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D775DD86-983D-4097-A028-87EAC6BF841B}" type="datetime1">
              <a:rPr lang="sv-SE" smtClean="0"/>
              <a:t>2025-01-10</a:t>
            </a:fld>
            <a:endParaRPr lang="sv-SE" dirty="0"/>
          </a:p>
        </p:txBody>
      </p:sp>
      <p:sp>
        <p:nvSpPr>
          <p:cNvPr id="13"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14"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10" name="Rektangel 9"/>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7" name="Bildobjekt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39318288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10548" y="365125"/>
            <a:ext cx="10603074" cy="1206500"/>
          </a:xfrm>
        </p:spPr>
        <p:txBody>
          <a:bodyPr/>
          <a:lstStyle>
            <a:lvl1pPr>
              <a:defRPr b="1">
                <a:solidFill>
                  <a:schemeClr val="tx2"/>
                </a:solidFill>
              </a:defRPr>
            </a:lvl1pPr>
          </a:lstStyle>
          <a:p>
            <a:r>
              <a:rPr lang="sv-SE"/>
              <a:t>Klicka här för att ändra format</a:t>
            </a:r>
            <a:endParaRPr lang="sv-SE" dirty="0"/>
          </a:p>
        </p:txBody>
      </p:sp>
      <p:sp>
        <p:nvSpPr>
          <p:cNvPr id="3" name="Platshållare för innehåll 2"/>
          <p:cNvSpPr>
            <a:spLocks noGrp="1"/>
          </p:cNvSpPr>
          <p:nvPr>
            <p:ph sz="half" idx="1"/>
          </p:nvPr>
        </p:nvSpPr>
        <p:spPr>
          <a:xfrm>
            <a:off x="410547" y="1825625"/>
            <a:ext cx="5609253"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199" y="1825625"/>
            <a:ext cx="5609253"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2" name="Rektangel 11"/>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21684484-201B-44CD-9746-00FED4EFCD5B}" type="datetime1">
              <a:rPr lang="sv-SE" smtClean="0"/>
              <a:t>2025-01-10</a:t>
            </a:fld>
            <a:endParaRPr lang="sv-SE" dirty="0"/>
          </a:p>
        </p:txBody>
      </p:sp>
      <p:sp>
        <p:nvSpPr>
          <p:cNvPr id="14"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15"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11" name="Rektangel 10"/>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8" name="Bildobjekt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16213982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10548" y="365125"/>
            <a:ext cx="10619402" cy="1235075"/>
          </a:xfrm>
        </p:spPr>
        <p:txBody>
          <a:bodyPr/>
          <a:lstStyle>
            <a:lvl1pPr>
              <a:defRPr b="1">
                <a:solidFill>
                  <a:schemeClr val="tx2"/>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410548" y="1690687"/>
            <a:ext cx="5587028"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10548" y="2505075"/>
            <a:ext cx="558702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90687"/>
            <a:ext cx="5609252" cy="8143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199" y="2505075"/>
            <a:ext cx="5609253"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4" name="Rektangel 13"/>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33C59008-A271-48C6-B77D-A5EBCC61C08A}" type="datetime1">
              <a:rPr lang="sv-SE" smtClean="0"/>
              <a:t>2025-01-10</a:t>
            </a:fld>
            <a:endParaRPr lang="sv-SE" dirty="0"/>
          </a:p>
        </p:txBody>
      </p:sp>
      <p:sp>
        <p:nvSpPr>
          <p:cNvPr id="16"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17"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13" name="Rektangel 12"/>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20" name="Bildobjekt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463475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10548" y="1327900"/>
            <a:ext cx="4361478" cy="971549"/>
          </a:xfrm>
        </p:spPr>
        <p:txBody>
          <a:bodyPr anchor="b"/>
          <a:lstStyle>
            <a:lvl1pPr>
              <a:defRPr sz="3200" b="1">
                <a:solidFill>
                  <a:schemeClr val="tx2"/>
                </a:solidFill>
              </a:defRPr>
            </a:lvl1pPr>
          </a:lstStyle>
          <a:p>
            <a:r>
              <a:rPr lang="sv-SE" dirty="0"/>
              <a:t>Klicka här för att ändra format</a:t>
            </a:r>
          </a:p>
        </p:txBody>
      </p:sp>
      <p:sp>
        <p:nvSpPr>
          <p:cNvPr id="3" name="Platshållare för innehåll 2"/>
          <p:cNvSpPr>
            <a:spLocks noGrp="1"/>
          </p:cNvSpPr>
          <p:nvPr>
            <p:ph idx="1"/>
          </p:nvPr>
        </p:nvSpPr>
        <p:spPr>
          <a:xfrm>
            <a:off x="5183188" y="1327901"/>
            <a:ext cx="5675312" cy="5019674"/>
          </a:xfrm>
        </p:spPr>
        <p:txBody>
          <a:bodyPr/>
          <a:lstStyle>
            <a:lvl1pPr>
              <a:defRPr sz="3200" b="1"/>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p:cNvSpPr>
            <a:spLocks noGrp="1"/>
          </p:cNvSpPr>
          <p:nvPr>
            <p:ph type="body" sz="half" idx="2"/>
          </p:nvPr>
        </p:nvSpPr>
        <p:spPr>
          <a:xfrm>
            <a:off x="410548" y="2299451"/>
            <a:ext cx="4361478" cy="40481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6" name="Platshållare för datum 5">
            <a:extLst>
              <a:ext uri="{FF2B5EF4-FFF2-40B4-BE49-F238E27FC236}">
                <a16:creationId xmlns:a16="http://schemas.microsoft.com/office/drawing/2014/main" id="{A43788EE-ED9F-ACBC-3781-F3FE49EB5E46}"/>
              </a:ext>
            </a:extLst>
          </p:cNvPr>
          <p:cNvSpPr>
            <a:spLocks noGrp="1"/>
          </p:cNvSpPr>
          <p:nvPr>
            <p:ph type="dt" sz="half" idx="10"/>
          </p:nvPr>
        </p:nvSpPr>
        <p:spPr/>
        <p:txBody>
          <a:bodyPr/>
          <a:lstStyle/>
          <a:p>
            <a:fld id="{B22D0480-2FDB-4026-AAF1-2CD28218587A}" type="datetime1">
              <a:rPr lang="sv-SE" smtClean="0"/>
              <a:t>2025-01-10</a:t>
            </a:fld>
            <a:endParaRPr lang="sv-SE" dirty="0"/>
          </a:p>
        </p:txBody>
      </p:sp>
      <p:sp>
        <p:nvSpPr>
          <p:cNvPr id="7" name="Platshållare för sidfot 6">
            <a:extLst>
              <a:ext uri="{FF2B5EF4-FFF2-40B4-BE49-F238E27FC236}">
                <a16:creationId xmlns:a16="http://schemas.microsoft.com/office/drawing/2014/main" id="{A25724C1-5CDC-151B-FA3D-053880A2481D}"/>
              </a:ext>
            </a:extLst>
          </p:cNvPr>
          <p:cNvSpPr>
            <a:spLocks noGrp="1"/>
          </p:cNvSpPr>
          <p:nvPr>
            <p:ph type="ftr" sz="quarter" idx="11"/>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ABE26CC1-1A85-BEDA-AEC6-67AA043B2FAD}"/>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270220822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10547" y="365126"/>
            <a:ext cx="10611239" cy="1216024"/>
          </a:xfrm>
        </p:spPr>
        <p:txBody>
          <a:bodyPr/>
          <a:lstStyle>
            <a:lvl1pPr>
              <a:defRPr b="1">
                <a:solidFill>
                  <a:schemeClr val="tx2"/>
                </a:solidFill>
              </a:defRPr>
            </a:lvl1pPr>
          </a:lstStyle>
          <a:p>
            <a:r>
              <a:rPr lang="sv-SE"/>
              <a:t>Klicka här för att ändra format</a:t>
            </a:r>
            <a:endParaRPr lang="sv-SE" dirty="0"/>
          </a:p>
        </p:txBody>
      </p:sp>
      <p:sp>
        <p:nvSpPr>
          <p:cNvPr id="10" name="Rektangel 9"/>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D0905C11-AE40-4DD3-B577-1575C80BAAED}" type="datetime1">
              <a:rPr lang="sv-SE" smtClean="0"/>
              <a:t>2025-01-10</a:t>
            </a:fld>
            <a:endParaRPr lang="sv-SE" dirty="0"/>
          </a:p>
        </p:txBody>
      </p:sp>
      <p:sp>
        <p:nvSpPr>
          <p:cNvPr id="12"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13"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9" name="Rektangel 8"/>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6" name="Bildobjekt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7971932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9" name="Rektangel 8"/>
          <p:cNvSpPr/>
          <p:nvPr userDrawn="1"/>
        </p:nvSpPr>
        <p:spPr>
          <a:xfrm>
            <a:off x="1" y="6356350"/>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B4152674-6AB9-4668-8AED-4226128661A6}" type="datetime1">
              <a:rPr lang="sv-SE" smtClean="0"/>
              <a:t>2025-01-10</a:t>
            </a:fld>
            <a:endParaRPr lang="sv-SE" dirty="0"/>
          </a:p>
        </p:txBody>
      </p:sp>
      <p:sp>
        <p:nvSpPr>
          <p:cNvPr id="11"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12"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8" name="Rektangel 7"/>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5" name="Bildobjekt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19241138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10548" y="457200"/>
            <a:ext cx="4361478" cy="1600200"/>
          </a:xfrm>
        </p:spPr>
        <p:txBody>
          <a:bodyPr anchor="b"/>
          <a:lstStyle>
            <a:lvl1pPr>
              <a:defRPr sz="3200" b="1">
                <a:solidFill>
                  <a:schemeClr val="tx2"/>
                </a:solidFill>
              </a:defRPr>
            </a:lvl1pPr>
          </a:lstStyle>
          <a:p>
            <a:r>
              <a:rPr lang="sv-SE"/>
              <a:t>Klicka här för att ändra format</a:t>
            </a:r>
            <a:endParaRPr lang="sv-SE" dirty="0"/>
          </a:p>
        </p:txBody>
      </p:sp>
      <p:sp>
        <p:nvSpPr>
          <p:cNvPr id="3" name="Platshållare för innehåll 2"/>
          <p:cNvSpPr>
            <a:spLocks noGrp="1"/>
          </p:cNvSpPr>
          <p:nvPr>
            <p:ph idx="1"/>
          </p:nvPr>
        </p:nvSpPr>
        <p:spPr>
          <a:xfrm>
            <a:off x="5183188" y="1085851"/>
            <a:ext cx="5675312" cy="5019674"/>
          </a:xfrm>
        </p:spPr>
        <p:txBody>
          <a:bodyPr/>
          <a:lstStyle>
            <a:lvl1pPr>
              <a:defRPr sz="3200" b="1"/>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p:cNvSpPr>
            <a:spLocks noGrp="1"/>
          </p:cNvSpPr>
          <p:nvPr>
            <p:ph type="body" sz="half" idx="2"/>
          </p:nvPr>
        </p:nvSpPr>
        <p:spPr>
          <a:xfrm>
            <a:off x="410548" y="2057401"/>
            <a:ext cx="4361478" cy="40481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2" name="Rektangel 11"/>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6401B1E7-2B4C-4E93-9B83-9D444BAB3785}" type="datetime1">
              <a:rPr lang="sv-SE" smtClean="0"/>
              <a:t>2025-01-10</a:t>
            </a:fld>
            <a:endParaRPr lang="sv-SE" dirty="0"/>
          </a:p>
        </p:txBody>
      </p:sp>
      <p:sp>
        <p:nvSpPr>
          <p:cNvPr id="14"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15"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11" name="Rektangel 10"/>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8" name="Bildobjekt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35343357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10548" y="457200"/>
            <a:ext cx="4361478" cy="1600200"/>
          </a:xfrm>
        </p:spPr>
        <p:txBody>
          <a:bodyPr anchor="b"/>
          <a:lstStyle>
            <a:lvl1pPr>
              <a:defRPr sz="3200" b="1">
                <a:solidFill>
                  <a:schemeClr val="tx2"/>
                </a:solidFill>
              </a:defRPr>
            </a:lvl1pPr>
          </a:lstStyle>
          <a:p>
            <a:r>
              <a:rPr lang="sv-SE"/>
              <a:t>Klicka här för att ändra format</a:t>
            </a:r>
            <a:endParaRPr lang="sv-SE" dirty="0"/>
          </a:p>
        </p:txBody>
      </p:sp>
      <p:sp>
        <p:nvSpPr>
          <p:cNvPr id="3" name="Platshållare för bild 2"/>
          <p:cNvSpPr>
            <a:spLocks noGrp="1"/>
          </p:cNvSpPr>
          <p:nvPr>
            <p:ph type="pic" idx="1"/>
          </p:nvPr>
        </p:nvSpPr>
        <p:spPr>
          <a:xfrm>
            <a:off x="5183188" y="1085850"/>
            <a:ext cx="5658984" cy="50292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4" name="Platshållare för text 3"/>
          <p:cNvSpPr>
            <a:spLocks noGrp="1"/>
          </p:cNvSpPr>
          <p:nvPr>
            <p:ph type="body" sz="half" idx="2"/>
          </p:nvPr>
        </p:nvSpPr>
        <p:spPr>
          <a:xfrm>
            <a:off x="410548" y="2057400"/>
            <a:ext cx="4361478" cy="40502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2" name="Rektangel 11"/>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7037B5D3-587F-424B-B03D-31C4263C7226}" type="datetime1">
              <a:rPr lang="sv-SE" smtClean="0"/>
              <a:t>2025-01-10</a:t>
            </a:fld>
            <a:endParaRPr lang="sv-SE" dirty="0"/>
          </a:p>
        </p:txBody>
      </p:sp>
      <p:sp>
        <p:nvSpPr>
          <p:cNvPr id="14"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15"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11" name="Rektangel 10"/>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8" name="Bildobjekt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173734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10548" y="1268987"/>
            <a:ext cx="4361478" cy="971550"/>
          </a:xfrm>
        </p:spPr>
        <p:txBody>
          <a:bodyPr anchor="b"/>
          <a:lstStyle>
            <a:lvl1pPr>
              <a:defRPr sz="3200" b="1">
                <a:solidFill>
                  <a:schemeClr val="tx2"/>
                </a:solidFill>
              </a:defRPr>
            </a:lvl1pPr>
          </a:lstStyle>
          <a:p>
            <a:r>
              <a:rPr lang="sv-SE" dirty="0"/>
              <a:t>Klicka här för att ändra format</a:t>
            </a:r>
          </a:p>
        </p:txBody>
      </p:sp>
      <p:sp>
        <p:nvSpPr>
          <p:cNvPr id="3" name="Platshållare för bild 2"/>
          <p:cNvSpPr>
            <a:spLocks noGrp="1"/>
          </p:cNvSpPr>
          <p:nvPr>
            <p:ph type="pic" idx="1"/>
          </p:nvPr>
        </p:nvSpPr>
        <p:spPr>
          <a:xfrm>
            <a:off x="5183188" y="1268987"/>
            <a:ext cx="5658984" cy="50292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4" name="Platshållare för text 3"/>
          <p:cNvSpPr>
            <a:spLocks noGrp="1"/>
          </p:cNvSpPr>
          <p:nvPr>
            <p:ph type="body" sz="half" idx="2"/>
          </p:nvPr>
        </p:nvSpPr>
        <p:spPr>
          <a:xfrm>
            <a:off x="410548" y="2240537"/>
            <a:ext cx="4361478" cy="40502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6" name="Platshållare för datum 5">
            <a:extLst>
              <a:ext uri="{FF2B5EF4-FFF2-40B4-BE49-F238E27FC236}">
                <a16:creationId xmlns:a16="http://schemas.microsoft.com/office/drawing/2014/main" id="{ED9EDD38-6D32-5CCE-D2CF-097C9365949D}"/>
              </a:ext>
            </a:extLst>
          </p:cNvPr>
          <p:cNvSpPr>
            <a:spLocks noGrp="1"/>
          </p:cNvSpPr>
          <p:nvPr>
            <p:ph type="dt" sz="half" idx="10"/>
          </p:nvPr>
        </p:nvSpPr>
        <p:spPr/>
        <p:txBody>
          <a:bodyPr/>
          <a:lstStyle/>
          <a:p>
            <a:fld id="{A2B67DE4-1FEB-4A51-B747-FA0AC6522CAB}" type="datetime1">
              <a:rPr lang="sv-SE" smtClean="0"/>
              <a:t>2025-01-10</a:t>
            </a:fld>
            <a:endParaRPr lang="sv-SE" dirty="0"/>
          </a:p>
        </p:txBody>
      </p:sp>
      <p:sp>
        <p:nvSpPr>
          <p:cNvPr id="7" name="Platshållare för sidfot 6">
            <a:extLst>
              <a:ext uri="{FF2B5EF4-FFF2-40B4-BE49-F238E27FC236}">
                <a16:creationId xmlns:a16="http://schemas.microsoft.com/office/drawing/2014/main" id="{2A23DF9D-F5C5-18C9-8E67-8B894BA01C7A}"/>
              </a:ext>
            </a:extLst>
          </p:cNvPr>
          <p:cNvSpPr>
            <a:spLocks noGrp="1"/>
          </p:cNvSpPr>
          <p:nvPr>
            <p:ph type="ftr" sz="quarter" idx="11"/>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15FBE14F-8336-7A94-DEB1-AC8C10AE7430}"/>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912633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F864D4-9B3A-353B-4DB0-3B6384DF1E55}"/>
              </a:ext>
            </a:extLst>
          </p:cNvPr>
          <p:cNvSpPr>
            <a:spLocks noGrp="1"/>
          </p:cNvSpPr>
          <p:nvPr>
            <p:ph type="title"/>
          </p:nvPr>
        </p:nvSpPr>
        <p:spPr/>
        <p:txBody>
          <a:bodyPr/>
          <a:lstStyle/>
          <a:p>
            <a:r>
              <a:rPr lang="sv-SE"/>
              <a:t>Klicka här för att ändra mall för rubrikformat</a:t>
            </a:r>
          </a:p>
        </p:txBody>
      </p:sp>
      <p:sp>
        <p:nvSpPr>
          <p:cNvPr id="6" name="Platshållare för datum 5">
            <a:extLst>
              <a:ext uri="{FF2B5EF4-FFF2-40B4-BE49-F238E27FC236}">
                <a16:creationId xmlns:a16="http://schemas.microsoft.com/office/drawing/2014/main" id="{02473A28-85CB-0648-EF10-B3EF6701D38A}"/>
              </a:ext>
            </a:extLst>
          </p:cNvPr>
          <p:cNvSpPr>
            <a:spLocks noGrp="1"/>
          </p:cNvSpPr>
          <p:nvPr>
            <p:ph type="dt" sz="half" idx="10"/>
          </p:nvPr>
        </p:nvSpPr>
        <p:spPr/>
        <p:txBody>
          <a:bodyPr/>
          <a:lstStyle/>
          <a:p>
            <a:fld id="{C4C25BCF-09E0-469F-89EC-64EF756F18B2}" type="datetime1">
              <a:rPr lang="sv-SE" smtClean="0"/>
              <a:t>2025-01-10</a:t>
            </a:fld>
            <a:endParaRPr lang="sv-SE" dirty="0"/>
          </a:p>
        </p:txBody>
      </p:sp>
      <p:sp>
        <p:nvSpPr>
          <p:cNvPr id="7" name="Platshållare för sidfot 6">
            <a:extLst>
              <a:ext uri="{FF2B5EF4-FFF2-40B4-BE49-F238E27FC236}">
                <a16:creationId xmlns:a16="http://schemas.microsoft.com/office/drawing/2014/main" id="{851741FE-02D4-6E59-F70C-FD77128C90B0}"/>
              </a:ext>
            </a:extLst>
          </p:cNvPr>
          <p:cNvSpPr>
            <a:spLocks noGrp="1"/>
          </p:cNvSpPr>
          <p:nvPr>
            <p:ph type="ftr" sz="quarter" idx="11"/>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AD4D4BFF-ECC0-25F7-7F06-4E0B63CC6222}"/>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790122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5.png"/><Relationship Id="rId5" Type="http://schemas.openxmlformats.org/officeDocument/2006/relationships/slideLayout" Target="../slideLayouts/slideLayout29.xml"/><Relationship Id="rId10"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36.xml"/><Relationship Id="rId7" Type="http://schemas.openxmlformats.org/officeDocument/2006/relationships/image" Target="../media/image12.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4.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image" Target="../media/image16.png"/><Relationship Id="rId2" Type="http://schemas.openxmlformats.org/officeDocument/2006/relationships/slideLayout" Target="../slideLayouts/slideLayout53.xml"/><Relationship Id="rId16" Type="http://schemas.openxmlformats.org/officeDocument/2006/relationships/image" Target="../media/image2.emf"/><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1.pn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10" Type="http://schemas.openxmlformats.org/officeDocument/2006/relationships/theme" Target="../theme/theme7.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C9A3A02-4421-0DC2-B7FB-C23B335A7A52}"/>
              </a:ext>
              <a:ext uri="{C183D7F6-B498-43B3-948B-1728B52AA6E4}">
                <adec:decorative xmlns:adec="http://schemas.microsoft.com/office/drawing/2017/decorative" val="1"/>
              </a:ext>
            </a:extLst>
          </p:cNvPr>
          <p:cNvSpPr/>
          <p:nvPr userDrawn="1"/>
        </p:nvSpPr>
        <p:spPr>
          <a:xfrm>
            <a:off x="1" y="6356351"/>
            <a:ext cx="12192000" cy="50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p:cNvSpPr>
            <a:spLocks noGrp="1"/>
          </p:cNvSpPr>
          <p:nvPr>
            <p:ph type="title"/>
          </p:nvPr>
        </p:nvSpPr>
        <p:spPr>
          <a:xfrm>
            <a:off x="410546" y="1204962"/>
            <a:ext cx="10416781" cy="12096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10545" y="2447397"/>
            <a:ext cx="11373467" cy="369839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07988" y="6356350"/>
            <a:ext cx="3173412" cy="501650"/>
          </a:xfrm>
          <a:prstGeom prst="rect">
            <a:avLst/>
          </a:prstGeom>
        </p:spPr>
        <p:txBody>
          <a:bodyPr vert="horz" lIns="91440" tIns="45720" rIns="91440" bIns="45720" rtlCol="0" anchor="ctr"/>
          <a:lstStyle>
            <a:lvl1pPr algn="l">
              <a:defRPr sz="1050">
                <a:solidFill>
                  <a:schemeClr val="bg1"/>
                </a:solidFill>
              </a:defRPr>
            </a:lvl1pPr>
          </a:lstStyle>
          <a:p>
            <a:fld id="{EDBCDBAB-6168-440D-8A70-228BA567EAD3}" type="datetime1">
              <a:rPr lang="sv-SE" smtClean="0"/>
              <a:t>2025-01-10</a:t>
            </a:fld>
            <a:endParaRPr lang="sv-SE" dirty="0"/>
          </a:p>
        </p:txBody>
      </p:sp>
      <p:sp>
        <p:nvSpPr>
          <p:cNvPr id="5" name="Platshållare för sidfot 4"/>
          <p:cNvSpPr>
            <a:spLocks noGrp="1"/>
          </p:cNvSpPr>
          <p:nvPr>
            <p:ph type="ftr" sz="quarter" idx="3"/>
          </p:nvPr>
        </p:nvSpPr>
        <p:spPr>
          <a:xfrm>
            <a:off x="4038600" y="6356350"/>
            <a:ext cx="4114800" cy="501649"/>
          </a:xfrm>
          <a:prstGeom prst="rect">
            <a:avLst/>
          </a:prstGeom>
        </p:spPr>
        <p:txBody>
          <a:bodyPr vert="horz" lIns="91440" tIns="45720" rIns="91440" bIns="45720" rtlCol="0" anchor="ctr"/>
          <a:lstStyle>
            <a:lvl1pPr algn="ctr">
              <a:defRPr sz="1050">
                <a:solidFill>
                  <a:schemeClr val="bg1"/>
                </a:solidFill>
              </a:defRPr>
            </a:lvl1pPr>
          </a:lstStyle>
          <a:p>
            <a:r>
              <a:rPr lang="sv-SE"/>
              <a:t>Sidfot</a:t>
            </a:r>
            <a:endParaRPr lang="sv-SE" dirty="0"/>
          </a:p>
        </p:txBody>
      </p:sp>
      <p:sp>
        <p:nvSpPr>
          <p:cNvPr id="6" name="Platshållare för bildnummer 5"/>
          <p:cNvSpPr>
            <a:spLocks noGrp="1"/>
          </p:cNvSpPr>
          <p:nvPr>
            <p:ph type="sldNum" sz="quarter" idx="4"/>
          </p:nvPr>
        </p:nvSpPr>
        <p:spPr>
          <a:xfrm>
            <a:off x="8610599" y="6356350"/>
            <a:ext cx="3173413" cy="501650"/>
          </a:xfrm>
          <a:prstGeom prst="rect">
            <a:avLst/>
          </a:prstGeom>
        </p:spPr>
        <p:txBody>
          <a:bodyPr vert="horz" lIns="91440" tIns="45720" rIns="91440" bIns="45720" rtlCol="0" anchor="ctr"/>
          <a:lstStyle>
            <a:lvl1pPr algn="r">
              <a:defRPr sz="1050">
                <a:solidFill>
                  <a:schemeClr val="bg1"/>
                </a:solidFill>
              </a:defRPr>
            </a:lvl1pPr>
          </a:lstStyle>
          <a:p>
            <a:fld id="{130DDE8C-17E0-4539-9C15-C1E9D231907F}" type="slidenum">
              <a:rPr lang="sv-SE" smtClean="0"/>
              <a:pPr/>
              <a:t>‹#›</a:t>
            </a:fld>
            <a:endParaRPr lang="sv-SE" dirty="0"/>
          </a:p>
        </p:txBody>
      </p:sp>
      <p:pic>
        <p:nvPicPr>
          <p:cNvPr id="8" name="Bildobjekt 7" descr="RSS Dalarnas ordbild.">
            <a:extLst>
              <a:ext uri="{FF2B5EF4-FFF2-40B4-BE49-F238E27FC236}">
                <a16:creationId xmlns:a16="http://schemas.microsoft.com/office/drawing/2014/main" id="{33652528-37B7-5B59-0F59-98FDB447301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0546" y="365125"/>
            <a:ext cx="2101541" cy="512667"/>
          </a:xfrm>
          <a:prstGeom prst="rect">
            <a:avLst/>
          </a:prstGeom>
        </p:spPr>
      </p:pic>
      <p:sp>
        <p:nvSpPr>
          <p:cNvPr id="9" name="Rektangel 8">
            <a:extLst>
              <a:ext uri="{FF2B5EF4-FFF2-40B4-BE49-F238E27FC236}">
                <a16:creationId xmlns:a16="http://schemas.microsoft.com/office/drawing/2014/main" id="{393AFC56-AD4E-DB75-FE14-8FCC9C938EBD}"/>
              </a:ext>
            </a:extLst>
          </p:cNvPr>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0" name="Bildobjekt 9" descr="Region Dalarnas logotyp.">
            <a:extLst>
              <a:ext uri="{FF2B5EF4-FFF2-40B4-BE49-F238E27FC236}">
                <a16:creationId xmlns:a16="http://schemas.microsoft.com/office/drawing/2014/main" id="{3AE19856-4B4E-B9A6-57B8-9CEE10E784A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2637158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 id="2147483671" r:id="rId10"/>
    <p:sldLayoutId id="2147483696" r:id="rId11"/>
  </p:sldLayoutIdLst>
  <p:hf hdr="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57" userDrawn="1">
          <p15:clr>
            <a:srgbClr val="F26B43"/>
          </p15:clr>
        </p15:guide>
        <p15:guide id="4" pos="742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EAE7"/>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ECBF91-2F08-F933-4D1A-F56983B364D7}"/>
              </a:ext>
            </a:extLst>
          </p:cNvPr>
          <p:cNvSpPr>
            <a:spLocks noGrp="1"/>
          </p:cNvSpPr>
          <p:nvPr>
            <p:ph type="title"/>
          </p:nvPr>
        </p:nvSpPr>
        <p:spPr>
          <a:xfrm>
            <a:off x="839788" y="1790006"/>
            <a:ext cx="10515600" cy="1325563"/>
          </a:xfrm>
          <a:prstGeom prst="rect">
            <a:avLst/>
          </a:prstGeom>
        </p:spPr>
        <p:txBody>
          <a:bodyPr vert="horz" lIns="91440" tIns="45720" rIns="91440" bIns="4572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40BAD13D-9B41-3F4D-0042-EEF78B0A1B50}"/>
              </a:ext>
            </a:extLst>
          </p:cNvPr>
          <p:cNvSpPr>
            <a:spLocks noGrp="1"/>
          </p:cNvSpPr>
          <p:nvPr>
            <p:ph type="body" idx="1"/>
          </p:nvPr>
        </p:nvSpPr>
        <p:spPr>
          <a:xfrm>
            <a:off x="838200" y="3187285"/>
            <a:ext cx="10515600" cy="298967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0A869450-1C79-77EB-E2C7-3B855B9CB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Avenir Next LT Pro" panose="020B0504020202020204" pitchFamily="34" charset="0"/>
              </a:defRPr>
            </a:lvl1pPr>
          </a:lstStyle>
          <a:p>
            <a:fld id="{8E7D24E2-704C-4D37-BA3F-3A87B7C16133}" type="datetimeFigureOut">
              <a:rPr lang="sv-SE" smtClean="0"/>
              <a:pPr/>
              <a:t>2025-01-10</a:t>
            </a:fld>
            <a:endParaRPr lang="sv-SE"/>
          </a:p>
        </p:txBody>
      </p:sp>
      <p:sp>
        <p:nvSpPr>
          <p:cNvPr id="5" name="Platshållare för sidfot 4">
            <a:extLst>
              <a:ext uri="{FF2B5EF4-FFF2-40B4-BE49-F238E27FC236}">
                <a16:creationId xmlns:a16="http://schemas.microsoft.com/office/drawing/2014/main" id="{5BEC8C24-0538-E5A7-50D1-52A0E60CF2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Avenir Next LT Pro" panose="020B0504020202020204" pitchFamily="34" charset="0"/>
              </a:defRPr>
            </a:lvl1pPr>
          </a:lstStyle>
          <a:p>
            <a:endParaRPr lang="sv-SE"/>
          </a:p>
        </p:txBody>
      </p:sp>
      <p:sp>
        <p:nvSpPr>
          <p:cNvPr id="6" name="Platshållare för bildnummer 5">
            <a:extLst>
              <a:ext uri="{FF2B5EF4-FFF2-40B4-BE49-F238E27FC236}">
                <a16:creationId xmlns:a16="http://schemas.microsoft.com/office/drawing/2014/main" id="{4E1B03F5-3603-988A-120F-B9F8C6D4E7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Avenir Next LT Pro" panose="020B0504020202020204" pitchFamily="34" charset="0"/>
              </a:defRPr>
            </a:lvl1pPr>
          </a:lstStyle>
          <a:p>
            <a:fld id="{D88021E2-E97B-4976-AF53-1A9B1E45C5FA}" type="slidenum">
              <a:rPr lang="sv-SE" smtClean="0"/>
              <a:pPr/>
              <a:t>‹#›</a:t>
            </a:fld>
            <a:endParaRPr lang="sv-SE"/>
          </a:p>
        </p:txBody>
      </p:sp>
      <p:sp>
        <p:nvSpPr>
          <p:cNvPr id="8" name="Platshållare för text 7">
            <a:extLst>
              <a:ext uri="{FF2B5EF4-FFF2-40B4-BE49-F238E27FC236}">
                <a16:creationId xmlns:a16="http://schemas.microsoft.com/office/drawing/2014/main" id="{FEF18A2F-1B92-68B3-D226-FD8FBBC5BAE0}"/>
              </a:ext>
              <a:ext uri="{C183D7F6-B498-43B3-948B-1728B52AA6E4}">
                <adec:decorative xmlns:adec="http://schemas.microsoft.com/office/drawing/2017/decorative" val="1"/>
              </a:ext>
            </a:extLst>
          </p:cNvPr>
          <p:cNvSpPr txBox="1">
            <a:spLocks/>
          </p:cNvSpPr>
          <p:nvPr userDrawn="1"/>
        </p:nvSpPr>
        <p:spPr>
          <a:xfrm>
            <a:off x="407892" y="311234"/>
            <a:ext cx="1332000" cy="551506"/>
          </a:xfrm>
          <a:prstGeom prst="rect">
            <a:avLst/>
          </a:prstGeom>
          <a:blipFill>
            <a:blip r:embed="rId15"/>
            <a:stretch>
              <a:fillRect/>
            </a:stretch>
          </a:blip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 </a:t>
            </a:r>
          </a:p>
        </p:txBody>
      </p:sp>
    </p:spTree>
    <p:extLst>
      <p:ext uri="{BB962C8B-B14F-4D97-AF65-F5344CB8AC3E}">
        <p14:creationId xmlns:p14="http://schemas.microsoft.com/office/powerpoint/2010/main" val="39488932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EBE8"/>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ECBF91-2F08-F933-4D1A-F56983B364D7}"/>
              </a:ext>
            </a:extLst>
          </p:cNvPr>
          <p:cNvSpPr>
            <a:spLocks noGrp="1"/>
          </p:cNvSpPr>
          <p:nvPr>
            <p:ph type="title"/>
          </p:nvPr>
        </p:nvSpPr>
        <p:spPr>
          <a:xfrm>
            <a:off x="839788" y="1790006"/>
            <a:ext cx="10515600" cy="1325563"/>
          </a:xfrm>
          <a:prstGeom prst="rect">
            <a:avLst/>
          </a:prstGeom>
        </p:spPr>
        <p:txBody>
          <a:bodyPr vert="horz" lIns="91440" tIns="45720" rIns="91440" bIns="45720" rtlCol="0" anchor="b">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0BAD13D-9B41-3F4D-0042-EEF78B0A1B50}"/>
              </a:ext>
            </a:extLst>
          </p:cNvPr>
          <p:cNvSpPr>
            <a:spLocks noGrp="1"/>
          </p:cNvSpPr>
          <p:nvPr>
            <p:ph type="body" idx="1"/>
          </p:nvPr>
        </p:nvSpPr>
        <p:spPr>
          <a:xfrm>
            <a:off x="838200" y="3187285"/>
            <a:ext cx="10515600" cy="298967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0A869450-1C79-77EB-E2C7-3B855B9CB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mn-lt"/>
              </a:defRPr>
            </a:lvl1pPr>
          </a:lstStyle>
          <a:p>
            <a:fld id="{8E7D24E2-704C-4D37-BA3F-3A87B7C16133}" type="datetimeFigureOut">
              <a:rPr lang="sv-SE" smtClean="0"/>
              <a:pPr/>
              <a:t>2025-01-10</a:t>
            </a:fld>
            <a:endParaRPr lang="sv-SE"/>
          </a:p>
        </p:txBody>
      </p:sp>
      <p:sp>
        <p:nvSpPr>
          <p:cNvPr id="5" name="Platshållare för sidfot 4">
            <a:extLst>
              <a:ext uri="{FF2B5EF4-FFF2-40B4-BE49-F238E27FC236}">
                <a16:creationId xmlns:a16="http://schemas.microsoft.com/office/drawing/2014/main" id="{5BEC8C24-0538-E5A7-50D1-52A0E60CF2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mn-lt"/>
              </a:defRPr>
            </a:lvl1pPr>
          </a:lstStyle>
          <a:p>
            <a:endParaRPr lang="sv-SE"/>
          </a:p>
        </p:txBody>
      </p:sp>
      <p:sp>
        <p:nvSpPr>
          <p:cNvPr id="6" name="Platshållare för bildnummer 5">
            <a:extLst>
              <a:ext uri="{FF2B5EF4-FFF2-40B4-BE49-F238E27FC236}">
                <a16:creationId xmlns:a16="http://schemas.microsoft.com/office/drawing/2014/main" id="{4E1B03F5-3603-988A-120F-B9F8C6D4E7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mn-lt"/>
              </a:defRPr>
            </a:lvl1pPr>
          </a:lstStyle>
          <a:p>
            <a:fld id="{D88021E2-E97B-4976-AF53-1A9B1E45C5FA}" type="slidenum">
              <a:rPr lang="sv-SE" smtClean="0"/>
              <a:pPr/>
              <a:t>‹#›</a:t>
            </a:fld>
            <a:endParaRPr lang="sv-SE"/>
          </a:p>
        </p:txBody>
      </p:sp>
      <p:sp>
        <p:nvSpPr>
          <p:cNvPr id="8" name="Platshållare för text 7">
            <a:extLst>
              <a:ext uri="{FF2B5EF4-FFF2-40B4-BE49-F238E27FC236}">
                <a16:creationId xmlns:a16="http://schemas.microsoft.com/office/drawing/2014/main" id="{5919F652-9950-207C-5453-056258D9D86D}"/>
              </a:ext>
              <a:ext uri="{C183D7F6-B498-43B3-948B-1728B52AA6E4}">
                <adec:decorative xmlns:adec="http://schemas.microsoft.com/office/drawing/2017/decorative" val="1"/>
              </a:ext>
            </a:extLst>
          </p:cNvPr>
          <p:cNvSpPr txBox="1">
            <a:spLocks/>
          </p:cNvSpPr>
          <p:nvPr userDrawn="1"/>
        </p:nvSpPr>
        <p:spPr>
          <a:xfrm>
            <a:off x="407892" y="311234"/>
            <a:ext cx="1332000" cy="551506"/>
          </a:xfrm>
          <a:prstGeom prst="rect">
            <a:avLst/>
          </a:prstGeom>
          <a:blipFill>
            <a:blip r:embed="rId11"/>
            <a:stretch>
              <a:fillRect/>
            </a:stretch>
          </a:blip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 </a:t>
            </a:r>
          </a:p>
        </p:txBody>
      </p:sp>
    </p:spTree>
    <p:extLst>
      <p:ext uri="{BB962C8B-B14F-4D97-AF65-F5344CB8AC3E}">
        <p14:creationId xmlns:p14="http://schemas.microsoft.com/office/powerpoint/2010/main" val="353808130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326136" y="306324"/>
            <a:ext cx="103632" cy="179831"/>
          </a:xfrm>
          <a:prstGeom prst="rect">
            <a:avLst/>
          </a:prstGeom>
        </p:spPr>
      </p:pic>
      <p:pic>
        <p:nvPicPr>
          <p:cNvPr id="17" name="bg object 17"/>
          <p:cNvPicPr/>
          <p:nvPr/>
        </p:nvPicPr>
        <p:blipFill>
          <a:blip r:embed="rId8" cstate="print"/>
          <a:stretch>
            <a:fillRect/>
          </a:stretch>
        </p:blipFill>
        <p:spPr>
          <a:xfrm>
            <a:off x="11199876" y="358139"/>
            <a:ext cx="505968" cy="124968"/>
          </a:xfrm>
          <a:prstGeom prst="rect">
            <a:avLst/>
          </a:prstGeom>
        </p:spPr>
      </p:pic>
      <p:sp>
        <p:nvSpPr>
          <p:cNvPr id="18" name="bg object 18"/>
          <p:cNvSpPr/>
          <p:nvPr/>
        </p:nvSpPr>
        <p:spPr>
          <a:xfrm>
            <a:off x="10724388" y="190499"/>
            <a:ext cx="1134110" cy="431800"/>
          </a:xfrm>
          <a:custGeom>
            <a:avLst/>
            <a:gdLst/>
            <a:ahLst/>
            <a:cxnLst/>
            <a:rect l="l" t="t" r="r" b="b"/>
            <a:pathLst>
              <a:path w="1134109" h="431800">
                <a:moveTo>
                  <a:pt x="396240" y="118745"/>
                </a:moveTo>
                <a:lnTo>
                  <a:pt x="355346" y="41275"/>
                </a:lnTo>
                <a:lnTo>
                  <a:pt x="355346" y="0"/>
                </a:lnTo>
                <a:lnTo>
                  <a:pt x="319532" y="20701"/>
                </a:lnTo>
                <a:lnTo>
                  <a:pt x="296545" y="20701"/>
                </a:lnTo>
                <a:lnTo>
                  <a:pt x="263207" y="25336"/>
                </a:lnTo>
                <a:lnTo>
                  <a:pt x="232981" y="38442"/>
                </a:lnTo>
                <a:lnTo>
                  <a:pt x="207022" y="58801"/>
                </a:lnTo>
                <a:lnTo>
                  <a:pt x="186563" y="85229"/>
                </a:lnTo>
                <a:lnTo>
                  <a:pt x="166116" y="126504"/>
                </a:lnTo>
                <a:lnTo>
                  <a:pt x="66421" y="131699"/>
                </a:lnTo>
                <a:lnTo>
                  <a:pt x="40982" y="137109"/>
                </a:lnTo>
                <a:lnTo>
                  <a:pt x="19824" y="151726"/>
                </a:lnTo>
                <a:lnTo>
                  <a:pt x="5359" y="173126"/>
                </a:lnTo>
                <a:lnTo>
                  <a:pt x="0" y="198882"/>
                </a:lnTo>
                <a:lnTo>
                  <a:pt x="0" y="431292"/>
                </a:lnTo>
                <a:lnTo>
                  <a:pt x="40894" y="431292"/>
                </a:lnTo>
                <a:lnTo>
                  <a:pt x="45694" y="375170"/>
                </a:lnTo>
                <a:lnTo>
                  <a:pt x="56261" y="334759"/>
                </a:lnTo>
                <a:lnTo>
                  <a:pt x="66814" y="310337"/>
                </a:lnTo>
                <a:lnTo>
                  <a:pt x="71628" y="302133"/>
                </a:lnTo>
                <a:lnTo>
                  <a:pt x="90805" y="303682"/>
                </a:lnTo>
                <a:lnTo>
                  <a:pt x="110248" y="304469"/>
                </a:lnTo>
                <a:lnTo>
                  <a:pt x="130187" y="304761"/>
                </a:lnTo>
                <a:lnTo>
                  <a:pt x="170459" y="304761"/>
                </a:lnTo>
                <a:lnTo>
                  <a:pt x="192989" y="304152"/>
                </a:lnTo>
                <a:lnTo>
                  <a:pt x="214071" y="302615"/>
                </a:lnTo>
                <a:lnTo>
                  <a:pt x="217373" y="302133"/>
                </a:lnTo>
                <a:lnTo>
                  <a:pt x="235204" y="299593"/>
                </a:lnTo>
                <a:lnTo>
                  <a:pt x="250571" y="431292"/>
                </a:lnTo>
                <a:lnTo>
                  <a:pt x="291465" y="431292"/>
                </a:lnTo>
                <a:lnTo>
                  <a:pt x="297561" y="304761"/>
                </a:lnTo>
                <a:lnTo>
                  <a:pt x="297688" y="302133"/>
                </a:lnTo>
                <a:lnTo>
                  <a:pt x="313169" y="199859"/>
                </a:lnTo>
                <a:lnTo>
                  <a:pt x="327977" y="151726"/>
                </a:lnTo>
                <a:lnTo>
                  <a:pt x="334899" y="136906"/>
                </a:lnTo>
                <a:lnTo>
                  <a:pt x="375793" y="144653"/>
                </a:lnTo>
                <a:lnTo>
                  <a:pt x="381482" y="139877"/>
                </a:lnTo>
                <a:lnTo>
                  <a:pt x="384098" y="136906"/>
                </a:lnTo>
                <a:lnTo>
                  <a:pt x="386969" y="133654"/>
                </a:lnTo>
                <a:lnTo>
                  <a:pt x="391934" y="126504"/>
                </a:lnTo>
                <a:lnTo>
                  <a:pt x="396240" y="118745"/>
                </a:lnTo>
                <a:close/>
              </a:path>
              <a:path w="1134109" h="431800">
                <a:moveTo>
                  <a:pt x="473964" y="374904"/>
                </a:moveTo>
                <a:lnTo>
                  <a:pt x="469519" y="353136"/>
                </a:lnTo>
                <a:lnTo>
                  <a:pt x="463486" y="344170"/>
                </a:lnTo>
                <a:lnTo>
                  <a:pt x="457441" y="335191"/>
                </a:lnTo>
                <a:lnTo>
                  <a:pt x="443484" y="325628"/>
                </a:lnTo>
                <a:lnTo>
                  <a:pt x="443484" y="374904"/>
                </a:lnTo>
                <a:lnTo>
                  <a:pt x="441210" y="389864"/>
                </a:lnTo>
                <a:lnTo>
                  <a:pt x="434911" y="400215"/>
                </a:lnTo>
                <a:lnTo>
                  <a:pt x="425259" y="406234"/>
                </a:lnTo>
                <a:lnTo>
                  <a:pt x="413004" y="408178"/>
                </a:lnTo>
                <a:lnTo>
                  <a:pt x="405384" y="408178"/>
                </a:lnTo>
                <a:lnTo>
                  <a:pt x="405384" y="344170"/>
                </a:lnTo>
                <a:lnTo>
                  <a:pt x="413004" y="344170"/>
                </a:lnTo>
                <a:lnTo>
                  <a:pt x="425259" y="346100"/>
                </a:lnTo>
                <a:lnTo>
                  <a:pt x="434911" y="351878"/>
                </a:lnTo>
                <a:lnTo>
                  <a:pt x="441210" y="361480"/>
                </a:lnTo>
                <a:lnTo>
                  <a:pt x="443484" y="374904"/>
                </a:lnTo>
                <a:lnTo>
                  <a:pt x="443484" y="325628"/>
                </a:lnTo>
                <a:lnTo>
                  <a:pt x="439674" y="323011"/>
                </a:lnTo>
                <a:lnTo>
                  <a:pt x="418084" y="318516"/>
                </a:lnTo>
                <a:lnTo>
                  <a:pt x="374904" y="318516"/>
                </a:lnTo>
                <a:lnTo>
                  <a:pt x="374904" y="431292"/>
                </a:lnTo>
                <a:lnTo>
                  <a:pt x="418084" y="431292"/>
                </a:lnTo>
                <a:lnTo>
                  <a:pt x="439674" y="427164"/>
                </a:lnTo>
                <a:lnTo>
                  <a:pt x="457441" y="415582"/>
                </a:lnTo>
                <a:lnTo>
                  <a:pt x="462457" y="408178"/>
                </a:lnTo>
                <a:lnTo>
                  <a:pt x="469519" y="397764"/>
                </a:lnTo>
                <a:lnTo>
                  <a:pt x="473964" y="374904"/>
                </a:lnTo>
                <a:close/>
              </a:path>
              <a:path w="1134109" h="431800">
                <a:moveTo>
                  <a:pt x="588264" y="431292"/>
                </a:moveTo>
                <a:lnTo>
                  <a:pt x="581456" y="413258"/>
                </a:lnTo>
                <a:lnTo>
                  <a:pt x="572592" y="389763"/>
                </a:lnTo>
                <a:lnTo>
                  <a:pt x="559371" y="354711"/>
                </a:lnTo>
                <a:lnTo>
                  <a:pt x="545719" y="318516"/>
                </a:lnTo>
                <a:lnTo>
                  <a:pt x="543687" y="318516"/>
                </a:lnTo>
                <a:lnTo>
                  <a:pt x="543687" y="389763"/>
                </a:lnTo>
                <a:lnTo>
                  <a:pt x="518160" y="389763"/>
                </a:lnTo>
                <a:lnTo>
                  <a:pt x="530860" y="354711"/>
                </a:lnTo>
                <a:lnTo>
                  <a:pt x="543687" y="389763"/>
                </a:lnTo>
                <a:lnTo>
                  <a:pt x="543687" y="318516"/>
                </a:lnTo>
                <a:lnTo>
                  <a:pt x="514985" y="318516"/>
                </a:lnTo>
                <a:lnTo>
                  <a:pt x="472440" y="431292"/>
                </a:lnTo>
                <a:lnTo>
                  <a:pt x="502158" y="431292"/>
                </a:lnTo>
                <a:lnTo>
                  <a:pt x="509651" y="413258"/>
                </a:lnTo>
                <a:lnTo>
                  <a:pt x="551053" y="413258"/>
                </a:lnTo>
                <a:lnTo>
                  <a:pt x="558546" y="431292"/>
                </a:lnTo>
                <a:lnTo>
                  <a:pt x="588264" y="431292"/>
                </a:lnTo>
                <a:close/>
              </a:path>
              <a:path w="1134109" h="431800">
                <a:moveTo>
                  <a:pt x="664464" y="407670"/>
                </a:moveTo>
                <a:lnTo>
                  <a:pt x="627634" y="407670"/>
                </a:lnTo>
                <a:lnTo>
                  <a:pt x="627634" y="318770"/>
                </a:lnTo>
                <a:lnTo>
                  <a:pt x="597408" y="318770"/>
                </a:lnTo>
                <a:lnTo>
                  <a:pt x="597408" y="407670"/>
                </a:lnTo>
                <a:lnTo>
                  <a:pt x="597408" y="431800"/>
                </a:lnTo>
                <a:lnTo>
                  <a:pt x="664464" y="431800"/>
                </a:lnTo>
                <a:lnTo>
                  <a:pt x="664464" y="407670"/>
                </a:lnTo>
                <a:close/>
              </a:path>
              <a:path w="1134109" h="431800">
                <a:moveTo>
                  <a:pt x="786384" y="431292"/>
                </a:moveTo>
                <a:lnTo>
                  <a:pt x="779843" y="413258"/>
                </a:lnTo>
                <a:lnTo>
                  <a:pt x="771321" y="389763"/>
                </a:lnTo>
                <a:lnTo>
                  <a:pt x="758609" y="354711"/>
                </a:lnTo>
                <a:lnTo>
                  <a:pt x="745490" y="318516"/>
                </a:lnTo>
                <a:lnTo>
                  <a:pt x="740029" y="318516"/>
                </a:lnTo>
                <a:lnTo>
                  <a:pt x="740029" y="389763"/>
                </a:lnTo>
                <a:lnTo>
                  <a:pt x="714248" y="389763"/>
                </a:lnTo>
                <a:lnTo>
                  <a:pt x="727202" y="354711"/>
                </a:lnTo>
                <a:lnTo>
                  <a:pt x="740029" y="389763"/>
                </a:lnTo>
                <a:lnTo>
                  <a:pt x="740029" y="318516"/>
                </a:lnTo>
                <a:lnTo>
                  <a:pt x="712089" y="318516"/>
                </a:lnTo>
                <a:lnTo>
                  <a:pt x="669036" y="431292"/>
                </a:lnTo>
                <a:lnTo>
                  <a:pt x="699135" y="431292"/>
                </a:lnTo>
                <a:lnTo>
                  <a:pt x="706755" y="413258"/>
                </a:lnTo>
                <a:lnTo>
                  <a:pt x="748665" y="413258"/>
                </a:lnTo>
                <a:lnTo>
                  <a:pt x="756285" y="431292"/>
                </a:lnTo>
                <a:lnTo>
                  <a:pt x="786384" y="431292"/>
                </a:lnTo>
                <a:close/>
              </a:path>
              <a:path w="1134109" h="431800">
                <a:moveTo>
                  <a:pt x="888492" y="431292"/>
                </a:moveTo>
                <a:lnTo>
                  <a:pt x="854646" y="387731"/>
                </a:lnTo>
                <a:lnTo>
                  <a:pt x="852678" y="385191"/>
                </a:lnTo>
                <a:lnTo>
                  <a:pt x="862749" y="381482"/>
                </a:lnTo>
                <a:lnTo>
                  <a:pt x="869924" y="374637"/>
                </a:lnTo>
                <a:lnTo>
                  <a:pt x="872159" y="369824"/>
                </a:lnTo>
                <a:lnTo>
                  <a:pt x="874229" y="365391"/>
                </a:lnTo>
                <a:lnTo>
                  <a:pt x="875665" y="354457"/>
                </a:lnTo>
                <a:lnTo>
                  <a:pt x="873518" y="341630"/>
                </a:lnTo>
                <a:lnTo>
                  <a:pt x="872921" y="338023"/>
                </a:lnTo>
                <a:lnTo>
                  <a:pt x="865162" y="326872"/>
                </a:lnTo>
                <a:lnTo>
                  <a:pt x="853097" y="320535"/>
                </a:lnTo>
                <a:lnTo>
                  <a:pt x="845058" y="319506"/>
                </a:lnTo>
                <a:lnTo>
                  <a:pt x="845058" y="344170"/>
                </a:lnTo>
                <a:lnTo>
                  <a:pt x="845058" y="354457"/>
                </a:lnTo>
                <a:lnTo>
                  <a:pt x="843305" y="362216"/>
                </a:lnTo>
                <a:lnTo>
                  <a:pt x="838682" y="366903"/>
                </a:lnTo>
                <a:lnTo>
                  <a:pt x="832142" y="369214"/>
                </a:lnTo>
                <a:lnTo>
                  <a:pt x="824611" y="369824"/>
                </a:lnTo>
                <a:lnTo>
                  <a:pt x="822071" y="369824"/>
                </a:lnTo>
                <a:lnTo>
                  <a:pt x="822071" y="341630"/>
                </a:lnTo>
                <a:lnTo>
                  <a:pt x="834898" y="341630"/>
                </a:lnTo>
                <a:lnTo>
                  <a:pt x="845058" y="344170"/>
                </a:lnTo>
                <a:lnTo>
                  <a:pt x="845058" y="319506"/>
                </a:lnTo>
                <a:lnTo>
                  <a:pt x="837438" y="318516"/>
                </a:lnTo>
                <a:lnTo>
                  <a:pt x="794004" y="318516"/>
                </a:lnTo>
                <a:lnTo>
                  <a:pt x="794004" y="431292"/>
                </a:lnTo>
                <a:lnTo>
                  <a:pt x="822071" y="431292"/>
                </a:lnTo>
                <a:lnTo>
                  <a:pt x="822071" y="387731"/>
                </a:lnTo>
                <a:lnTo>
                  <a:pt x="850138" y="431292"/>
                </a:lnTo>
                <a:lnTo>
                  <a:pt x="888492" y="431292"/>
                </a:lnTo>
                <a:close/>
              </a:path>
              <a:path w="1134109" h="431800">
                <a:moveTo>
                  <a:pt x="1008888" y="318516"/>
                </a:moveTo>
                <a:lnTo>
                  <a:pt x="977773" y="318516"/>
                </a:lnTo>
                <a:lnTo>
                  <a:pt x="977773" y="387731"/>
                </a:lnTo>
                <a:lnTo>
                  <a:pt x="957859" y="362077"/>
                </a:lnTo>
                <a:lnTo>
                  <a:pt x="924052" y="318516"/>
                </a:lnTo>
                <a:lnTo>
                  <a:pt x="896112" y="318516"/>
                </a:lnTo>
                <a:lnTo>
                  <a:pt x="896112" y="431292"/>
                </a:lnTo>
                <a:lnTo>
                  <a:pt x="924052" y="431292"/>
                </a:lnTo>
                <a:lnTo>
                  <a:pt x="924052" y="362077"/>
                </a:lnTo>
                <a:lnTo>
                  <a:pt x="977773" y="431292"/>
                </a:lnTo>
                <a:lnTo>
                  <a:pt x="1008888" y="431292"/>
                </a:lnTo>
                <a:lnTo>
                  <a:pt x="1008888" y="387731"/>
                </a:lnTo>
                <a:lnTo>
                  <a:pt x="1008888" y="318516"/>
                </a:lnTo>
                <a:close/>
              </a:path>
              <a:path w="1134109" h="431800">
                <a:moveTo>
                  <a:pt x="1133856" y="431292"/>
                </a:moveTo>
                <a:lnTo>
                  <a:pt x="1126883" y="413258"/>
                </a:lnTo>
                <a:lnTo>
                  <a:pt x="1117803" y="389763"/>
                </a:lnTo>
                <a:lnTo>
                  <a:pt x="1104265" y="354711"/>
                </a:lnTo>
                <a:lnTo>
                  <a:pt x="1090295" y="318516"/>
                </a:lnTo>
                <a:lnTo>
                  <a:pt x="1088263" y="318516"/>
                </a:lnTo>
                <a:lnTo>
                  <a:pt x="1088263" y="389763"/>
                </a:lnTo>
                <a:lnTo>
                  <a:pt x="1062736" y="389763"/>
                </a:lnTo>
                <a:lnTo>
                  <a:pt x="1075436" y="354711"/>
                </a:lnTo>
                <a:lnTo>
                  <a:pt x="1088263" y="389763"/>
                </a:lnTo>
                <a:lnTo>
                  <a:pt x="1088263" y="318516"/>
                </a:lnTo>
                <a:lnTo>
                  <a:pt x="1060577" y="318516"/>
                </a:lnTo>
                <a:lnTo>
                  <a:pt x="1014984" y="431292"/>
                </a:lnTo>
                <a:lnTo>
                  <a:pt x="1047877" y="431292"/>
                </a:lnTo>
                <a:lnTo>
                  <a:pt x="1055370" y="413258"/>
                </a:lnTo>
                <a:lnTo>
                  <a:pt x="1095629" y="413258"/>
                </a:lnTo>
                <a:lnTo>
                  <a:pt x="1103122" y="431292"/>
                </a:lnTo>
                <a:lnTo>
                  <a:pt x="1133856" y="431292"/>
                </a:lnTo>
                <a:close/>
              </a:path>
            </a:pathLst>
          </a:custGeom>
          <a:solidFill>
            <a:srgbClr val="DB3746"/>
          </a:solidFill>
        </p:spPr>
        <p:txBody>
          <a:bodyPr wrap="square" lIns="0" tIns="0" rIns="0" bIns="0" rtlCol="0"/>
          <a:lstStyle/>
          <a:p>
            <a:endParaRPr/>
          </a:p>
        </p:txBody>
      </p:sp>
      <p:pic>
        <p:nvPicPr>
          <p:cNvPr id="19" name="bg object 19"/>
          <p:cNvPicPr/>
          <p:nvPr/>
        </p:nvPicPr>
        <p:blipFill>
          <a:blip r:embed="rId9" cstate="print"/>
          <a:stretch>
            <a:fillRect/>
          </a:stretch>
        </p:blipFill>
        <p:spPr>
          <a:xfrm>
            <a:off x="11099292" y="364236"/>
            <a:ext cx="92963" cy="112775"/>
          </a:xfrm>
          <a:prstGeom prst="rect">
            <a:avLst/>
          </a:prstGeom>
        </p:spPr>
      </p:pic>
      <p:sp>
        <p:nvSpPr>
          <p:cNvPr id="2" name="Holder 2"/>
          <p:cNvSpPr>
            <a:spLocks noGrp="1"/>
          </p:cNvSpPr>
          <p:nvPr>
            <p:ph type="title"/>
          </p:nvPr>
        </p:nvSpPr>
        <p:spPr>
          <a:xfrm>
            <a:off x="682853" y="655446"/>
            <a:ext cx="6461125" cy="513715"/>
          </a:xfrm>
          <a:prstGeom prst="rect">
            <a:avLst/>
          </a:prstGeom>
        </p:spPr>
        <p:txBody>
          <a:bodyPr wrap="square" lIns="0" tIns="0" rIns="0" bIns="0">
            <a:spAutoFit/>
          </a:bodyPr>
          <a:lstStyle>
            <a:lvl1pPr>
              <a:defRPr sz="2900" b="1" i="0">
                <a:solidFill>
                  <a:schemeClr val="tx1"/>
                </a:solidFill>
                <a:latin typeface="Arial"/>
                <a:cs typeface="Arial"/>
              </a:defRPr>
            </a:lvl1pPr>
          </a:lstStyle>
          <a:p>
            <a:endParaRPr/>
          </a:p>
        </p:txBody>
      </p:sp>
      <p:sp>
        <p:nvSpPr>
          <p:cNvPr id="3" name="Holder 3"/>
          <p:cNvSpPr>
            <a:spLocks noGrp="1"/>
          </p:cNvSpPr>
          <p:nvPr>
            <p:ph type="body" idx="1"/>
          </p:nvPr>
        </p:nvSpPr>
        <p:spPr>
          <a:xfrm>
            <a:off x="682853" y="1403286"/>
            <a:ext cx="10815320" cy="3684270"/>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1/10/2025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5073305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95325" y="728663"/>
            <a:ext cx="10801349" cy="756000"/>
          </a:xfrm>
          <a:prstGeom prst="rect">
            <a:avLst/>
          </a:prstGeom>
        </p:spPr>
        <p:txBody>
          <a:bodyPr vert="horz" lIns="0" tIns="0" rIns="0" bIns="0" rtlCol="0" anchor="t">
            <a:normAutofit/>
          </a:bodyPr>
          <a:lstStyle/>
          <a:p>
            <a:r>
              <a:rPr lang="sv-SE" dirty="0"/>
              <a:t>Klicka här för att ändra format </a:t>
            </a:r>
          </a:p>
        </p:txBody>
      </p:sp>
      <p:sp>
        <p:nvSpPr>
          <p:cNvPr id="7" name="Platshållare för text 6"/>
          <p:cNvSpPr>
            <a:spLocks noGrp="1"/>
          </p:cNvSpPr>
          <p:nvPr>
            <p:ph type="body" idx="1"/>
          </p:nvPr>
        </p:nvSpPr>
        <p:spPr>
          <a:xfrm>
            <a:off x="695325" y="1892809"/>
            <a:ext cx="10801350" cy="4415916"/>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09598521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hf sldNum="0" hdr="0"/>
  <p:txStyles>
    <p:titleStyle>
      <a:lvl1pPr algn="l" defTabSz="914400" rtl="0" eaLnBrk="1" latinLnBrk="0" hangingPunct="1">
        <a:lnSpc>
          <a:spcPct val="90000"/>
        </a:lnSpc>
        <a:spcBef>
          <a:spcPct val="0"/>
        </a:spcBef>
        <a:buNone/>
        <a:defRPr sz="3200" b="1" kern="1200" spc="-15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9">
          <p15:clr>
            <a:srgbClr val="F26B43"/>
          </p15:clr>
        </p15:guide>
        <p15:guide id="2" orient="horz" pos="3974">
          <p15:clr>
            <a:srgbClr val="F26B43"/>
          </p15:clr>
        </p15:guide>
        <p15:guide id="3" pos="438">
          <p15:clr>
            <a:srgbClr val="F26B43"/>
          </p15:clr>
        </p15:guide>
        <p15:guide id="4" pos="724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Bildobjekt 14" descr="RSS Dalarnas ordbild.">
            <a:extLst>
              <a:ext uri="{FF2B5EF4-FFF2-40B4-BE49-F238E27FC236}">
                <a16:creationId xmlns:a16="http://schemas.microsoft.com/office/drawing/2014/main" id="{A4ED66E8-859F-A9EC-5347-6EF09094DC8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07988" y="361531"/>
            <a:ext cx="2101544" cy="512667"/>
          </a:xfrm>
          <a:prstGeom prst="rect">
            <a:avLst/>
          </a:prstGeom>
        </p:spPr>
      </p:pic>
      <p:sp>
        <p:nvSpPr>
          <p:cNvPr id="7" name="Rektangel 6">
            <a:extLst>
              <a:ext uri="{FF2B5EF4-FFF2-40B4-BE49-F238E27FC236}">
                <a16:creationId xmlns:a16="http://schemas.microsoft.com/office/drawing/2014/main" id="{2C9A3A02-4421-0DC2-B7FB-C23B335A7A52}"/>
              </a:ext>
              <a:ext uri="{C183D7F6-B498-43B3-948B-1728B52AA6E4}">
                <adec:decorative xmlns:adec="http://schemas.microsoft.com/office/drawing/2017/decorative" val="1"/>
              </a:ext>
            </a:extLst>
          </p:cNvPr>
          <p:cNvSpPr/>
          <p:nvPr userDrawn="1"/>
        </p:nvSpPr>
        <p:spPr>
          <a:xfrm>
            <a:off x="1" y="6356351"/>
            <a:ext cx="12192000" cy="50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p:cNvSpPr>
            <a:spLocks noGrp="1"/>
          </p:cNvSpPr>
          <p:nvPr>
            <p:ph type="title"/>
          </p:nvPr>
        </p:nvSpPr>
        <p:spPr>
          <a:xfrm>
            <a:off x="410546" y="1204962"/>
            <a:ext cx="10416781" cy="12096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10545" y="2447397"/>
            <a:ext cx="11373467" cy="369839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07988" y="6356350"/>
            <a:ext cx="3173412" cy="501650"/>
          </a:xfrm>
          <a:prstGeom prst="rect">
            <a:avLst/>
          </a:prstGeom>
        </p:spPr>
        <p:txBody>
          <a:bodyPr vert="horz" lIns="91440" tIns="45720" rIns="91440" bIns="45720" rtlCol="0" anchor="ctr"/>
          <a:lstStyle>
            <a:lvl1pPr algn="l">
              <a:defRPr sz="1050">
                <a:solidFill>
                  <a:schemeClr val="bg1"/>
                </a:solidFill>
              </a:defRPr>
            </a:lvl1pPr>
          </a:lstStyle>
          <a:p>
            <a:fld id="{F207C0D1-2F80-2847-883E-884009A93C7D}" type="datetime1">
              <a:rPr lang="sv-SE" smtClean="0"/>
              <a:t>2025-01-10</a:t>
            </a:fld>
            <a:endParaRPr lang="sv-SE" dirty="0"/>
          </a:p>
        </p:txBody>
      </p:sp>
      <p:sp>
        <p:nvSpPr>
          <p:cNvPr id="5" name="Platshållare för sidfot 4"/>
          <p:cNvSpPr>
            <a:spLocks noGrp="1"/>
          </p:cNvSpPr>
          <p:nvPr>
            <p:ph type="ftr" sz="quarter" idx="3"/>
          </p:nvPr>
        </p:nvSpPr>
        <p:spPr>
          <a:xfrm>
            <a:off x="4038600" y="6356350"/>
            <a:ext cx="4114800" cy="501649"/>
          </a:xfrm>
          <a:prstGeom prst="rect">
            <a:avLst/>
          </a:prstGeom>
        </p:spPr>
        <p:txBody>
          <a:bodyPr vert="horz" lIns="91440" tIns="45720" rIns="91440" bIns="45720" rtlCol="0" anchor="ctr"/>
          <a:lstStyle>
            <a:lvl1pPr algn="ctr">
              <a:defRPr sz="1050">
                <a:solidFill>
                  <a:schemeClr val="bg1"/>
                </a:solidFill>
              </a:defRPr>
            </a:lvl1pPr>
          </a:lstStyle>
          <a:p>
            <a:r>
              <a:rPr lang="sv-SE"/>
              <a:t>Sidfot</a:t>
            </a:r>
            <a:endParaRPr lang="sv-SE" dirty="0"/>
          </a:p>
        </p:txBody>
      </p:sp>
      <p:sp>
        <p:nvSpPr>
          <p:cNvPr id="6" name="Platshållare för bildnummer 5"/>
          <p:cNvSpPr>
            <a:spLocks noGrp="1"/>
          </p:cNvSpPr>
          <p:nvPr>
            <p:ph type="sldNum" sz="quarter" idx="4"/>
          </p:nvPr>
        </p:nvSpPr>
        <p:spPr>
          <a:xfrm>
            <a:off x="8610599" y="6356350"/>
            <a:ext cx="3173413" cy="501650"/>
          </a:xfrm>
          <a:prstGeom prst="rect">
            <a:avLst/>
          </a:prstGeom>
        </p:spPr>
        <p:txBody>
          <a:bodyPr vert="horz" lIns="91440" tIns="45720" rIns="91440" bIns="45720" rtlCol="0" anchor="ctr"/>
          <a:lstStyle>
            <a:lvl1pPr algn="r">
              <a:defRPr sz="1050">
                <a:solidFill>
                  <a:schemeClr val="bg1"/>
                </a:solidFill>
              </a:defRPr>
            </a:lvl1pPr>
          </a:lstStyle>
          <a:p>
            <a:fld id="{130DDE8C-17E0-4539-9C15-C1E9D231907F}" type="slidenum">
              <a:rPr lang="sv-SE" smtClean="0"/>
              <a:pPr/>
              <a:t>‹#›</a:t>
            </a:fld>
            <a:endParaRPr lang="sv-SE" dirty="0"/>
          </a:p>
        </p:txBody>
      </p:sp>
      <p:sp>
        <p:nvSpPr>
          <p:cNvPr id="9" name="Rektangel 8">
            <a:extLst>
              <a:ext uri="{FF2B5EF4-FFF2-40B4-BE49-F238E27FC236}">
                <a16:creationId xmlns:a16="http://schemas.microsoft.com/office/drawing/2014/main" id="{393AFC56-AD4E-DB75-FE14-8FCC9C938EBD}"/>
              </a:ext>
              <a:ext uri="{C183D7F6-B498-43B3-948B-1728B52AA6E4}">
                <adec:decorative xmlns:adec="http://schemas.microsoft.com/office/drawing/2017/decorative" val="1"/>
              </a:ext>
            </a:extLst>
          </p:cNvPr>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0" name="Bildobjekt 9" descr="Region Dalarnas logotyp.">
            <a:extLst>
              <a:ext uri="{FF2B5EF4-FFF2-40B4-BE49-F238E27FC236}">
                <a16:creationId xmlns:a16="http://schemas.microsoft.com/office/drawing/2014/main" id="{3AE19856-4B4E-B9A6-57B8-9CEE10E784A8}"/>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pic>
        <p:nvPicPr>
          <p:cNvPr id="16" name="Bildobjekt 15" descr="SIP – Samordnad individuell plan.">
            <a:extLst>
              <a:ext uri="{FF2B5EF4-FFF2-40B4-BE49-F238E27FC236}">
                <a16:creationId xmlns:a16="http://schemas.microsoft.com/office/drawing/2014/main" id="{6D155D04-15D7-203E-4AC3-573BF38764F7}"/>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478041" y="368301"/>
            <a:ext cx="1235917" cy="673464"/>
          </a:xfrm>
          <a:prstGeom prst="rect">
            <a:avLst/>
          </a:prstGeom>
        </p:spPr>
      </p:pic>
    </p:spTree>
    <p:extLst>
      <p:ext uri="{BB962C8B-B14F-4D97-AF65-F5344CB8AC3E}">
        <p14:creationId xmlns:p14="http://schemas.microsoft.com/office/powerpoint/2010/main" val="333847201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hf hdr="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57">
          <p15:clr>
            <a:srgbClr val="F26B43"/>
          </p15:clr>
        </p15:guide>
        <p15:guide id="4" pos="7423">
          <p15:clr>
            <a:srgbClr val="F26B43"/>
          </p15:clr>
        </p15:guide>
        <p15:guide id="5" orient="horz" pos="640">
          <p15:clr>
            <a:srgbClr val="F26B43"/>
          </p15:clr>
        </p15:guide>
        <p15:guide id="6" orient="horz" pos="232">
          <p15:clr>
            <a:srgbClr val="F26B43"/>
          </p15:clr>
        </p15:guide>
        <p15:guide id="7"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6FF4FD-A897-495D-BDCD-BC1A3ECAF875}" type="datetime1">
              <a:rPr lang="sv-SE" smtClean="0"/>
              <a:t>2025-01-10</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DDE8C-17E0-4539-9C15-C1E9D231907F}" type="slidenum">
              <a:rPr lang="sv-SE" smtClean="0"/>
              <a:t>‹#›</a:t>
            </a:fld>
            <a:endParaRPr lang="sv-SE"/>
          </a:p>
        </p:txBody>
      </p:sp>
    </p:spTree>
    <p:extLst>
      <p:ext uri="{BB962C8B-B14F-4D97-AF65-F5344CB8AC3E}">
        <p14:creationId xmlns:p14="http://schemas.microsoft.com/office/powerpoint/2010/main" val="174382699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4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4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3" Type="http://schemas.openxmlformats.org/officeDocument/2006/relationships/hyperlink" Target="https://www.riksdagen.se/sv/dokument-lagar/dokument/svensk-forfattningssamling/socialtjanstlag-2001453_sfs-2001-453" TargetMode="External"/><Relationship Id="rId2" Type="http://schemas.openxmlformats.org/officeDocument/2006/relationships/hyperlink" Target="https://www.riksdagen.se/sv/dokument-lagar/dokument/svensk-forfattningssamling/halso--och-sjukvardslag_sfs-2017-30" TargetMode="External"/><Relationship Id="rId1" Type="http://schemas.openxmlformats.org/officeDocument/2006/relationships/slideLayout" Target="../slideLayouts/slideLayout53.xml"/><Relationship Id="rId4" Type="http://schemas.openxmlformats.org/officeDocument/2006/relationships/hyperlink" Target="https://www.riksdagen.se/sv/dokument-lagar/dokument/svensk-forfattningssamling/lag-2017612-om-samverkan-vid-utskrivning-fran_sfs-2017-612"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60.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55.xml"/></Relationships>
</file>

<file path=ppt/slides/_rels/slide52.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22.xml"/><Relationship Id="rId1" Type="http://schemas.openxmlformats.org/officeDocument/2006/relationships/slideLayout" Target="../slideLayouts/slideLayout53.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64.xml"/></Relationships>
</file>

<file path=ppt/slides/_rels/slide54.xml.rels><?xml version="1.0" encoding="UTF-8" standalone="yes"?>
<Relationships xmlns="http://schemas.openxmlformats.org/package/2006/relationships"><Relationship Id="rId3" Type="http://schemas.openxmlformats.org/officeDocument/2006/relationships/hyperlink" Target="https://www.regiondalarna.se/sip" TargetMode="External"/><Relationship Id="rId2" Type="http://schemas.openxmlformats.org/officeDocument/2006/relationships/notesSlide" Target="../notesSlides/notesSlide24.xml"/><Relationship Id="rId1" Type="http://schemas.openxmlformats.org/officeDocument/2006/relationships/slideLayout" Target="../slideLayouts/slideLayout53.xml"/><Relationship Id="rId5" Type="http://schemas.openxmlformats.org/officeDocument/2006/relationships/image" Target="../media/image45.png"/><Relationship Id="rId4" Type="http://schemas.openxmlformats.org/officeDocument/2006/relationships/image" Target="../media/image44.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3.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54.xml"/><Relationship Id="rId4" Type="http://schemas.openxmlformats.org/officeDocument/2006/relationships/image" Target="../media/image47.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8.xml"/></Relationships>
</file>

<file path=ppt/slides/_rels/slide6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3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LCHNV</a:t>
            </a:r>
          </a:p>
        </p:txBody>
      </p:sp>
      <p:sp>
        <p:nvSpPr>
          <p:cNvPr id="3" name="Underrubrik 2"/>
          <p:cNvSpPr>
            <a:spLocks noGrp="1"/>
          </p:cNvSpPr>
          <p:nvPr>
            <p:ph type="subTitle" idx="1"/>
          </p:nvPr>
        </p:nvSpPr>
        <p:spPr/>
        <p:txBody>
          <a:bodyPr/>
          <a:lstStyle/>
          <a:p>
            <a:r>
              <a:rPr lang="sv-SE" dirty="0"/>
              <a:t>19 december 2024</a:t>
            </a:r>
          </a:p>
        </p:txBody>
      </p:sp>
    </p:spTree>
    <p:extLst>
      <p:ext uri="{BB962C8B-B14F-4D97-AF65-F5344CB8AC3E}">
        <p14:creationId xmlns:p14="http://schemas.microsoft.com/office/powerpoint/2010/main" val="4213520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9C5C3358-106F-4A3A-8507-6544091CE7EB}" type="datetime1">
              <a:rPr lang="sv-SE" smtClean="0"/>
              <a:t>2025-01-10</a:t>
            </a:fld>
            <a:endParaRPr lang="sv-SE" dirty="0"/>
          </a:p>
        </p:txBody>
      </p:sp>
      <p:sp>
        <p:nvSpPr>
          <p:cNvPr id="4" name="Platshållare för sidfot 3"/>
          <p:cNvSpPr>
            <a:spLocks noGrp="1"/>
          </p:cNvSpPr>
          <p:nvPr>
            <p:ph type="ftr" sz="quarter" idx="11"/>
          </p:nvPr>
        </p:nvSpPr>
        <p:spPr/>
        <p:txBody>
          <a:bodyPr/>
          <a:lstStyle/>
          <a:p>
            <a:r>
              <a:rPr lang="sv-SE"/>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10</a:t>
            </a:fld>
            <a:endParaRPr lang="sv-SE" dirty="0"/>
          </a:p>
        </p:txBody>
      </p:sp>
      <p:pic>
        <p:nvPicPr>
          <p:cNvPr id="7" name="Bildobjekt 6"/>
          <p:cNvPicPr>
            <a:picLocks noChangeAspect="1"/>
          </p:cNvPicPr>
          <p:nvPr/>
        </p:nvPicPr>
        <p:blipFill>
          <a:blip r:embed="rId2"/>
          <a:stretch>
            <a:fillRect/>
          </a:stretch>
        </p:blipFill>
        <p:spPr>
          <a:xfrm>
            <a:off x="0" y="-13752"/>
            <a:ext cx="12192000" cy="6370102"/>
          </a:xfrm>
          <a:prstGeom prst="rect">
            <a:avLst/>
          </a:prstGeom>
        </p:spPr>
      </p:pic>
    </p:spTree>
    <p:extLst>
      <p:ext uri="{BB962C8B-B14F-4D97-AF65-F5344CB8AC3E}">
        <p14:creationId xmlns:p14="http://schemas.microsoft.com/office/powerpoint/2010/main" val="2566902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9C5C3358-106F-4A3A-8507-6544091CE7EB}" type="datetime1">
              <a:rPr lang="sv-SE" smtClean="0"/>
              <a:t>2025-01-10</a:t>
            </a:fld>
            <a:endParaRPr lang="sv-SE" dirty="0"/>
          </a:p>
        </p:txBody>
      </p:sp>
      <p:sp>
        <p:nvSpPr>
          <p:cNvPr id="4" name="Platshållare för sidfot 3"/>
          <p:cNvSpPr>
            <a:spLocks noGrp="1"/>
          </p:cNvSpPr>
          <p:nvPr>
            <p:ph type="ftr" sz="quarter" idx="11"/>
          </p:nvPr>
        </p:nvSpPr>
        <p:spPr/>
        <p:txBody>
          <a:bodyPr/>
          <a:lstStyle/>
          <a:p>
            <a:r>
              <a:rPr lang="sv-SE"/>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11</a:t>
            </a:fld>
            <a:endParaRPr lang="sv-SE" dirty="0"/>
          </a:p>
        </p:txBody>
      </p:sp>
      <p:pic>
        <p:nvPicPr>
          <p:cNvPr id="2" name="Bildobjekt 1"/>
          <p:cNvPicPr>
            <a:picLocks noChangeAspect="1"/>
          </p:cNvPicPr>
          <p:nvPr/>
        </p:nvPicPr>
        <p:blipFill>
          <a:blip r:embed="rId2"/>
          <a:stretch>
            <a:fillRect/>
          </a:stretch>
        </p:blipFill>
        <p:spPr>
          <a:xfrm>
            <a:off x="0" y="0"/>
            <a:ext cx="12192000" cy="6486849"/>
          </a:xfrm>
          <a:prstGeom prst="rect">
            <a:avLst/>
          </a:prstGeom>
        </p:spPr>
      </p:pic>
    </p:spTree>
    <p:extLst>
      <p:ext uri="{BB962C8B-B14F-4D97-AF65-F5344CB8AC3E}">
        <p14:creationId xmlns:p14="http://schemas.microsoft.com/office/powerpoint/2010/main" val="1816855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9C5C3358-106F-4A3A-8507-6544091CE7EB}" type="datetime1">
              <a:rPr lang="sv-SE" smtClean="0"/>
              <a:t>2025-01-10</a:t>
            </a:fld>
            <a:endParaRPr lang="sv-SE" dirty="0"/>
          </a:p>
        </p:txBody>
      </p:sp>
      <p:sp>
        <p:nvSpPr>
          <p:cNvPr id="4" name="Platshållare för sidfot 3"/>
          <p:cNvSpPr>
            <a:spLocks noGrp="1"/>
          </p:cNvSpPr>
          <p:nvPr>
            <p:ph type="ftr" sz="quarter" idx="11"/>
          </p:nvPr>
        </p:nvSpPr>
        <p:spPr/>
        <p:txBody>
          <a:bodyPr/>
          <a:lstStyle/>
          <a:p>
            <a:r>
              <a:rPr lang="sv-SE"/>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12</a:t>
            </a:fld>
            <a:endParaRPr lang="sv-SE" dirty="0"/>
          </a:p>
        </p:txBody>
      </p:sp>
      <p:pic>
        <p:nvPicPr>
          <p:cNvPr id="6" name="Bildobjekt 5"/>
          <p:cNvPicPr>
            <a:picLocks noChangeAspect="1"/>
          </p:cNvPicPr>
          <p:nvPr/>
        </p:nvPicPr>
        <p:blipFill>
          <a:blip r:embed="rId2"/>
          <a:stretch>
            <a:fillRect/>
          </a:stretch>
        </p:blipFill>
        <p:spPr>
          <a:xfrm>
            <a:off x="1" y="0"/>
            <a:ext cx="12192000" cy="6261100"/>
          </a:xfrm>
          <a:prstGeom prst="rect">
            <a:avLst/>
          </a:prstGeom>
        </p:spPr>
      </p:pic>
    </p:spTree>
    <p:extLst>
      <p:ext uri="{BB962C8B-B14F-4D97-AF65-F5344CB8AC3E}">
        <p14:creationId xmlns:p14="http://schemas.microsoft.com/office/powerpoint/2010/main" val="2321799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9C5C3358-106F-4A3A-8507-6544091CE7EB}" type="datetime1">
              <a:rPr lang="sv-SE" smtClean="0"/>
              <a:t>2025-01-10</a:t>
            </a:fld>
            <a:endParaRPr lang="sv-SE" dirty="0"/>
          </a:p>
        </p:txBody>
      </p:sp>
      <p:sp>
        <p:nvSpPr>
          <p:cNvPr id="4" name="Platshållare för sidfot 3"/>
          <p:cNvSpPr>
            <a:spLocks noGrp="1"/>
          </p:cNvSpPr>
          <p:nvPr>
            <p:ph type="ftr" sz="quarter" idx="11"/>
          </p:nvPr>
        </p:nvSpPr>
        <p:spPr/>
        <p:txBody>
          <a:bodyPr/>
          <a:lstStyle/>
          <a:p>
            <a:r>
              <a:rPr lang="sv-SE"/>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13</a:t>
            </a:fld>
            <a:endParaRPr lang="sv-SE" dirty="0"/>
          </a:p>
        </p:txBody>
      </p:sp>
      <p:pic>
        <p:nvPicPr>
          <p:cNvPr id="7" name="Bildobjekt 6"/>
          <p:cNvPicPr>
            <a:picLocks noChangeAspect="1"/>
          </p:cNvPicPr>
          <p:nvPr/>
        </p:nvPicPr>
        <p:blipFill>
          <a:blip r:embed="rId2"/>
          <a:stretch>
            <a:fillRect/>
          </a:stretch>
        </p:blipFill>
        <p:spPr>
          <a:xfrm>
            <a:off x="1" y="0"/>
            <a:ext cx="12192000" cy="6857999"/>
          </a:xfrm>
          <a:prstGeom prst="rect">
            <a:avLst/>
          </a:prstGeom>
        </p:spPr>
      </p:pic>
    </p:spTree>
    <p:extLst>
      <p:ext uri="{BB962C8B-B14F-4D97-AF65-F5344CB8AC3E}">
        <p14:creationId xmlns:p14="http://schemas.microsoft.com/office/powerpoint/2010/main" val="3743999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9C5C3358-106F-4A3A-8507-6544091CE7EB}" type="datetime1">
              <a:rPr lang="sv-SE" smtClean="0"/>
              <a:t>2025-01-10</a:t>
            </a:fld>
            <a:endParaRPr lang="sv-SE" dirty="0"/>
          </a:p>
        </p:txBody>
      </p:sp>
      <p:sp>
        <p:nvSpPr>
          <p:cNvPr id="4" name="Platshållare för sidfot 3"/>
          <p:cNvSpPr>
            <a:spLocks noGrp="1"/>
          </p:cNvSpPr>
          <p:nvPr>
            <p:ph type="ftr" sz="quarter" idx="11"/>
          </p:nvPr>
        </p:nvSpPr>
        <p:spPr/>
        <p:txBody>
          <a:bodyPr/>
          <a:lstStyle/>
          <a:p>
            <a:r>
              <a:rPr lang="sv-SE"/>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14</a:t>
            </a:fld>
            <a:endParaRPr lang="sv-SE" dirty="0"/>
          </a:p>
        </p:txBody>
      </p:sp>
      <p:pic>
        <p:nvPicPr>
          <p:cNvPr id="2" name="Bildobjekt 1"/>
          <p:cNvPicPr>
            <a:picLocks noChangeAspect="1"/>
          </p:cNvPicPr>
          <p:nvPr/>
        </p:nvPicPr>
        <p:blipFill>
          <a:blip r:embed="rId2"/>
          <a:stretch>
            <a:fillRect/>
          </a:stretch>
        </p:blipFill>
        <p:spPr>
          <a:xfrm>
            <a:off x="1" y="0"/>
            <a:ext cx="12192000" cy="6914501"/>
          </a:xfrm>
          <a:prstGeom prst="rect">
            <a:avLst/>
          </a:prstGeom>
        </p:spPr>
      </p:pic>
    </p:spTree>
    <p:extLst>
      <p:ext uri="{BB962C8B-B14F-4D97-AF65-F5344CB8AC3E}">
        <p14:creationId xmlns:p14="http://schemas.microsoft.com/office/powerpoint/2010/main" val="3339272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9C5C3358-106F-4A3A-8507-6544091CE7EB}" type="datetime1">
              <a:rPr lang="sv-SE" smtClean="0"/>
              <a:t>2025-01-10</a:t>
            </a:fld>
            <a:endParaRPr lang="sv-SE" dirty="0"/>
          </a:p>
        </p:txBody>
      </p:sp>
      <p:sp>
        <p:nvSpPr>
          <p:cNvPr id="4" name="Platshållare för sidfot 3"/>
          <p:cNvSpPr>
            <a:spLocks noGrp="1"/>
          </p:cNvSpPr>
          <p:nvPr>
            <p:ph type="ftr" sz="quarter" idx="11"/>
          </p:nvPr>
        </p:nvSpPr>
        <p:spPr/>
        <p:txBody>
          <a:bodyPr/>
          <a:lstStyle/>
          <a:p>
            <a:r>
              <a:rPr lang="sv-SE"/>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15</a:t>
            </a:fld>
            <a:endParaRPr lang="sv-SE" dirty="0"/>
          </a:p>
        </p:txBody>
      </p:sp>
      <p:pic>
        <p:nvPicPr>
          <p:cNvPr id="6" name="Bildobjekt 5"/>
          <p:cNvPicPr>
            <a:picLocks noChangeAspect="1"/>
          </p:cNvPicPr>
          <p:nvPr/>
        </p:nvPicPr>
        <p:blipFill>
          <a:blip r:embed="rId2"/>
          <a:stretch>
            <a:fillRect/>
          </a:stretch>
        </p:blipFill>
        <p:spPr>
          <a:xfrm>
            <a:off x="0" y="-1"/>
            <a:ext cx="12192000" cy="6857999"/>
          </a:xfrm>
          <a:prstGeom prst="rect">
            <a:avLst/>
          </a:prstGeom>
        </p:spPr>
      </p:pic>
    </p:spTree>
    <p:extLst>
      <p:ext uri="{BB962C8B-B14F-4D97-AF65-F5344CB8AC3E}">
        <p14:creationId xmlns:p14="http://schemas.microsoft.com/office/powerpoint/2010/main" val="3005385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F9951F-716F-AAFB-B672-44C309C453F2}"/>
              </a:ext>
            </a:extLst>
          </p:cNvPr>
          <p:cNvSpPr>
            <a:spLocks noGrp="1"/>
          </p:cNvSpPr>
          <p:nvPr>
            <p:ph type="title"/>
          </p:nvPr>
        </p:nvSpPr>
        <p:spPr>
          <a:xfrm>
            <a:off x="815975" y="779463"/>
            <a:ext cx="10454537" cy="1102572"/>
          </a:xfrm>
        </p:spPr>
        <p:txBody>
          <a:bodyPr anchor="t">
            <a:normAutofit/>
          </a:bodyPr>
          <a:lstStyle/>
          <a:p>
            <a:r>
              <a:rPr lang="sv-SE" dirty="0"/>
              <a:t>RUS</a:t>
            </a:r>
            <a:br>
              <a:rPr lang="sv-SE" dirty="0"/>
            </a:br>
            <a:r>
              <a:rPr lang="sv-SE" sz="2000" dirty="0"/>
              <a:t>-Regeringsuppdrag barn i skyddat boende</a:t>
            </a:r>
            <a:endParaRPr lang="sv-SE" dirty="0"/>
          </a:p>
        </p:txBody>
      </p:sp>
      <p:sp>
        <p:nvSpPr>
          <p:cNvPr id="3" name="Platshållare för innehåll 2">
            <a:extLst>
              <a:ext uri="{FF2B5EF4-FFF2-40B4-BE49-F238E27FC236}">
                <a16:creationId xmlns:a16="http://schemas.microsoft.com/office/drawing/2014/main" id="{54CE758C-07E9-8629-ECDA-82458BFDA2AA}"/>
              </a:ext>
            </a:extLst>
          </p:cNvPr>
          <p:cNvSpPr>
            <a:spLocks noGrp="1"/>
          </p:cNvSpPr>
          <p:nvPr>
            <p:ph idx="1"/>
          </p:nvPr>
        </p:nvSpPr>
        <p:spPr>
          <a:xfrm>
            <a:off x="815976" y="1964854"/>
            <a:ext cx="5227638" cy="3826346"/>
          </a:xfrm>
        </p:spPr>
        <p:txBody>
          <a:bodyPr>
            <a:normAutofit/>
          </a:bodyPr>
          <a:lstStyle/>
          <a:p>
            <a:pPr marL="0" indent="0">
              <a:buNone/>
            </a:pPr>
            <a:endParaRPr lang="sv-SE" sz="1800" dirty="0"/>
          </a:p>
          <a:p>
            <a:pPr marL="0" indent="0">
              <a:buNone/>
            </a:pPr>
            <a:r>
              <a:rPr lang="sv-SE" sz="1800" dirty="0"/>
              <a:t>Länsstyrelserna ska genomföra kunskapshöjande insatser och främja erfarenhetsutbyten fram t.o.m. 2028 för yrkesverksamma som möter barn i skyddat boende</a:t>
            </a:r>
          </a:p>
          <a:p>
            <a:pPr marL="0" indent="0">
              <a:buNone/>
            </a:pPr>
            <a:endParaRPr lang="sv-SE" sz="1800" dirty="0"/>
          </a:p>
          <a:p>
            <a:pPr marL="0" indent="0">
              <a:buNone/>
            </a:pPr>
            <a:r>
              <a:rPr lang="sv-SE" sz="1800" dirty="0"/>
              <a:t>Samverkan med RSS</a:t>
            </a:r>
          </a:p>
          <a:p>
            <a:pPr marL="0" indent="0">
              <a:buNone/>
            </a:pPr>
            <a:endParaRPr lang="sv-SE" sz="1800" dirty="0"/>
          </a:p>
        </p:txBody>
      </p:sp>
      <p:pic>
        <p:nvPicPr>
          <p:cNvPr id="6" name="Platshållare för bild 5" descr="Riktningstecken med färgglada pilar">
            <a:extLst>
              <a:ext uri="{FF2B5EF4-FFF2-40B4-BE49-F238E27FC236}">
                <a16:creationId xmlns:a16="http://schemas.microsoft.com/office/drawing/2014/main" id="{46704AD9-EC39-750E-C580-F800C16124E7}"/>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6146800" y="879475"/>
            <a:ext cx="5124450" cy="5114925"/>
          </a:xfrm>
          <a:noFill/>
        </p:spPr>
      </p:pic>
    </p:spTree>
    <p:extLst>
      <p:ext uri="{BB962C8B-B14F-4D97-AF65-F5344CB8AC3E}">
        <p14:creationId xmlns:p14="http://schemas.microsoft.com/office/powerpoint/2010/main" val="18610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F9951F-716F-AAFB-B672-44C309C453F2}"/>
              </a:ext>
            </a:extLst>
          </p:cNvPr>
          <p:cNvSpPr>
            <a:spLocks noGrp="1"/>
          </p:cNvSpPr>
          <p:nvPr>
            <p:ph type="title"/>
          </p:nvPr>
        </p:nvSpPr>
        <p:spPr>
          <a:xfrm>
            <a:off x="815975" y="779463"/>
            <a:ext cx="10454537" cy="1102572"/>
          </a:xfrm>
        </p:spPr>
        <p:txBody>
          <a:bodyPr anchor="t">
            <a:normAutofit/>
          </a:bodyPr>
          <a:lstStyle/>
          <a:p>
            <a:r>
              <a:rPr lang="sv-SE" dirty="0"/>
              <a:t>RUS</a:t>
            </a:r>
            <a:br>
              <a:rPr lang="sv-SE" dirty="0"/>
            </a:br>
            <a:r>
              <a:rPr lang="sv-SE" sz="2000" dirty="0"/>
              <a:t>-Regeringsuppdrag barn i skyddat boende</a:t>
            </a:r>
            <a:endParaRPr lang="sv-SE" dirty="0"/>
          </a:p>
        </p:txBody>
      </p:sp>
      <p:sp>
        <p:nvSpPr>
          <p:cNvPr id="3" name="Platshållare för innehåll 2">
            <a:extLst>
              <a:ext uri="{FF2B5EF4-FFF2-40B4-BE49-F238E27FC236}">
                <a16:creationId xmlns:a16="http://schemas.microsoft.com/office/drawing/2014/main" id="{54CE758C-07E9-8629-ECDA-82458BFDA2AA}"/>
              </a:ext>
            </a:extLst>
          </p:cNvPr>
          <p:cNvSpPr>
            <a:spLocks noGrp="1"/>
          </p:cNvSpPr>
          <p:nvPr>
            <p:ph idx="1"/>
          </p:nvPr>
        </p:nvSpPr>
        <p:spPr>
          <a:xfrm>
            <a:off x="815976" y="1964854"/>
            <a:ext cx="5227638" cy="3826346"/>
          </a:xfrm>
        </p:spPr>
        <p:txBody>
          <a:bodyPr>
            <a:normAutofit fontScale="47500" lnSpcReduction="20000"/>
          </a:bodyPr>
          <a:lstStyle/>
          <a:p>
            <a:pPr marL="0" indent="0">
              <a:buNone/>
            </a:pPr>
            <a:r>
              <a:rPr lang="sv-SE" sz="2900" dirty="0"/>
              <a:t>Lagstiftningen gäller sedan april 2024 och länsstyrelserna har de kommande åren i uppdrag att öka kunskapen om vad lagen innebär.</a:t>
            </a:r>
          </a:p>
          <a:p>
            <a:pPr marL="0" indent="0">
              <a:buNone/>
            </a:pPr>
            <a:r>
              <a:rPr lang="sv-SE" sz="2900" dirty="0"/>
              <a:t>Det innebär i korthet:</a:t>
            </a:r>
          </a:p>
          <a:p>
            <a:r>
              <a:rPr lang="sv-SE" sz="2900" dirty="0"/>
              <a:t>Skyddat boende nu regleras som en boendeinsats i Socialtjänstlagen (</a:t>
            </a:r>
            <a:r>
              <a:rPr lang="sv-SE" sz="2900" dirty="0" err="1"/>
              <a:t>SoL</a:t>
            </a:r>
            <a:r>
              <a:rPr lang="sv-SE" sz="2900" dirty="0"/>
              <a:t>)</a:t>
            </a:r>
          </a:p>
          <a:p>
            <a:r>
              <a:rPr lang="sv-SE" sz="2900" dirty="0"/>
              <a:t>Barn som följer med vårdnadshavare till skyddat boende ska bedömas och beviljas insatsen individuellt</a:t>
            </a:r>
          </a:p>
          <a:p>
            <a:r>
              <a:rPr lang="sv-SE" sz="2900" dirty="0"/>
              <a:t>Placering av barn kräver samtycke från båda vårdnadshavare</a:t>
            </a:r>
          </a:p>
          <a:p>
            <a:r>
              <a:rPr lang="sv-SE" sz="2900" dirty="0"/>
              <a:t>Saknas samtycke kan socialnämnden bevilja skyddat boende med stöd i lag om placering av barn i skyddat boende</a:t>
            </a:r>
          </a:p>
          <a:p>
            <a:r>
              <a:rPr lang="sv-SE" sz="2900" dirty="0"/>
              <a:t>Det krävs tillstånd från IVO för att bedriva skyddat boende</a:t>
            </a:r>
          </a:p>
          <a:p>
            <a:r>
              <a:rPr lang="sv-SE" sz="2900" dirty="0"/>
              <a:t>Nya kvalitetskrav införs för skyddade boenden</a:t>
            </a:r>
          </a:p>
          <a:p>
            <a:pPr marL="0" indent="0">
              <a:buNone/>
            </a:pPr>
            <a:endParaRPr lang="sv-SE" sz="1800" dirty="0"/>
          </a:p>
        </p:txBody>
      </p:sp>
      <p:pic>
        <p:nvPicPr>
          <p:cNvPr id="6" name="Platshållare för bild 5" descr="Riktningstecken med färgglada pilar">
            <a:extLst>
              <a:ext uri="{FF2B5EF4-FFF2-40B4-BE49-F238E27FC236}">
                <a16:creationId xmlns:a16="http://schemas.microsoft.com/office/drawing/2014/main" id="{46704AD9-EC39-750E-C580-F800C16124E7}"/>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6146800" y="879475"/>
            <a:ext cx="5124450" cy="5114925"/>
          </a:xfrm>
          <a:noFill/>
        </p:spPr>
      </p:pic>
    </p:spTree>
    <p:extLst>
      <p:ext uri="{BB962C8B-B14F-4D97-AF65-F5344CB8AC3E}">
        <p14:creationId xmlns:p14="http://schemas.microsoft.com/office/powerpoint/2010/main" val="2221578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F9951F-716F-AAFB-B672-44C309C453F2}"/>
              </a:ext>
            </a:extLst>
          </p:cNvPr>
          <p:cNvSpPr>
            <a:spLocks noGrp="1"/>
          </p:cNvSpPr>
          <p:nvPr>
            <p:ph type="title"/>
          </p:nvPr>
        </p:nvSpPr>
        <p:spPr>
          <a:xfrm>
            <a:off x="815975" y="779463"/>
            <a:ext cx="10454537" cy="1102572"/>
          </a:xfrm>
        </p:spPr>
        <p:txBody>
          <a:bodyPr anchor="t">
            <a:normAutofit/>
          </a:bodyPr>
          <a:lstStyle/>
          <a:p>
            <a:r>
              <a:rPr lang="sv-SE" dirty="0"/>
              <a:t>RUS</a:t>
            </a:r>
            <a:br>
              <a:rPr lang="sv-SE" dirty="0"/>
            </a:br>
            <a:r>
              <a:rPr lang="sv-SE" sz="2000" dirty="0"/>
              <a:t>-Regeringsuppdrag barn i skyddat boende</a:t>
            </a:r>
            <a:endParaRPr lang="sv-SE" dirty="0"/>
          </a:p>
        </p:txBody>
      </p:sp>
      <p:sp>
        <p:nvSpPr>
          <p:cNvPr id="3" name="Platshållare för innehåll 2">
            <a:extLst>
              <a:ext uri="{FF2B5EF4-FFF2-40B4-BE49-F238E27FC236}">
                <a16:creationId xmlns:a16="http://schemas.microsoft.com/office/drawing/2014/main" id="{54CE758C-07E9-8629-ECDA-82458BFDA2AA}"/>
              </a:ext>
            </a:extLst>
          </p:cNvPr>
          <p:cNvSpPr>
            <a:spLocks noGrp="1"/>
          </p:cNvSpPr>
          <p:nvPr>
            <p:ph idx="1"/>
          </p:nvPr>
        </p:nvSpPr>
        <p:spPr>
          <a:xfrm>
            <a:off x="815976" y="1964854"/>
            <a:ext cx="5227638" cy="3826346"/>
          </a:xfrm>
        </p:spPr>
        <p:txBody>
          <a:bodyPr>
            <a:normAutofit fontScale="92500" lnSpcReduction="20000"/>
          </a:bodyPr>
          <a:lstStyle/>
          <a:p>
            <a:pPr marL="0" indent="0">
              <a:buNone/>
            </a:pPr>
            <a:r>
              <a:rPr lang="sv-SE" sz="1800" u="sng" dirty="0"/>
              <a:t>Genomfört</a:t>
            </a:r>
          </a:p>
          <a:p>
            <a:r>
              <a:rPr lang="sv-SE" sz="1800" dirty="0" err="1"/>
              <a:t>Webbinarium</a:t>
            </a:r>
            <a:r>
              <a:rPr lang="sv-SE" sz="1800" dirty="0"/>
              <a:t> om sekretessbrytande bestämmelser (3/9)</a:t>
            </a:r>
          </a:p>
          <a:p>
            <a:r>
              <a:rPr lang="sv-SE" sz="1800" dirty="0"/>
              <a:t>Länsstyrelsen bekostade SKR </a:t>
            </a:r>
            <a:r>
              <a:rPr lang="sv-SE" sz="1800" dirty="0" err="1"/>
              <a:t>webbinarium</a:t>
            </a:r>
            <a:r>
              <a:rPr lang="sv-SE" sz="1800" dirty="0"/>
              <a:t> om skyddat boende (25/9)</a:t>
            </a:r>
          </a:p>
          <a:p>
            <a:r>
              <a:rPr lang="sv-SE" sz="1800" dirty="0"/>
              <a:t> Dialoger med RSS</a:t>
            </a:r>
          </a:p>
          <a:p>
            <a:pPr marL="0" indent="0">
              <a:buNone/>
            </a:pPr>
            <a:r>
              <a:rPr lang="sv-SE" sz="1800" u="sng" dirty="0"/>
              <a:t>Kommande</a:t>
            </a:r>
          </a:p>
          <a:p>
            <a:r>
              <a:rPr lang="sv-SE" sz="1800" dirty="0"/>
              <a:t>Dialog med IFO-chefsnätverket kring behov och ev. referensgrupp, 14/2</a:t>
            </a:r>
          </a:p>
          <a:p>
            <a:r>
              <a:rPr lang="sv-SE" sz="1800" dirty="0"/>
              <a:t>Konferens: Ett år med uppdraget 27 mars (nationellt) och 8 april (mittkluster)</a:t>
            </a:r>
          </a:p>
          <a:p>
            <a:pPr marL="0" indent="0">
              <a:buNone/>
            </a:pPr>
            <a:endParaRPr lang="sv-SE" sz="1800" dirty="0"/>
          </a:p>
          <a:p>
            <a:pPr marL="0" indent="0">
              <a:buNone/>
            </a:pPr>
            <a:r>
              <a:rPr lang="sv-SE" sz="1800" dirty="0"/>
              <a:t>Kontakt: frida.nises@lansstyrelsen.se</a:t>
            </a:r>
          </a:p>
        </p:txBody>
      </p:sp>
      <p:pic>
        <p:nvPicPr>
          <p:cNvPr id="6" name="Platshållare för bild 5" descr="Riktningstecken med färgglada pilar">
            <a:extLst>
              <a:ext uri="{FF2B5EF4-FFF2-40B4-BE49-F238E27FC236}">
                <a16:creationId xmlns:a16="http://schemas.microsoft.com/office/drawing/2014/main" id="{46704AD9-EC39-750E-C580-F800C16124E7}"/>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6146800" y="879475"/>
            <a:ext cx="5124450" cy="5114925"/>
          </a:xfrm>
          <a:noFill/>
        </p:spPr>
      </p:pic>
    </p:spTree>
    <p:extLst>
      <p:ext uri="{BB962C8B-B14F-4D97-AF65-F5344CB8AC3E}">
        <p14:creationId xmlns:p14="http://schemas.microsoft.com/office/powerpoint/2010/main" val="3154986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9C5C3358-106F-4A3A-8507-6544091CE7EB}" type="datetime1">
              <a:rPr lang="sv-SE" smtClean="0"/>
              <a:t>2025-01-10</a:t>
            </a:fld>
            <a:endParaRPr lang="sv-SE" dirty="0"/>
          </a:p>
        </p:txBody>
      </p:sp>
      <p:sp>
        <p:nvSpPr>
          <p:cNvPr id="4" name="Platshållare för sidfot 3"/>
          <p:cNvSpPr>
            <a:spLocks noGrp="1"/>
          </p:cNvSpPr>
          <p:nvPr>
            <p:ph type="ftr" sz="quarter" idx="11"/>
          </p:nvPr>
        </p:nvSpPr>
        <p:spPr/>
        <p:txBody>
          <a:bodyPr/>
          <a:lstStyle/>
          <a:p>
            <a:r>
              <a:rPr lang="sv-SE"/>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19</a:t>
            </a:fld>
            <a:endParaRPr lang="sv-SE" dirty="0"/>
          </a:p>
        </p:txBody>
      </p:sp>
      <p:sp>
        <p:nvSpPr>
          <p:cNvPr id="6" name="Rubrik 5"/>
          <p:cNvSpPr>
            <a:spLocks noGrp="1"/>
          </p:cNvSpPr>
          <p:nvPr>
            <p:ph type="title"/>
          </p:nvPr>
        </p:nvSpPr>
        <p:spPr>
          <a:xfrm>
            <a:off x="1775219" y="2366919"/>
            <a:ext cx="10416781" cy="1209600"/>
          </a:xfrm>
        </p:spPr>
        <p:txBody>
          <a:bodyPr/>
          <a:lstStyle/>
          <a:p>
            <a:r>
              <a:rPr lang="sv-SE" dirty="0"/>
              <a:t>Arbetsordning LCHNV </a:t>
            </a:r>
          </a:p>
        </p:txBody>
      </p:sp>
      <p:pic>
        <p:nvPicPr>
          <p:cNvPr id="7" name="Bildobjekt 6"/>
          <p:cNvPicPr>
            <a:picLocks noChangeAspect="1"/>
          </p:cNvPicPr>
          <p:nvPr/>
        </p:nvPicPr>
        <p:blipFill>
          <a:blip r:embed="rId2"/>
          <a:stretch>
            <a:fillRect/>
          </a:stretch>
        </p:blipFill>
        <p:spPr>
          <a:xfrm>
            <a:off x="7089525" y="936541"/>
            <a:ext cx="3339240" cy="4705976"/>
          </a:xfrm>
          <a:prstGeom prst="rect">
            <a:avLst/>
          </a:prstGeom>
        </p:spPr>
      </p:pic>
    </p:spTree>
    <p:extLst>
      <p:ext uri="{BB962C8B-B14F-4D97-AF65-F5344CB8AC3E}">
        <p14:creationId xmlns:p14="http://schemas.microsoft.com/office/powerpoint/2010/main" val="126687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280181" y="905164"/>
            <a:ext cx="11911819" cy="4444999"/>
          </a:xfrm>
          <a:solidFill>
            <a:schemeClr val="bg1"/>
          </a:solidFill>
        </p:spPr>
        <p:txBody>
          <a:bodyPr>
            <a:noAutofit/>
          </a:bodyPr>
          <a:lstStyle/>
          <a:p>
            <a:pPr marL="342900" indent="-342900">
              <a:buFont typeface="+mj-lt"/>
              <a:buAutoNum type="arabicPeriod"/>
            </a:pPr>
            <a:r>
              <a:rPr lang="sv-SE" sz="1400" b="1" dirty="0">
                <a:solidFill>
                  <a:schemeClr val="accent1">
                    <a:lumMod val="50000"/>
                  </a:schemeClr>
                </a:solidFill>
              </a:rPr>
              <a:t>Inledning </a:t>
            </a:r>
          </a:p>
          <a:p>
            <a:pPr marL="342900" indent="-342900">
              <a:buFont typeface="+mj-lt"/>
              <a:buAutoNum type="arabicPeriod"/>
            </a:pPr>
            <a:r>
              <a:rPr lang="sv-SE" sz="1400" b="1" dirty="0">
                <a:solidFill>
                  <a:schemeClr val="accent1">
                    <a:lumMod val="50000"/>
                  </a:schemeClr>
                </a:solidFill>
              </a:rPr>
              <a:t>Genomgång av dagordningen </a:t>
            </a:r>
          </a:p>
          <a:p>
            <a:pPr marL="342900" indent="-342900">
              <a:buFont typeface="+mj-lt"/>
              <a:buAutoNum type="arabicPeriod"/>
            </a:pPr>
            <a:r>
              <a:rPr lang="sv-SE" sz="1400" b="1" dirty="0">
                <a:solidFill>
                  <a:schemeClr val="accent1">
                    <a:lumMod val="50000"/>
                  </a:schemeClr>
                </a:solidFill>
              </a:rPr>
              <a:t>Föregåendeminnesanteckningar </a:t>
            </a:r>
          </a:p>
          <a:p>
            <a:pPr marL="342900" lvl="0" indent="-342900">
              <a:buFont typeface="+mj-lt"/>
              <a:buAutoNum type="arabicPeriod"/>
            </a:pPr>
            <a:r>
              <a:rPr lang="sv-SE" sz="1400" b="1" dirty="0">
                <a:solidFill>
                  <a:schemeClr val="accent1">
                    <a:lumMod val="50000"/>
                  </a:schemeClr>
                </a:solidFill>
              </a:rPr>
              <a:t>Rapporter och delgivningar</a:t>
            </a:r>
          </a:p>
          <a:p>
            <a:pPr marL="800100" lvl="1" indent="-342900">
              <a:buFont typeface="+mj-lt"/>
              <a:buAutoNum type="alphaLcParenR"/>
            </a:pPr>
            <a:r>
              <a:rPr lang="sv-SE" sz="1400" b="1" u="sng" dirty="0">
                <a:solidFill>
                  <a:schemeClr val="accent1">
                    <a:lumMod val="50000"/>
                  </a:schemeClr>
                </a:solidFill>
              </a:rPr>
              <a:t>Information: </a:t>
            </a:r>
            <a:r>
              <a:rPr lang="sv-SE" sz="1400" b="1" dirty="0">
                <a:solidFill>
                  <a:schemeClr val="accent1">
                    <a:lumMod val="50000"/>
                  </a:schemeClr>
                </a:solidFill>
              </a:rPr>
              <a:t>Cosmic Link </a:t>
            </a:r>
          </a:p>
          <a:p>
            <a:pPr marL="800100" lvl="1" indent="-342900">
              <a:buFont typeface="+mj-lt"/>
              <a:buAutoNum type="alphaLcParenR"/>
            </a:pPr>
            <a:r>
              <a:rPr lang="sv-SE" sz="1400" b="1" u="sng" dirty="0">
                <a:solidFill>
                  <a:schemeClr val="accent1">
                    <a:lumMod val="50000"/>
                  </a:schemeClr>
                </a:solidFill>
              </a:rPr>
              <a:t>Information: </a:t>
            </a:r>
            <a:r>
              <a:rPr lang="sv-SE" sz="1400" b="1" dirty="0">
                <a:solidFill>
                  <a:schemeClr val="accent1">
                    <a:lumMod val="50000"/>
                  </a:schemeClr>
                </a:solidFill>
              </a:rPr>
              <a:t>Föredragande: Lena Karlsson, områdessamordnare och ordförande i SUS-gruppen</a:t>
            </a:r>
          </a:p>
          <a:p>
            <a:pPr marL="800100" lvl="1" indent="-342900">
              <a:buFont typeface="+mj-lt"/>
              <a:buAutoNum type="alphaLcParenR"/>
            </a:pPr>
            <a:r>
              <a:rPr lang="sv-SE" sz="1400" b="1" u="sng" dirty="0">
                <a:solidFill>
                  <a:schemeClr val="accent1">
                    <a:lumMod val="50000"/>
                  </a:schemeClr>
                </a:solidFill>
              </a:rPr>
              <a:t>Information: </a:t>
            </a:r>
            <a:r>
              <a:rPr lang="sv-SE" sz="1400" b="1" dirty="0">
                <a:solidFill>
                  <a:schemeClr val="accent1">
                    <a:lumMod val="50000"/>
                  </a:schemeClr>
                </a:solidFill>
              </a:rPr>
              <a:t>Arbetsordning LCHNV </a:t>
            </a:r>
          </a:p>
          <a:p>
            <a:pPr marL="800100" lvl="1" indent="-342900">
              <a:buFont typeface="+mj-lt"/>
              <a:buAutoNum type="alphaLcParenR"/>
            </a:pPr>
            <a:r>
              <a:rPr lang="sv-SE" sz="1400" b="1" u="sng" dirty="0">
                <a:solidFill>
                  <a:schemeClr val="accent1">
                    <a:lumMod val="50000"/>
                  </a:schemeClr>
                </a:solidFill>
              </a:rPr>
              <a:t>Information: </a:t>
            </a:r>
            <a:r>
              <a:rPr lang="sv-SE" sz="1400" b="1" dirty="0">
                <a:solidFill>
                  <a:schemeClr val="accent1">
                    <a:lumMod val="50000"/>
                  </a:schemeClr>
                </a:solidFill>
              </a:rPr>
              <a:t>Inventering av arbetsgrupper, samverkansgrupper, </a:t>
            </a:r>
            <a:r>
              <a:rPr lang="sv-SE" sz="1400" b="1" dirty="0" err="1">
                <a:solidFill>
                  <a:schemeClr val="accent1">
                    <a:lumMod val="50000"/>
                  </a:schemeClr>
                </a:solidFill>
              </a:rPr>
              <a:t>LAG:ar</a:t>
            </a:r>
            <a:endParaRPr lang="sv-SE" sz="1400" b="1" u="sng" dirty="0">
              <a:solidFill>
                <a:schemeClr val="accent1">
                  <a:lumMod val="50000"/>
                </a:schemeClr>
              </a:solidFill>
            </a:endParaRPr>
          </a:p>
          <a:p>
            <a:pPr marL="800100" lvl="1" indent="-342900">
              <a:buFont typeface="+mj-lt"/>
              <a:buAutoNum type="alphaLcParenR"/>
            </a:pPr>
            <a:r>
              <a:rPr lang="sv-SE" sz="1400" b="1" u="sng" dirty="0">
                <a:solidFill>
                  <a:schemeClr val="accent1">
                    <a:lumMod val="50000"/>
                  </a:schemeClr>
                </a:solidFill>
              </a:rPr>
              <a:t>Information/beslut:</a:t>
            </a:r>
            <a:r>
              <a:rPr lang="sv-SE" sz="1400" b="1" dirty="0">
                <a:solidFill>
                  <a:schemeClr val="accent1">
                    <a:lumMod val="50000"/>
                  </a:schemeClr>
                </a:solidFill>
              </a:rPr>
              <a:t> Mini Maria </a:t>
            </a:r>
          </a:p>
          <a:p>
            <a:pPr marL="800100" lvl="1" indent="-342900">
              <a:buFont typeface="+mj-lt"/>
              <a:buAutoNum type="alphaLcParenR"/>
            </a:pPr>
            <a:r>
              <a:rPr lang="sv-SE" sz="1400" b="1" u="sng" dirty="0">
                <a:solidFill>
                  <a:schemeClr val="accent1">
                    <a:lumMod val="50000"/>
                  </a:schemeClr>
                </a:solidFill>
              </a:rPr>
              <a:t>Rapport: </a:t>
            </a:r>
            <a:r>
              <a:rPr lang="sv-SE" sz="1400" b="1" dirty="0">
                <a:solidFill>
                  <a:schemeClr val="accent1">
                    <a:lumMod val="50000"/>
                  </a:schemeClr>
                </a:solidFill>
              </a:rPr>
              <a:t>SIP</a:t>
            </a:r>
          </a:p>
          <a:p>
            <a:pPr marL="342900" indent="-342900">
              <a:buFont typeface="+mj-lt"/>
              <a:buAutoNum type="arabicPeriod"/>
            </a:pPr>
            <a:r>
              <a:rPr lang="sv-SE" sz="1400" b="1" u="sng" dirty="0">
                <a:solidFill>
                  <a:schemeClr val="accent1">
                    <a:lumMod val="50000"/>
                  </a:schemeClr>
                </a:solidFill>
              </a:rPr>
              <a:t>Beslut: </a:t>
            </a:r>
            <a:r>
              <a:rPr lang="sv-SE" sz="1400" b="1" dirty="0">
                <a:solidFill>
                  <a:schemeClr val="accent1">
                    <a:lumMod val="50000"/>
                  </a:schemeClr>
                </a:solidFill>
              </a:rPr>
              <a:t>Samverkan vid utskrivning från sluten </a:t>
            </a:r>
            <a:r>
              <a:rPr lang="sv-SE" sz="1400" b="1" dirty="0" err="1">
                <a:solidFill>
                  <a:schemeClr val="accent1">
                    <a:lumMod val="50000"/>
                  </a:schemeClr>
                </a:solidFill>
              </a:rPr>
              <a:t>hälso-</a:t>
            </a:r>
            <a:r>
              <a:rPr lang="sv-SE" sz="1400" b="1" dirty="0">
                <a:solidFill>
                  <a:schemeClr val="accent1">
                    <a:lumMod val="50000"/>
                  </a:schemeClr>
                </a:solidFill>
              </a:rPr>
              <a:t> och sjukvård </a:t>
            </a:r>
          </a:p>
          <a:p>
            <a:pPr marL="342900" indent="-342900">
              <a:buFont typeface="+mj-lt"/>
              <a:buAutoNum type="arabicPeriod"/>
            </a:pPr>
            <a:r>
              <a:rPr lang="sv-SE" sz="1400" b="1" u="sng" dirty="0">
                <a:solidFill>
                  <a:schemeClr val="accent1">
                    <a:lumMod val="50000"/>
                  </a:schemeClr>
                </a:solidFill>
              </a:rPr>
              <a:t>Information</a:t>
            </a:r>
            <a:r>
              <a:rPr lang="sv-SE" sz="1400" b="1" dirty="0">
                <a:solidFill>
                  <a:schemeClr val="accent1">
                    <a:lumMod val="50000"/>
                  </a:schemeClr>
                </a:solidFill>
              </a:rPr>
              <a:t>: Psykiskhälsa medel 2024 och 2025</a:t>
            </a:r>
          </a:p>
          <a:p>
            <a:pPr marL="342900" indent="-342900">
              <a:buFont typeface="+mj-lt"/>
              <a:buAutoNum type="arabicPeriod"/>
            </a:pPr>
            <a:r>
              <a:rPr lang="sv-SE" sz="1400" b="1" u="sng" dirty="0">
                <a:solidFill>
                  <a:schemeClr val="accent1">
                    <a:lumMod val="50000"/>
                  </a:schemeClr>
                </a:solidFill>
              </a:rPr>
              <a:t>Beslut</a:t>
            </a:r>
            <a:r>
              <a:rPr lang="sv-SE" sz="1400" b="1" dirty="0">
                <a:solidFill>
                  <a:schemeClr val="accent1">
                    <a:lumMod val="50000"/>
                  </a:schemeClr>
                </a:solidFill>
              </a:rPr>
              <a:t>: Ordförande i LCHNV 2025</a:t>
            </a:r>
          </a:p>
          <a:p>
            <a:pPr marL="342900" indent="-342900">
              <a:buFont typeface="+mj-lt"/>
              <a:buAutoNum type="arabicPeriod"/>
            </a:pPr>
            <a:r>
              <a:rPr lang="sv-SE" sz="1400" b="1" dirty="0">
                <a:solidFill>
                  <a:schemeClr val="accent1">
                    <a:lumMod val="50000"/>
                  </a:schemeClr>
                </a:solidFill>
              </a:rPr>
              <a:t>Kalendarium 2025</a:t>
            </a:r>
          </a:p>
          <a:p>
            <a:pPr marL="342900" indent="-342900">
              <a:buFont typeface="+mj-lt"/>
              <a:buAutoNum type="arabicPeriod"/>
            </a:pPr>
            <a:r>
              <a:rPr lang="sv-SE" sz="1400" b="1" dirty="0">
                <a:solidFill>
                  <a:schemeClr val="accent1">
                    <a:lumMod val="50000"/>
                  </a:schemeClr>
                </a:solidFill>
              </a:rPr>
              <a:t>Övriga frågor </a:t>
            </a:r>
          </a:p>
          <a:p>
            <a:pPr marL="457200" lvl="1" indent="0">
              <a:buNone/>
            </a:pPr>
            <a:endParaRPr lang="sv-SE" sz="1400" dirty="0"/>
          </a:p>
          <a:p>
            <a:endParaRPr lang="sv-SE" sz="1400" dirty="0"/>
          </a:p>
          <a:p>
            <a:endParaRPr lang="sv-SE" sz="1400" dirty="0"/>
          </a:p>
          <a:p>
            <a:endParaRPr lang="sv-SE" sz="1400" dirty="0"/>
          </a:p>
          <a:p>
            <a:pPr lvl="0"/>
            <a:endParaRPr lang="sv-SE" sz="1400" b="1" dirty="0"/>
          </a:p>
          <a:p>
            <a:endParaRPr lang="sv-SE" sz="1400" dirty="0"/>
          </a:p>
        </p:txBody>
      </p:sp>
      <p:sp>
        <p:nvSpPr>
          <p:cNvPr id="3" name="Platshållare för datum 2"/>
          <p:cNvSpPr>
            <a:spLocks noGrp="1"/>
          </p:cNvSpPr>
          <p:nvPr>
            <p:ph type="dt" sz="half" idx="10"/>
          </p:nvPr>
        </p:nvSpPr>
        <p:spPr/>
        <p:txBody>
          <a:bodyPr/>
          <a:lstStyle/>
          <a:p>
            <a:fld id="{9C5C3358-106F-4A3A-8507-6544091CE7EB}" type="datetime1">
              <a:rPr lang="sv-SE" b="1" smtClean="0"/>
              <a:t>2025-01-10</a:t>
            </a:fld>
            <a:endParaRPr lang="sv-SE" b="1" dirty="0"/>
          </a:p>
        </p:txBody>
      </p:sp>
      <p:sp>
        <p:nvSpPr>
          <p:cNvPr id="4" name="Platshållare för sidfot 3"/>
          <p:cNvSpPr>
            <a:spLocks noGrp="1"/>
          </p:cNvSpPr>
          <p:nvPr>
            <p:ph type="ftr" sz="quarter" idx="11"/>
          </p:nvPr>
        </p:nvSpPr>
        <p:spPr/>
        <p:txBody>
          <a:bodyPr/>
          <a:lstStyle/>
          <a:p>
            <a:r>
              <a:rPr lang="sv-SE" sz="1400" b="1" dirty="0">
                <a:solidFill>
                  <a:schemeClr val="tx1"/>
                </a:solidFill>
              </a:rPr>
              <a:t>Sidfot</a:t>
            </a:r>
          </a:p>
        </p:txBody>
      </p:sp>
      <p:sp>
        <p:nvSpPr>
          <p:cNvPr id="5" name="Platshållare för bildnummer 4"/>
          <p:cNvSpPr>
            <a:spLocks noGrp="1"/>
          </p:cNvSpPr>
          <p:nvPr>
            <p:ph type="sldNum" sz="quarter" idx="12"/>
          </p:nvPr>
        </p:nvSpPr>
        <p:spPr/>
        <p:txBody>
          <a:bodyPr/>
          <a:lstStyle/>
          <a:p>
            <a:fld id="{130DDE8C-17E0-4539-9C15-C1E9D231907F}" type="slidenum">
              <a:rPr lang="sv-SE" smtClean="0"/>
              <a:pPr/>
              <a:t>2</a:t>
            </a:fld>
            <a:endParaRPr lang="sv-SE" dirty="0"/>
          </a:p>
        </p:txBody>
      </p:sp>
      <p:sp>
        <p:nvSpPr>
          <p:cNvPr id="6" name="Rubrik 5"/>
          <p:cNvSpPr>
            <a:spLocks noGrp="1"/>
          </p:cNvSpPr>
          <p:nvPr>
            <p:ph type="title"/>
          </p:nvPr>
        </p:nvSpPr>
        <p:spPr>
          <a:xfrm>
            <a:off x="4387806" y="589012"/>
            <a:ext cx="3416388" cy="632305"/>
          </a:xfrm>
        </p:spPr>
        <p:txBody>
          <a:bodyPr/>
          <a:lstStyle/>
          <a:p>
            <a:r>
              <a:rPr lang="sv-SE" dirty="0"/>
              <a:t>Dagordning</a:t>
            </a:r>
          </a:p>
        </p:txBody>
      </p:sp>
    </p:spTree>
    <p:extLst>
      <p:ext uri="{BB962C8B-B14F-4D97-AF65-F5344CB8AC3E}">
        <p14:creationId xmlns:p14="http://schemas.microsoft.com/office/powerpoint/2010/main" val="2836793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fontScale="92500" lnSpcReduction="20000"/>
          </a:bodyPr>
          <a:lstStyle/>
          <a:p>
            <a:endParaRPr lang="sv-SE" dirty="0"/>
          </a:p>
          <a:p>
            <a:r>
              <a:rPr lang="sv-SE" dirty="0"/>
              <a:t>Huvudmännen: Dalarnas 15 kommuner och Region Dalarna </a:t>
            </a:r>
          </a:p>
          <a:p>
            <a:r>
              <a:rPr lang="sv-SE" dirty="0"/>
              <a:t>Styrgruppen: Styrgruppen för </a:t>
            </a:r>
            <a:r>
              <a:rPr lang="sv-SE" dirty="0" err="1"/>
              <a:t>för</a:t>
            </a:r>
            <a:r>
              <a:rPr lang="sv-SE" dirty="0"/>
              <a:t> Länschefsnätverket. </a:t>
            </a:r>
          </a:p>
          <a:p>
            <a:r>
              <a:rPr lang="sv-SE" dirty="0"/>
              <a:t>Välfärdsrådet: Politiskt samverkansorgan med ordförande från kommunernas socialnämnder och presidiet i regionens </a:t>
            </a:r>
            <a:r>
              <a:rPr lang="sv-SE" dirty="0" err="1"/>
              <a:t>hälso-</a:t>
            </a:r>
            <a:r>
              <a:rPr lang="sv-SE" dirty="0"/>
              <a:t> och sjukvårdsnämnd. </a:t>
            </a:r>
          </a:p>
          <a:p>
            <a:r>
              <a:rPr lang="sv-SE" dirty="0"/>
              <a:t> RSS Dalarna: Regional samverkans- och stödstruktur i Dalarna som drivs av Avdelningen för hälsa och välfärd, Region Dalarna. </a:t>
            </a:r>
          </a:p>
          <a:p>
            <a:r>
              <a:rPr lang="sv-SE" dirty="0"/>
              <a:t>Chef för RSS: Chef för Avdelningen för hälsa och välfärd, Region Dalarna </a:t>
            </a:r>
          </a:p>
        </p:txBody>
      </p:sp>
      <p:sp>
        <p:nvSpPr>
          <p:cNvPr id="3" name="Platshållare för datum 2"/>
          <p:cNvSpPr>
            <a:spLocks noGrp="1"/>
          </p:cNvSpPr>
          <p:nvPr>
            <p:ph type="dt" sz="half" idx="10"/>
          </p:nvPr>
        </p:nvSpPr>
        <p:spPr/>
        <p:txBody>
          <a:bodyPr/>
          <a:lstStyle/>
          <a:p>
            <a:fld id="{9C5C3358-106F-4A3A-8507-6544091CE7EB}" type="datetime1">
              <a:rPr lang="sv-SE" smtClean="0"/>
              <a:t>2025-01-10</a:t>
            </a:fld>
            <a:endParaRPr lang="sv-SE" dirty="0"/>
          </a:p>
        </p:txBody>
      </p:sp>
      <p:sp>
        <p:nvSpPr>
          <p:cNvPr id="4" name="Platshållare för sidfot 3"/>
          <p:cNvSpPr>
            <a:spLocks noGrp="1"/>
          </p:cNvSpPr>
          <p:nvPr>
            <p:ph type="ftr" sz="quarter" idx="11"/>
          </p:nvPr>
        </p:nvSpPr>
        <p:spPr/>
        <p:txBody>
          <a:bodyPr/>
          <a:lstStyle/>
          <a:p>
            <a:r>
              <a:rPr lang="sv-SE"/>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20</a:t>
            </a:fld>
            <a:endParaRPr lang="sv-SE" dirty="0"/>
          </a:p>
        </p:txBody>
      </p:sp>
      <p:sp>
        <p:nvSpPr>
          <p:cNvPr id="6" name="Rubrik 5"/>
          <p:cNvSpPr>
            <a:spLocks noGrp="1"/>
          </p:cNvSpPr>
          <p:nvPr>
            <p:ph type="title"/>
          </p:nvPr>
        </p:nvSpPr>
        <p:spPr/>
        <p:txBody>
          <a:bodyPr/>
          <a:lstStyle/>
          <a:p>
            <a:r>
              <a:rPr lang="sv-SE" dirty="0"/>
              <a:t>Definitioner </a:t>
            </a:r>
          </a:p>
        </p:txBody>
      </p:sp>
    </p:spTree>
    <p:extLst>
      <p:ext uri="{BB962C8B-B14F-4D97-AF65-F5344CB8AC3E}">
        <p14:creationId xmlns:p14="http://schemas.microsoft.com/office/powerpoint/2010/main" val="3640449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10547" y="2439529"/>
            <a:ext cx="7629482" cy="3574439"/>
          </a:xfrm>
        </p:spPr>
        <p:txBody>
          <a:bodyPr/>
          <a:lstStyle/>
          <a:p>
            <a:pPr marL="0" indent="0">
              <a:buNone/>
            </a:pPr>
            <a:r>
              <a:rPr lang="sv-SE" dirty="0"/>
              <a:t>Samverkansorgan på högsta tjänsteledningsnivå för länets socialtjänst och </a:t>
            </a:r>
            <a:r>
              <a:rPr lang="sv-SE" dirty="0" err="1"/>
              <a:t>hälso-</a:t>
            </a:r>
            <a:r>
              <a:rPr lang="sv-SE" dirty="0"/>
              <a:t> och sjukvård. </a:t>
            </a:r>
          </a:p>
        </p:txBody>
      </p:sp>
      <p:sp>
        <p:nvSpPr>
          <p:cNvPr id="3" name="Platshållare för datum 2"/>
          <p:cNvSpPr>
            <a:spLocks noGrp="1"/>
          </p:cNvSpPr>
          <p:nvPr>
            <p:ph type="dt" sz="half" idx="10"/>
          </p:nvPr>
        </p:nvSpPr>
        <p:spPr/>
        <p:txBody>
          <a:bodyPr/>
          <a:lstStyle/>
          <a:p>
            <a:fld id="{9C5C3358-106F-4A3A-8507-6544091CE7EB}" type="datetime1">
              <a:rPr lang="sv-SE" smtClean="0"/>
              <a:t>2025-01-10</a:t>
            </a:fld>
            <a:endParaRPr lang="sv-SE" dirty="0"/>
          </a:p>
        </p:txBody>
      </p:sp>
      <p:sp>
        <p:nvSpPr>
          <p:cNvPr id="4" name="Platshållare för sidfot 3"/>
          <p:cNvSpPr>
            <a:spLocks noGrp="1"/>
          </p:cNvSpPr>
          <p:nvPr>
            <p:ph type="ftr" sz="quarter" idx="11"/>
          </p:nvPr>
        </p:nvSpPr>
        <p:spPr/>
        <p:txBody>
          <a:bodyPr/>
          <a:lstStyle/>
          <a:p>
            <a:r>
              <a:rPr lang="sv-SE"/>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21</a:t>
            </a:fld>
            <a:endParaRPr lang="sv-SE" dirty="0"/>
          </a:p>
        </p:txBody>
      </p:sp>
      <p:sp>
        <p:nvSpPr>
          <p:cNvPr id="6" name="Rubrik 5"/>
          <p:cNvSpPr>
            <a:spLocks noGrp="1"/>
          </p:cNvSpPr>
          <p:nvPr>
            <p:ph type="title"/>
          </p:nvPr>
        </p:nvSpPr>
        <p:spPr/>
        <p:txBody>
          <a:bodyPr/>
          <a:lstStyle/>
          <a:p>
            <a:r>
              <a:rPr lang="sv-SE" dirty="0"/>
              <a:t>Vad är LCHNV </a:t>
            </a:r>
          </a:p>
        </p:txBody>
      </p:sp>
      <p:graphicFrame>
        <p:nvGraphicFramePr>
          <p:cNvPr id="8" name="Diagram 7"/>
          <p:cNvGraphicFramePr/>
          <p:nvPr>
            <p:extLst>
              <p:ext uri="{D42A27DB-BD31-4B8C-83A1-F6EECF244321}">
                <p14:modId xmlns:p14="http://schemas.microsoft.com/office/powerpoint/2010/main" val="3198910659"/>
              </p:ext>
            </p:extLst>
          </p:nvPr>
        </p:nvGraphicFramePr>
        <p:xfrm>
          <a:off x="7111381" y="2081924"/>
          <a:ext cx="4352073" cy="4103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4181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176370" y="2531085"/>
            <a:ext cx="7189009" cy="3574439"/>
          </a:xfrm>
        </p:spPr>
        <p:txBody>
          <a:bodyPr>
            <a:normAutofit/>
          </a:bodyPr>
          <a:lstStyle/>
          <a:p>
            <a:pPr marL="0" indent="0">
              <a:buNone/>
            </a:pPr>
            <a:r>
              <a:rPr lang="sv-SE" dirty="0"/>
              <a:t>Övergripande samordning av arbetet med </a:t>
            </a:r>
            <a:r>
              <a:rPr lang="sv-SE" b="1" u="sng" dirty="0"/>
              <a:t>samverkan</a:t>
            </a:r>
            <a:r>
              <a:rPr lang="sv-SE" dirty="0"/>
              <a:t> och </a:t>
            </a:r>
            <a:r>
              <a:rPr lang="sv-SE" b="1" u="sng" dirty="0"/>
              <a:t>kunskapsstyrning</a:t>
            </a:r>
            <a:r>
              <a:rPr lang="sv-SE" dirty="0"/>
              <a:t> mellan länets socialtjänst och </a:t>
            </a:r>
            <a:r>
              <a:rPr lang="sv-SE" dirty="0" err="1"/>
              <a:t>hälso-</a:t>
            </a:r>
            <a:r>
              <a:rPr lang="sv-SE" dirty="0"/>
              <a:t> och sjukvård. </a:t>
            </a:r>
          </a:p>
        </p:txBody>
      </p:sp>
      <p:sp>
        <p:nvSpPr>
          <p:cNvPr id="3" name="Platshållare för datum 2"/>
          <p:cNvSpPr>
            <a:spLocks noGrp="1"/>
          </p:cNvSpPr>
          <p:nvPr>
            <p:ph type="dt" sz="half" idx="10"/>
          </p:nvPr>
        </p:nvSpPr>
        <p:spPr/>
        <p:txBody>
          <a:bodyPr/>
          <a:lstStyle/>
          <a:p>
            <a:fld id="{9C5C3358-106F-4A3A-8507-6544091CE7EB}" type="datetime1">
              <a:rPr lang="sv-SE" smtClean="0"/>
              <a:t>2025-01-10</a:t>
            </a:fld>
            <a:endParaRPr lang="sv-SE" dirty="0"/>
          </a:p>
        </p:txBody>
      </p:sp>
      <p:sp>
        <p:nvSpPr>
          <p:cNvPr id="4" name="Platshållare för sidfot 3"/>
          <p:cNvSpPr>
            <a:spLocks noGrp="1"/>
          </p:cNvSpPr>
          <p:nvPr>
            <p:ph type="ftr" sz="quarter" idx="11"/>
          </p:nvPr>
        </p:nvSpPr>
        <p:spPr/>
        <p:txBody>
          <a:bodyPr/>
          <a:lstStyle/>
          <a:p>
            <a:r>
              <a:rPr lang="sv-SE"/>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22</a:t>
            </a:fld>
            <a:endParaRPr lang="sv-SE" dirty="0"/>
          </a:p>
        </p:txBody>
      </p:sp>
      <p:sp>
        <p:nvSpPr>
          <p:cNvPr id="6" name="Rubrik 5"/>
          <p:cNvSpPr>
            <a:spLocks noGrp="1"/>
          </p:cNvSpPr>
          <p:nvPr>
            <p:ph type="title"/>
          </p:nvPr>
        </p:nvSpPr>
        <p:spPr>
          <a:xfrm>
            <a:off x="228794" y="1537075"/>
            <a:ext cx="10416781" cy="1209600"/>
          </a:xfrm>
        </p:spPr>
        <p:txBody>
          <a:bodyPr/>
          <a:lstStyle/>
          <a:p>
            <a:r>
              <a:rPr lang="sv-SE" dirty="0"/>
              <a:t>Uppdrag  LCHNV </a:t>
            </a:r>
          </a:p>
        </p:txBody>
      </p:sp>
      <p:pic>
        <p:nvPicPr>
          <p:cNvPr id="1028" name="Picture 4" descr="Kunskapsstyrning och evidensbaserad praktik - Region Dalar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2228" y="1633448"/>
            <a:ext cx="5140713" cy="4214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526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13106" y="2283412"/>
            <a:ext cx="11370906" cy="3574439"/>
          </a:xfrm>
        </p:spPr>
        <p:txBody>
          <a:bodyPr>
            <a:normAutofit fontScale="77500" lnSpcReduction="20000"/>
          </a:bodyPr>
          <a:lstStyle/>
          <a:p>
            <a:pPr marL="0" indent="0">
              <a:buNone/>
            </a:pPr>
            <a:r>
              <a:rPr lang="sv-SE" dirty="0"/>
              <a:t>Prioriteringar av </a:t>
            </a:r>
            <a:r>
              <a:rPr lang="sv-SE" b="1" dirty="0"/>
              <a:t>gemensamma utvecklingsfrågor </a:t>
            </a:r>
            <a:r>
              <a:rPr lang="sv-SE" dirty="0"/>
              <a:t>och </a:t>
            </a:r>
            <a:r>
              <a:rPr lang="sv-SE" b="1" dirty="0"/>
              <a:t>uppmärksammar behov </a:t>
            </a:r>
            <a:r>
              <a:rPr lang="sv-SE" dirty="0"/>
              <a:t>av kunskaps- och kompetensutveckling i länets verksamheter.</a:t>
            </a:r>
          </a:p>
          <a:p>
            <a:pPr lvl="1">
              <a:buFontTx/>
              <a:buChar char="-"/>
            </a:pPr>
            <a:r>
              <a:rPr lang="sv-SE" dirty="0"/>
              <a:t>initiera utvecklingsarbeten utifrån </a:t>
            </a:r>
            <a:r>
              <a:rPr lang="sv-SE" i="1" dirty="0"/>
              <a:t>nationella kunskapsstöd</a:t>
            </a:r>
            <a:r>
              <a:rPr lang="sv-SE" dirty="0"/>
              <a:t>, </a:t>
            </a:r>
          </a:p>
          <a:p>
            <a:pPr lvl="1">
              <a:buFontTx/>
              <a:buChar char="-"/>
            </a:pPr>
            <a:r>
              <a:rPr lang="sv-SE" i="1" dirty="0"/>
              <a:t>regionala politiska delegeringar och beslut </a:t>
            </a:r>
          </a:p>
          <a:p>
            <a:pPr lvl="1">
              <a:buFontTx/>
              <a:buChar char="-"/>
            </a:pPr>
            <a:r>
              <a:rPr lang="sv-SE" i="1" dirty="0"/>
              <a:t>egna initiativ. </a:t>
            </a:r>
          </a:p>
          <a:p>
            <a:pPr lvl="1">
              <a:buFontTx/>
              <a:buChar char="-"/>
            </a:pPr>
            <a:r>
              <a:rPr lang="sv-SE" dirty="0"/>
              <a:t>föreslår utvecklingsarbeten med stöd av statliga stimulansmedel som riktas till kommunerna och regionen gemensamt </a:t>
            </a:r>
          </a:p>
          <a:p>
            <a:pPr lvl="1">
              <a:buFontTx/>
              <a:buChar char="-"/>
            </a:pPr>
            <a:r>
              <a:rPr lang="sv-SE" dirty="0"/>
              <a:t> nominerar och utser representanter till olika nationella, sjukvårdsregionala och lokala uppdrag, arbetsgrupper och nätverk. </a:t>
            </a:r>
          </a:p>
          <a:p>
            <a:pPr lvl="1">
              <a:buFontTx/>
              <a:buChar char="-"/>
            </a:pPr>
            <a:r>
              <a:rPr lang="sv-SE" dirty="0"/>
              <a:t>framtagande och revidering av regionala samverkansdokument inom området. </a:t>
            </a:r>
          </a:p>
          <a:p>
            <a:pPr lvl="1">
              <a:buFontTx/>
              <a:buChar char="-"/>
            </a:pPr>
            <a:r>
              <a:rPr lang="sv-SE" dirty="0"/>
              <a:t>sörja för brukarmedverkan inom allt utvecklingsarbete </a:t>
            </a:r>
          </a:p>
        </p:txBody>
      </p:sp>
      <p:sp>
        <p:nvSpPr>
          <p:cNvPr id="3" name="Platshållare för datum 2"/>
          <p:cNvSpPr>
            <a:spLocks noGrp="1"/>
          </p:cNvSpPr>
          <p:nvPr>
            <p:ph type="dt" sz="half" idx="10"/>
          </p:nvPr>
        </p:nvSpPr>
        <p:spPr/>
        <p:txBody>
          <a:bodyPr/>
          <a:lstStyle/>
          <a:p>
            <a:fld id="{9C5C3358-106F-4A3A-8507-6544091CE7EB}" type="datetime1">
              <a:rPr lang="sv-SE" smtClean="0"/>
              <a:t>2025-01-10</a:t>
            </a:fld>
            <a:endParaRPr lang="sv-SE" dirty="0"/>
          </a:p>
        </p:txBody>
      </p:sp>
      <p:sp>
        <p:nvSpPr>
          <p:cNvPr id="4" name="Platshållare för sidfot 3"/>
          <p:cNvSpPr>
            <a:spLocks noGrp="1"/>
          </p:cNvSpPr>
          <p:nvPr>
            <p:ph type="ftr" sz="quarter" idx="11"/>
          </p:nvPr>
        </p:nvSpPr>
        <p:spPr/>
        <p:txBody>
          <a:bodyPr/>
          <a:lstStyle/>
          <a:p>
            <a:r>
              <a:rPr lang="sv-SE"/>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23</a:t>
            </a:fld>
            <a:endParaRPr lang="sv-SE" dirty="0"/>
          </a:p>
        </p:txBody>
      </p:sp>
      <p:sp>
        <p:nvSpPr>
          <p:cNvPr id="6" name="Rubrik 5"/>
          <p:cNvSpPr>
            <a:spLocks noGrp="1"/>
          </p:cNvSpPr>
          <p:nvPr>
            <p:ph type="title"/>
          </p:nvPr>
        </p:nvSpPr>
        <p:spPr/>
        <p:txBody>
          <a:bodyPr/>
          <a:lstStyle/>
          <a:p>
            <a:r>
              <a:rPr lang="sv-SE" dirty="0"/>
              <a:t>Uppdrag- forts</a:t>
            </a:r>
          </a:p>
        </p:txBody>
      </p:sp>
    </p:spTree>
    <p:extLst>
      <p:ext uri="{BB962C8B-B14F-4D97-AF65-F5344CB8AC3E}">
        <p14:creationId xmlns:p14="http://schemas.microsoft.com/office/powerpoint/2010/main" val="3632018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fontScale="70000" lnSpcReduction="20000"/>
          </a:bodyPr>
          <a:lstStyle/>
          <a:p>
            <a:r>
              <a:rPr lang="sv-SE" dirty="0"/>
              <a:t>Sammanträder minst 5 gånger per år </a:t>
            </a:r>
          </a:p>
          <a:p>
            <a:r>
              <a:rPr lang="sv-SE" dirty="0"/>
              <a:t>Dagordning samt förekommande bilagor till sammanträden läggs upp på Länschefsnätverkets webbsida senast fem arbetsdagar före sammanträdesdagen. </a:t>
            </a:r>
          </a:p>
          <a:p>
            <a:r>
              <a:rPr lang="sv-SE" dirty="0"/>
              <a:t>När överläggningen i ett ärende är avslutad går ordförande igenom de ställningstaganden som eventuellt har framställts under diskussionen och kontrollerar om förslag till beslut kan antas. Voteringsbeslut förekommer inte. </a:t>
            </a:r>
            <a:br>
              <a:rPr lang="sv-SE" dirty="0"/>
            </a:br>
            <a:r>
              <a:rPr lang="sv-SE" dirty="0"/>
              <a:t>Om ordförande konstaterar att samstämmighet inte kan uppnås i ett ärende, ska ärendet återremitteras till ansvariga framställt ärendet. </a:t>
            </a:r>
          </a:p>
          <a:p>
            <a:r>
              <a:rPr lang="sv-SE" dirty="0"/>
              <a:t>Sammanträdesanteckningar, inte protokoll, skickas per mejl till Länschefsnätverkets representanter samt publiceras på Länschefsnätverkets webbsida</a:t>
            </a:r>
          </a:p>
          <a:p>
            <a:r>
              <a:rPr lang="sv-SE" dirty="0"/>
              <a:t>Varje huvudman ansvarar för att diarieföra sammanträdesanteckningarna. </a:t>
            </a:r>
          </a:p>
        </p:txBody>
      </p:sp>
      <p:sp>
        <p:nvSpPr>
          <p:cNvPr id="3" name="Platshållare för datum 2"/>
          <p:cNvSpPr>
            <a:spLocks noGrp="1"/>
          </p:cNvSpPr>
          <p:nvPr>
            <p:ph type="dt" sz="half" idx="10"/>
          </p:nvPr>
        </p:nvSpPr>
        <p:spPr/>
        <p:txBody>
          <a:bodyPr/>
          <a:lstStyle/>
          <a:p>
            <a:fld id="{9C5C3358-106F-4A3A-8507-6544091CE7EB}" type="datetime1">
              <a:rPr lang="sv-SE" smtClean="0"/>
              <a:t>2025-01-10</a:t>
            </a:fld>
            <a:endParaRPr lang="sv-SE" dirty="0"/>
          </a:p>
        </p:txBody>
      </p:sp>
      <p:sp>
        <p:nvSpPr>
          <p:cNvPr id="4" name="Platshållare för sidfot 3"/>
          <p:cNvSpPr>
            <a:spLocks noGrp="1"/>
          </p:cNvSpPr>
          <p:nvPr>
            <p:ph type="ftr" sz="quarter" idx="11"/>
          </p:nvPr>
        </p:nvSpPr>
        <p:spPr/>
        <p:txBody>
          <a:bodyPr/>
          <a:lstStyle/>
          <a:p>
            <a:r>
              <a:rPr lang="sv-SE"/>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24</a:t>
            </a:fld>
            <a:endParaRPr lang="sv-SE" dirty="0"/>
          </a:p>
        </p:txBody>
      </p:sp>
      <p:sp>
        <p:nvSpPr>
          <p:cNvPr id="6" name="Rubrik 5"/>
          <p:cNvSpPr>
            <a:spLocks noGrp="1"/>
          </p:cNvSpPr>
          <p:nvPr>
            <p:ph type="title"/>
          </p:nvPr>
        </p:nvSpPr>
        <p:spPr>
          <a:xfrm>
            <a:off x="407988" y="1229929"/>
            <a:ext cx="10416781" cy="1209600"/>
          </a:xfrm>
        </p:spPr>
        <p:txBody>
          <a:bodyPr/>
          <a:lstStyle/>
          <a:p>
            <a:r>
              <a:rPr lang="sv-SE" dirty="0"/>
              <a:t>Arbetsformer för LCHNV </a:t>
            </a:r>
          </a:p>
        </p:txBody>
      </p:sp>
      <p:graphicFrame>
        <p:nvGraphicFramePr>
          <p:cNvPr id="8" name="Diagram 7"/>
          <p:cNvGraphicFramePr/>
          <p:nvPr>
            <p:extLst>
              <p:ext uri="{D42A27DB-BD31-4B8C-83A1-F6EECF244321}">
                <p14:modId xmlns:p14="http://schemas.microsoft.com/office/powerpoint/2010/main" val="1786423159"/>
              </p:ext>
            </p:extLst>
          </p:nvPr>
        </p:nvGraphicFramePr>
        <p:xfrm>
          <a:off x="7836211" y="0"/>
          <a:ext cx="2785326" cy="30070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0288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07987" y="2329369"/>
            <a:ext cx="8066939" cy="3574439"/>
          </a:xfrm>
        </p:spPr>
        <p:txBody>
          <a:bodyPr>
            <a:normAutofit fontScale="70000" lnSpcReduction="20000"/>
          </a:bodyPr>
          <a:lstStyle/>
          <a:p>
            <a:r>
              <a:rPr lang="sv-SE" dirty="0"/>
              <a:t>Representanterna i LCHNV ansvarar för att de, inom ramen för sin tjänsteställning och interna delegationsordningar, har säkerställt att de har de </a:t>
            </a:r>
            <a:r>
              <a:rPr lang="sv-SE" b="1" dirty="0"/>
              <a:t>behörigheter</a:t>
            </a:r>
            <a:r>
              <a:rPr lang="sv-SE" dirty="0"/>
              <a:t> och </a:t>
            </a:r>
            <a:r>
              <a:rPr lang="sv-SE" b="1" dirty="0"/>
              <a:t>mandat</a:t>
            </a:r>
            <a:r>
              <a:rPr lang="sv-SE" dirty="0"/>
              <a:t> som krävs för behandling och beslut i olika ärenden som behandlas i LCHNV. </a:t>
            </a:r>
          </a:p>
          <a:p>
            <a:r>
              <a:rPr lang="sv-SE" dirty="0"/>
              <a:t>Beslut i LCHNV som ska behandlas och beslutas i politiska nämnder och församlingar, hanteras i Välfärdsrådet som sedermera lämnar beslut om rekommendation till kommuner och region. Välfärdsrådet har inte rätt att fatta beslut som inskränker på det kommunala och regionala självstyret. </a:t>
            </a:r>
          </a:p>
          <a:p>
            <a:r>
              <a:rPr lang="sv-SE" dirty="0"/>
              <a:t>Länschefsnätverkets representanter åtar sig att inom sina respektive organisationer föra vidare de beslut som Länschefsnätverkets ärenden föranleder.’ </a:t>
            </a:r>
          </a:p>
        </p:txBody>
      </p:sp>
      <p:sp>
        <p:nvSpPr>
          <p:cNvPr id="3" name="Platshållare för datum 2"/>
          <p:cNvSpPr>
            <a:spLocks noGrp="1"/>
          </p:cNvSpPr>
          <p:nvPr>
            <p:ph type="dt" sz="half" idx="10"/>
          </p:nvPr>
        </p:nvSpPr>
        <p:spPr/>
        <p:txBody>
          <a:bodyPr/>
          <a:lstStyle/>
          <a:p>
            <a:fld id="{9C5C3358-106F-4A3A-8507-6544091CE7EB}" type="datetime1">
              <a:rPr lang="sv-SE" smtClean="0"/>
              <a:t>2025-01-10</a:t>
            </a:fld>
            <a:endParaRPr lang="sv-SE" dirty="0"/>
          </a:p>
        </p:txBody>
      </p:sp>
      <p:sp>
        <p:nvSpPr>
          <p:cNvPr id="4" name="Platshållare för sidfot 3"/>
          <p:cNvSpPr>
            <a:spLocks noGrp="1"/>
          </p:cNvSpPr>
          <p:nvPr>
            <p:ph type="ftr" sz="quarter" idx="11"/>
          </p:nvPr>
        </p:nvSpPr>
        <p:spPr/>
        <p:txBody>
          <a:bodyPr/>
          <a:lstStyle/>
          <a:p>
            <a:r>
              <a:rPr lang="sv-SE"/>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25</a:t>
            </a:fld>
            <a:endParaRPr lang="sv-SE" dirty="0"/>
          </a:p>
        </p:txBody>
      </p:sp>
      <p:sp>
        <p:nvSpPr>
          <p:cNvPr id="6" name="Rubrik 5"/>
          <p:cNvSpPr>
            <a:spLocks noGrp="1"/>
          </p:cNvSpPr>
          <p:nvPr>
            <p:ph type="title"/>
          </p:nvPr>
        </p:nvSpPr>
        <p:spPr/>
        <p:txBody>
          <a:bodyPr/>
          <a:lstStyle/>
          <a:p>
            <a:r>
              <a:rPr lang="sv-SE" dirty="0"/>
              <a:t>Behandling av ärenden &amp; LCHNV Beslut </a:t>
            </a:r>
          </a:p>
        </p:txBody>
      </p:sp>
      <p:graphicFrame>
        <p:nvGraphicFramePr>
          <p:cNvPr id="8" name="Diagram 7"/>
          <p:cNvGraphicFramePr/>
          <p:nvPr>
            <p:extLst>
              <p:ext uri="{D42A27DB-BD31-4B8C-83A1-F6EECF244321}">
                <p14:modId xmlns:p14="http://schemas.microsoft.com/office/powerpoint/2010/main" val="3184407331"/>
              </p:ext>
            </p:extLst>
          </p:nvPr>
        </p:nvGraphicFramePr>
        <p:xfrm>
          <a:off x="8421650" y="2414562"/>
          <a:ext cx="2785326" cy="30070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491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fontScale="62500" lnSpcReduction="20000"/>
          </a:bodyPr>
          <a:lstStyle/>
          <a:p>
            <a:r>
              <a:rPr lang="sv-SE" dirty="0"/>
              <a:t>Ordförande och vice ordförande i Länschefsnätverket skall ingå i Styrgruppen </a:t>
            </a:r>
          </a:p>
          <a:p>
            <a:r>
              <a:rPr lang="sv-SE" dirty="0"/>
              <a:t>Består av sex representanter och utses med tre representanter från varje huvudman, </a:t>
            </a:r>
          </a:p>
          <a:p>
            <a:r>
              <a:rPr lang="sv-SE" dirty="0"/>
              <a:t>Huvudmännen kan inte utse olika representanter till Styrgruppen respektive till Länschefsnätverket. </a:t>
            </a:r>
          </a:p>
          <a:p>
            <a:r>
              <a:rPr lang="sv-SE" dirty="0"/>
              <a:t>Styrgruppens representanter beslutas av Länschefsnätverket. </a:t>
            </a:r>
          </a:p>
          <a:p>
            <a:r>
              <a:rPr lang="sv-SE" dirty="0"/>
              <a:t>Kommunernas representanter i Styrgruppen bör ha åtaganden på nationell nivå i t.ex. SKRs Socialchefsnätverk, NSK-S (Nationell samverkansgrupp för kunskapsstyrning inom socialtjänsten) och/eller i andra grupperingar inom det nationella systemet för kunskapsstyrning. </a:t>
            </a:r>
          </a:p>
          <a:p>
            <a:r>
              <a:rPr lang="sv-SE" dirty="0"/>
              <a:t>Regionens representanter bör ha åtaganden på nationell nivå i t.ex. SKRs nationella </a:t>
            </a:r>
            <a:r>
              <a:rPr lang="sv-SE" dirty="0" err="1"/>
              <a:t>hälso-</a:t>
            </a:r>
            <a:r>
              <a:rPr lang="sv-SE" dirty="0"/>
              <a:t> och sjukvårdsdirektörsnätverk och/eller i andra grupperingar inom det nationella systemet för kunskapsstyrning. </a:t>
            </a:r>
          </a:p>
          <a:p>
            <a:r>
              <a:rPr lang="sv-SE" dirty="0"/>
              <a:t>Kommunerna bör representeras med en geografisk spridning i länet. </a:t>
            </a:r>
          </a:p>
          <a:p>
            <a:r>
              <a:rPr lang="sv-SE" dirty="0"/>
              <a:t>Uppdraget i Styrgruppen är på obestämd tid. Ny representant väljs vid behov eller om någon huvudman påkallar det. </a:t>
            </a:r>
          </a:p>
        </p:txBody>
      </p:sp>
      <p:sp>
        <p:nvSpPr>
          <p:cNvPr id="3" name="Platshållare för datum 2"/>
          <p:cNvSpPr>
            <a:spLocks noGrp="1"/>
          </p:cNvSpPr>
          <p:nvPr>
            <p:ph type="dt" sz="half" idx="10"/>
          </p:nvPr>
        </p:nvSpPr>
        <p:spPr/>
        <p:txBody>
          <a:bodyPr/>
          <a:lstStyle/>
          <a:p>
            <a:fld id="{9C5C3358-106F-4A3A-8507-6544091CE7EB}" type="datetime1">
              <a:rPr lang="sv-SE" smtClean="0"/>
              <a:t>2025-01-10</a:t>
            </a:fld>
            <a:endParaRPr lang="sv-SE" dirty="0"/>
          </a:p>
        </p:txBody>
      </p:sp>
      <p:sp>
        <p:nvSpPr>
          <p:cNvPr id="4" name="Platshållare för sidfot 3"/>
          <p:cNvSpPr>
            <a:spLocks noGrp="1"/>
          </p:cNvSpPr>
          <p:nvPr>
            <p:ph type="ftr" sz="quarter" idx="11"/>
          </p:nvPr>
        </p:nvSpPr>
        <p:spPr/>
        <p:txBody>
          <a:bodyPr/>
          <a:lstStyle/>
          <a:p>
            <a:r>
              <a:rPr lang="sv-SE"/>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26</a:t>
            </a:fld>
            <a:endParaRPr lang="sv-SE" dirty="0"/>
          </a:p>
        </p:txBody>
      </p:sp>
      <p:sp>
        <p:nvSpPr>
          <p:cNvPr id="6" name="Rubrik 5"/>
          <p:cNvSpPr>
            <a:spLocks noGrp="1"/>
          </p:cNvSpPr>
          <p:nvPr>
            <p:ph type="title"/>
          </p:nvPr>
        </p:nvSpPr>
        <p:spPr/>
        <p:txBody>
          <a:bodyPr/>
          <a:lstStyle/>
          <a:p>
            <a:r>
              <a:rPr lang="sv-SE" dirty="0"/>
              <a:t>Styrgrupp LCHNV</a:t>
            </a:r>
          </a:p>
        </p:txBody>
      </p:sp>
      <p:graphicFrame>
        <p:nvGraphicFramePr>
          <p:cNvPr id="8" name="Diagram 7"/>
          <p:cNvGraphicFramePr/>
          <p:nvPr>
            <p:extLst>
              <p:ext uri="{D42A27DB-BD31-4B8C-83A1-F6EECF244321}">
                <p14:modId xmlns:p14="http://schemas.microsoft.com/office/powerpoint/2010/main" val="2546048762"/>
              </p:ext>
            </p:extLst>
          </p:nvPr>
        </p:nvGraphicFramePr>
        <p:xfrm>
          <a:off x="8338016" y="652347"/>
          <a:ext cx="2785326" cy="30070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4572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10547" y="2439529"/>
            <a:ext cx="8019775" cy="3574439"/>
          </a:xfrm>
        </p:spPr>
        <p:txBody>
          <a:bodyPr>
            <a:normAutofit/>
          </a:bodyPr>
          <a:lstStyle/>
          <a:p>
            <a:r>
              <a:rPr lang="sv-SE" dirty="0"/>
              <a:t>Ansvarar för att leda och driva utvecklingen av de frågor och ärenden som ska behandlas i Länschefsnätverket. </a:t>
            </a:r>
          </a:p>
          <a:p>
            <a:r>
              <a:rPr lang="sv-SE" dirty="0"/>
              <a:t>Styrgruppen ska skapa rätt förutsättningar för olika uppdrag och på ett övergripande plan säkerställa att rätt prioriteringar görs utifrån uppdragens syfte och mål. </a:t>
            </a:r>
          </a:p>
        </p:txBody>
      </p:sp>
      <p:sp>
        <p:nvSpPr>
          <p:cNvPr id="3" name="Platshållare för datum 2"/>
          <p:cNvSpPr>
            <a:spLocks noGrp="1"/>
          </p:cNvSpPr>
          <p:nvPr>
            <p:ph type="dt" sz="half" idx="10"/>
          </p:nvPr>
        </p:nvSpPr>
        <p:spPr/>
        <p:txBody>
          <a:bodyPr/>
          <a:lstStyle/>
          <a:p>
            <a:fld id="{9C5C3358-106F-4A3A-8507-6544091CE7EB}" type="datetime1">
              <a:rPr lang="sv-SE" smtClean="0"/>
              <a:t>2025-01-10</a:t>
            </a:fld>
            <a:endParaRPr lang="sv-SE" dirty="0"/>
          </a:p>
        </p:txBody>
      </p:sp>
      <p:sp>
        <p:nvSpPr>
          <p:cNvPr id="4" name="Platshållare för sidfot 3"/>
          <p:cNvSpPr>
            <a:spLocks noGrp="1"/>
          </p:cNvSpPr>
          <p:nvPr>
            <p:ph type="ftr" sz="quarter" idx="11"/>
          </p:nvPr>
        </p:nvSpPr>
        <p:spPr/>
        <p:txBody>
          <a:bodyPr/>
          <a:lstStyle/>
          <a:p>
            <a:r>
              <a:rPr lang="sv-SE"/>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27</a:t>
            </a:fld>
            <a:endParaRPr lang="sv-SE" dirty="0"/>
          </a:p>
        </p:txBody>
      </p:sp>
      <p:sp>
        <p:nvSpPr>
          <p:cNvPr id="6" name="Rubrik 5"/>
          <p:cNvSpPr>
            <a:spLocks noGrp="1"/>
          </p:cNvSpPr>
          <p:nvPr>
            <p:ph type="title"/>
          </p:nvPr>
        </p:nvSpPr>
        <p:spPr/>
        <p:txBody>
          <a:bodyPr/>
          <a:lstStyle/>
          <a:p>
            <a:r>
              <a:rPr lang="sv-SE" dirty="0"/>
              <a:t>Ansvar Styrgruppen LCHNV </a:t>
            </a:r>
          </a:p>
        </p:txBody>
      </p:sp>
      <p:graphicFrame>
        <p:nvGraphicFramePr>
          <p:cNvPr id="8" name="Diagram 7"/>
          <p:cNvGraphicFramePr/>
          <p:nvPr>
            <p:extLst>
              <p:ext uri="{D42A27DB-BD31-4B8C-83A1-F6EECF244321}">
                <p14:modId xmlns:p14="http://schemas.microsoft.com/office/powerpoint/2010/main" val="3879137452"/>
              </p:ext>
            </p:extLst>
          </p:nvPr>
        </p:nvGraphicFramePr>
        <p:xfrm>
          <a:off x="8153400" y="2035098"/>
          <a:ext cx="3311913" cy="3257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1581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9C5C3358-106F-4A3A-8507-6544091CE7EB}" type="datetime1">
              <a:rPr lang="sv-SE" smtClean="0"/>
              <a:t>2025-01-10</a:t>
            </a:fld>
            <a:endParaRPr lang="sv-SE" dirty="0"/>
          </a:p>
        </p:txBody>
      </p:sp>
      <p:sp>
        <p:nvSpPr>
          <p:cNvPr id="4" name="Platshållare för sidfot 3"/>
          <p:cNvSpPr>
            <a:spLocks noGrp="1"/>
          </p:cNvSpPr>
          <p:nvPr>
            <p:ph type="ftr" sz="quarter" idx="11"/>
          </p:nvPr>
        </p:nvSpPr>
        <p:spPr/>
        <p:txBody>
          <a:bodyPr/>
          <a:lstStyle/>
          <a:p>
            <a:r>
              <a:rPr lang="sv-SE"/>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28</a:t>
            </a:fld>
            <a:endParaRPr lang="sv-SE" dirty="0"/>
          </a:p>
        </p:txBody>
      </p:sp>
      <p:graphicFrame>
        <p:nvGraphicFramePr>
          <p:cNvPr id="8" name="Diagram 7"/>
          <p:cNvGraphicFramePr/>
          <p:nvPr>
            <p:extLst>
              <p:ext uri="{D42A27DB-BD31-4B8C-83A1-F6EECF244321}">
                <p14:modId xmlns:p14="http://schemas.microsoft.com/office/powerpoint/2010/main" val="2399416352"/>
              </p:ext>
            </p:extLst>
          </p:nvPr>
        </p:nvGraphicFramePr>
        <p:xfrm>
          <a:off x="8561041" y="1488688"/>
          <a:ext cx="3170042" cy="3440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ubrik 5"/>
          <p:cNvSpPr>
            <a:spLocks noGrp="1"/>
          </p:cNvSpPr>
          <p:nvPr>
            <p:ph type="title"/>
          </p:nvPr>
        </p:nvSpPr>
        <p:spPr>
          <a:xfrm>
            <a:off x="407988" y="831189"/>
            <a:ext cx="10416781" cy="1209600"/>
          </a:xfrm>
        </p:spPr>
        <p:txBody>
          <a:bodyPr/>
          <a:lstStyle/>
          <a:p>
            <a:r>
              <a:rPr lang="sv-SE" dirty="0"/>
              <a:t>Arbetsformer Styrgruppen LCHNV </a:t>
            </a:r>
          </a:p>
        </p:txBody>
      </p:sp>
      <p:sp>
        <p:nvSpPr>
          <p:cNvPr id="2" name="Platshållare för innehåll 1"/>
          <p:cNvSpPr>
            <a:spLocks noGrp="1"/>
          </p:cNvSpPr>
          <p:nvPr>
            <p:ph idx="1"/>
          </p:nvPr>
        </p:nvSpPr>
        <p:spPr>
          <a:xfrm>
            <a:off x="360366" y="1870817"/>
            <a:ext cx="8967629" cy="3574439"/>
          </a:xfrm>
        </p:spPr>
        <p:txBody>
          <a:bodyPr>
            <a:normAutofit fontScale="70000" lnSpcReduction="20000"/>
          </a:bodyPr>
          <a:lstStyle/>
          <a:p>
            <a:r>
              <a:rPr lang="sv-SE" dirty="0"/>
              <a:t>Styrgruppen sammanträder cirka två veckor innan sammanträdet i Länschefsnätverket. </a:t>
            </a:r>
          </a:p>
          <a:p>
            <a:r>
              <a:rPr lang="sv-SE" dirty="0"/>
              <a:t>Bereder ärenden till sammanträdena i Länschefsnätverket och beslutar vilka handlingar som tillhör ett ärende som ska bifogas dagordningen. </a:t>
            </a:r>
          </a:p>
          <a:p>
            <a:r>
              <a:rPr lang="sv-SE" dirty="0"/>
              <a:t>Beslutar i vilken utsträckning föredragande ska delta på Länschefsnätverkets sammanträden. </a:t>
            </a:r>
          </a:p>
          <a:p>
            <a:r>
              <a:rPr lang="sv-SE" dirty="0"/>
              <a:t>Styrgruppen har mandat från Länschefsnätverkets övriga representanter att göra de prioriteringar som krävs i olika ärenden samt lägga förslag till beslut till ärendens utgång. </a:t>
            </a:r>
          </a:p>
          <a:p>
            <a:r>
              <a:rPr lang="sv-SE" dirty="0"/>
              <a:t>Styrgruppen har mandat från Länschefsnätverkets övriga representanter att utse arbetsgrupper och ansvariga för utförandet av olika uppdrag, om inte annat har beslutats</a:t>
            </a:r>
            <a:r>
              <a:rPr lang="sv-SE" i="1" dirty="0"/>
              <a:t>. </a:t>
            </a:r>
            <a:endParaRPr lang="sv-SE" dirty="0"/>
          </a:p>
          <a:p>
            <a:r>
              <a:rPr lang="sv-SE" dirty="0"/>
              <a:t>Styrgruppen ansvarar för att beslutade uppdrag återrapporteras till Länschefsnätverket. </a:t>
            </a:r>
          </a:p>
        </p:txBody>
      </p:sp>
    </p:spTree>
    <p:extLst>
      <p:ext uri="{BB962C8B-B14F-4D97-AF65-F5344CB8AC3E}">
        <p14:creationId xmlns:p14="http://schemas.microsoft.com/office/powerpoint/2010/main" val="2194188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9C5C3358-106F-4A3A-8507-6544091CE7EB}" type="datetime1">
              <a:rPr lang="sv-SE" smtClean="0"/>
              <a:t>2025-01-10</a:t>
            </a:fld>
            <a:endParaRPr lang="sv-SE" dirty="0"/>
          </a:p>
        </p:txBody>
      </p:sp>
      <p:sp>
        <p:nvSpPr>
          <p:cNvPr id="4" name="Platshållare för sidfot 3"/>
          <p:cNvSpPr>
            <a:spLocks noGrp="1"/>
          </p:cNvSpPr>
          <p:nvPr>
            <p:ph type="ftr" sz="quarter" idx="11"/>
          </p:nvPr>
        </p:nvSpPr>
        <p:spPr/>
        <p:txBody>
          <a:bodyPr/>
          <a:lstStyle/>
          <a:p>
            <a:r>
              <a:rPr lang="sv-SE"/>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29</a:t>
            </a:fld>
            <a:endParaRPr lang="sv-SE" dirty="0"/>
          </a:p>
        </p:txBody>
      </p:sp>
      <p:graphicFrame>
        <p:nvGraphicFramePr>
          <p:cNvPr id="8" name="Diagram 7"/>
          <p:cNvGraphicFramePr/>
          <p:nvPr>
            <p:extLst>
              <p:ext uri="{D42A27DB-BD31-4B8C-83A1-F6EECF244321}">
                <p14:modId xmlns:p14="http://schemas.microsoft.com/office/powerpoint/2010/main" val="935679184"/>
              </p:ext>
            </p:extLst>
          </p:nvPr>
        </p:nvGraphicFramePr>
        <p:xfrm>
          <a:off x="8561041" y="1488688"/>
          <a:ext cx="3170042" cy="3440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ubrik 5"/>
          <p:cNvSpPr>
            <a:spLocks noGrp="1"/>
          </p:cNvSpPr>
          <p:nvPr>
            <p:ph type="title"/>
          </p:nvPr>
        </p:nvSpPr>
        <p:spPr>
          <a:xfrm>
            <a:off x="407988" y="831189"/>
            <a:ext cx="10416781" cy="1209600"/>
          </a:xfrm>
        </p:spPr>
        <p:txBody>
          <a:bodyPr/>
          <a:lstStyle/>
          <a:p>
            <a:r>
              <a:rPr lang="sv-SE" dirty="0"/>
              <a:t>Arbetsformer ordförandeberedning LCHNV </a:t>
            </a:r>
          </a:p>
        </p:txBody>
      </p:sp>
      <p:sp>
        <p:nvSpPr>
          <p:cNvPr id="2" name="Platshållare för innehåll 1"/>
          <p:cNvSpPr>
            <a:spLocks noGrp="1"/>
          </p:cNvSpPr>
          <p:nvPr>
            <p:ph idx="1"/>
          </p:nvPr>
        </p:nvSpPr>
        <p:spPr>
          <a:xfrm>
            <a:off x="360366" y="1870817"/>
            <a:ext cx="8967629" cy="3574439"/>
          </a:xfrm>
        </p:spPr>
        <p:txBody>
          <a:bodyPr>
            <a:normAutofit/>
          </a:bodyPr>
          <a:lstStyle/>
          <a:p>
            <a:r>
              <a:rPr lang="sv-SE" dirty="0"/>
              <a:t>Ordförande för LCHNV och chef för RSS har ordförandberedning inför styrgruppen och sammanträdet i LCHNV. </a:t>
            </a:r>
          </a:p>
          <a:p>
            <a:r>
              <a:rPr lang="sv-SE" dirty="0"/>
              <a:t>Ordförande för LCHNV och chef för RSS ansvarar för att planera och bereda Styrgruppens arbete. </a:t>
            </a:r>
          </a:p>
          <a:p>
            <a:endParaRPr lang="sv-SE" dirty="0"/>
          </a:p>
        </p:txBody>
      </p:sp>
    </p:spTree>
    <p:extLst>
      <p:ext uri="{BB962C8B-B14F-4D97-AF65-F5344CB8AC3E}">
        <p14:creationId xmlns:p14="http://schemas.microsoft.com/office/powerpoint/2010/main" val="1468451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46172F-A6E8-FF16-A4A2-9C72417D6F6E}"/>
              </a:ext>
            </a:extLst>
          </p:cNvPr>
          <p:cNvSpPr>
            <a:spLocks noGrp="1"/>
          </p:cNvSpPr>
          <p:nvPr>
            <p:ph type="ctrTitle"/>
          </p:nvPr>
        </p:nvSpPr>
        <p:spPr>
          <a:xfrm>
            <a:off x="858644" y="2237717"/>
            <a:ext cx="10474712" cy="1989149"/>
          </a:xfrm>
        </p:spPr>
        <p:txBody>
          <a:bodyPr>
            <a:normAutofit/>
          </a:bodyPr>
          <a:lstStyle/>
          <a:p>
            <a:r>
              <a:rPr lang="sv-SE" sz="4000" dirty="0"/>
              <a:t>4.</a:t>
            </a:r>
            <a:r>
              <a:rPr lang="sv-SE" sz="4000" dirty="0">
                <a:solidFill>
                  <a:schemeClr val="accent1">
                    <a:lumMod val="50000"/>
                  </a:schemeClr>
                </a:solidFill>
              </a:rPr>
              <a:t> </a:t>
            </a:r>
            <a:r>
              <a:rPr lang="sv-SE" sz="4000" dirty="0"/>
              <a:t>Rapporter och delgivningar</a:t>
            </a:r>
            <a:br>
              <a:rPr lang="sv-SE" sz="4000" dirty="0">
                <a:solidFill>
                  <a:schemeClr val="accent1">
                    <a:lumMod val="50000"/>
                  </a:schemeClr>
                </a:solidFill>
              </a:rPr>
            </a:br>
            <a:endParaRPr lang="sv-SE" sz="4000" dirty="0"/>
          </a:p>
        </p:txBody>
      </p:sp>
      <p:sp>
        <p:nvSpPr>
          <p:cNvPr id="3" name="Underrubrik 2">
            <a:extLst>
              <a:ext uri="{FF2B5EF4-FFF2-40B4-BE49-F238E27FC236}">
                <a16:creationId xmlns:a16="http://schemas.microsoft.com/office/drawing/2014/main" id="{93D4A8A5-3ECF-65B0-5AF7-C177B2CC5C64}"/>
              </a:ext>
            </a:extLst>
          </p:cNvPr>
          <p:cNvSpPr>
            <a:spLocks noGrp="1"/>
          </p:cNvSpPr>
          <p:nvPr>
            <p:ph type="subTitle" idx="1"/>
          </p:nvPr>
        </p:nvSpPr>
        <p:spPr/>
        <p:txBody>
          <a:bodyPr/>
          <a:lstStyle/>
          <a:p>
            <a:endParaRPr lang="sv-SE" sz="2000" i="1" dirty="0"/>
          </a:p>
        </p:txBody>
      </p:sp>
    </p:spTree>
    <p:extLst>
      <p:ext uri="{BB962C8B-B14F-4D97-AF65-F5344CB8AC3E}">
        <p14:creationId xmlns:p14="http://schemas.microsoft.com/office/powerpoint/2010/main" val="893075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fontScale="92500" lnSpcReduction="10000"/>
          </a:bodyPr>
          <a:lstStyle/>
          <a:p>
            <a:pPr fontAlgn="ctr"/>
            <a:r>
              <a:rPr lang="sv-SE" dirty="0"/>
              <a:t>Idag finns det ett antal arbetsgrupper, samverkansgrupper och </a:t>
            </a:r>
            <a:r>
              <a:rPr lang="sv-SE" dirty="0" err="1"/>
              <a:t>LAG:ar</a:t>
            </a:r>
            <a:r>
              <a:rPr lang="sv-SE" dirty="0"/>
              <a:t> som kräver resurser från både kommuner och regionen. Det finns behov av att få en samlad översikt för att säkerställa att dessa grupper är ändamålsenliga och att resurser används på ett effektivt sätt.</a:t>
            </a:r>
            <a:br>
              <a:rPr lang="sv-SE" dirty="0"/>
            </a:br>
            <a:endParaRPr lang="sv-SE" dirty="0"/>
          </a:p>
          <a:p>
            <a:pPr fontAlgn="ctr"/>
            <a:r>
              <a:rPr lang="sv-SE" dirty="0"/>
              <a:t>RSS har fått i uppdrag av styrgruppen för LCHNV att inventera de befintliga arbetsgrupperna, samverkansgrupper och </a:t>
            </a:r>
            <a:r>
              <a:rPr lang="sv-SE" dirty="0" err="1"/>
              <a:t>LAG:ar</a:t>
            </a:r>
            <a:r>
              <a:rPr lang="sv-SE" dirty="0"/>
              <a:t>. Inventeringen ska tydliggöra vilka grupper som finns, vilket syfte de har samt på vems uppdrag de arbetar. Resultatet av inventeringen ska rapporteras till styrgruppen för vidare hantering och beslut.</a:t>
            </a:r>
          </a:p>
          <a:p>
            <a:endParaRPr lang="sv-SE" dirty="0"/>
          </a:p>
        </p:txBody>
      </p:sp>
      <p:sp>
        <p:nvSpPr>
          <p:cNvPr id="3" name="Platshållare för datum 2"/>
          <p:cNvSpPr>
            <a:spLocks noGrp="1"/>
          </p:cNvSpPr>
          <p:nvPr>
            <p:ph type="dt" sz="half" idx="10"/>
          </p:nvPr>
        </p:nvSpPr>
        <p:spPr/>
        <p:txBody>
          <a:bodyPr/>
          <a:lstStyle/>
          <a:p>
            <a:fld id="{9C5C3358-106F-4A3A-8507-6544091CE7EB}" type="datetime1">
              <a:rPr lang="sv-SE" smtClean="0"/>
              <a:t>2025-01-10</a:t>
            </a:fld>
            <a:endParaRPr lang="sv-SE" dirty="0"/>
          </a:p>
        </p:txBody>
      </p:sp>
      <p:sp>
        <p:nvSpPr>
          <p:cNvPr id="4" name="Platshållare för sidfot 3"/>
          <p:cNvSpPr>
            <a:spLocks noGrp="1"/>
          </p:cNvSpPr>
          <p:nvPr>
            <p:ph type="ftr" sz="quarter" idx="11"/>
          </p:nvPr>
        </p:nvSpPr>
        <p:spPr/>
        <p:txBody>
          <a:bodyPr/>
          <a:lstStyle/>
          <a:p>
            <a:r>
              <a:rPr lang="sv-SE"/>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30</a:t>
            </a:fld>
            <a:endParaRPr lang="sv-SE" dirty="0"/>
          </a:p>
        </p:txBody>
      </p:sp>
      <p:sp>
        <p:nvSpPr>
          <p:cNvPr id="6" name="Rubrik 5"/>
          <p:cNvSpPr>
            <a:spLocks noGrp="1"/>
          </p:cNvSpPr>
          <p:nvPr>
            <p:ph type="title"/>
          </p:nvPr>
        </p:nvSpPr>
        <p:spPr/>
        <p:txBody>
          <a:bodyPr/>
          <a:lstStyle/>
          <a:p>
            <a:r>
              <a:rPr lang="sv-SE" dirty="0"/>
              <a:t>Inventering av arbetsgrupper, samverkansgrupper, </a:t>
            </a:r>
            <a:r>
              <a:rPr lang="sv-SE" dirty="0" err="1"/>
              <a:t>LAG:ar</a:t>
            </a:r>
            <a:r>
              <a:rPr lang="sv-SE" dirty="0"/>
              <a:t> </a:t>
            </a:r>
          </a:p>
        </p:txBody>
      </p:sp>
    </p:spTree>
    <p:extLst>
      <p:ext uri="{BB962C8B-B14F-4D97-AF65-F5344CB8AC3E}">
        <p14:creationId xmlns:p14="http://schemas.microsoft.com/office/powerpoint/2010/main" val="251885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Platshållare för bild" title="Titelbild"/>
          <p:cNvSpPr>
            <a:spLocks noGrp="1"/>
          </p:cNvSpPr>
          <p:nvPr>
            <p:ph type="pic" sz="quarter" idx="10"/>
          </p:nvPr>
        </p:nvSpPr>
        <p:spPr>
          <a:xfrm>
            <a:off x="0" y="-2681"/>
            <a:ext cx="12192000" cy="6858000"/>
          </a:xfrm>
        </p:spPr>
        <p:txBody>
          <a:bodyPr/>
          <a:lstStyle/>
          <a:p>
            <a:endParaRPr lang="sv-SE"/>
          </a:p>
        </p:txBody>
      </p:sp>
      <p:sp>
        <p:nvSpPr>
          <p:cNvPr id="3" name="Rubrik"/>
          <p:cNvSpPr>
            <a:spLocks noGrp="1"/>
          </p:cNvSpPr>
          <p:nvPr>
            <p:ph type="ctrTitle"/>
          </p:nvPr>
        </p:nvSpPr>
        <p:spPr/>
        <p:txBody>
          <a:bodyPr/>
          <a:lstStyle/>
          <a:p>
            <a:r>
              <a:rPr lang="sv-SE" dirty="0"/>
              <a:t>Etablering Mini-Maria</a:t>
            </a:r>
            <a:br>
              <a:rPr lang="sv-SE" dirty="0"/>
            </a:br>
            <a:endParaRPr lang="sv-SE" dirty="0"/>
          </a:p>
        </p:txBody>
      </p:sp>
      <p:sp>
        <p:nvSpPr>
          <p:cNvPr id="4" name="Underrubrik"/>
          <p:cNvSpPr>
            <a:spLocks noGrp="1"/>
          </p:cNvSpPr>
          <p:nvPr>
            <p:ph type="subTitle" idx="1"/>
          </p:nvPr>
        </p:nvSpPr>
        <p:spPr/>
        <p:txBody>
          <a:bodyPr/>
          <a:lstStyle/>
          <a:p>
            <a:r>
              <a:rPr lang="sv-SE" sz="2400" dirty="0"/>
              <a:t>Carina Wadås</a:t>
            </a:r>
          </a:p>
          <a:p>
            <a:r>
              <a:rPr lang="sv-SE" sz="2400" dirty="0"/>
              <a:t>Utvecklingsledare Division Psykiatri &amp; Habilitering</a:t>
            </a:r>
          </a:p>
          <a:p>
            <a:r>
              <a:rPr lang="sv-SE" sz="1800" dirty="0"/>
              <a:t>241219</a:t>
            </a:r>
          </a:p>
        </p:txBody>
      </p:sp>
      <p:grpSp>
        <p:nvGrpSpPr>
          <p:cNvPr id="6" name="Logotyp" title="Region Dalarnas logotyp"/>
          <p:cNvGrpSpPr>
            <a:grpSpLocks noChangeAspect="1"/>
          </p:cNvGrpSpPr>
          <p:nvPr/>
        </p:nvGrpSpPr>
        <p:grpSpPr>
          <a:xfrm>
            <a:off x="4914611" y="5408725"/>
            <a:ext cx="2362778" cy="900000"/>
            <a:chOff x="-2576825" y="3432175"/>
            <a:chExt cx="1679575" cy="639763"/>
          </a:xfrm>
          <a:solidFill>
            <a:schemeClr val="bg1"/>
          </a:solidFill>
        </p:grpSpPr>
        <p:sp>
          <p:nvSpPr>
            <p:cNvPr id="7"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8"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0"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1"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2986517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Lärdomar från andra regioner</a:t>
            </a:r>
          </a:p>
        </p:txBody>
      </p:sp>
      <p:sp>
        <p:nvSpPr>
          <p:cNvPr id="3" name="Platshållare för innehåll 2"/>
          <p:cNvSpPr>
            <a:spLocks noGrp="1"/>
          </p:cNvSpPr>
          <p:nvPr>
            <p:ph idx="1"/>
          </p:nvPr>
        </p:nvSpPr>
        <p:spPr/>
        <p:txBody>
          <a:bodyPr>
            <a:normAutofit lnSpcReduction="10000"/>
          </a:bodyPr>
          <a:lstStyle/>
          <a:p>
            <a:r>
              <a:rPr lang="sv-SE" dirty="0"/>
              <a:t>Hög grad av samsjuklighet.</a:t>
            </a:r>
          </a:p>
          <a:p>
            <a:pPr marL="0" indent="0">
              <a:buNone/>
            </a:pPr>
            <a:endParaRPr lang="sv-SE" dirty="0"/>
          </a:p>
          <a:p>
            <a:r>
              <a:rPr lang="sv-SE" dirty="0"/>
              <a:t>Stora svårigheter att samverka med BUP och vuxenpsykiatrin- Patienterna hamnar på väntelistor och man kräver nykterhet och drogfrihet först- parallella och integrerade behandlingsinsatser uteblir vilket leder till få/uteblivna behandlingsresultat.</a:t>
            </a:r>
          </a:p>
          <a:p>
            <a:pPr marL="0" indent="0">
              <a:buNone/>
            </a:pPr>
            <a:endParaRPr lang="sv-SE" dirty="0"/>
          </a:p>
          <a:p>
            <a:r>
              <a:rPr lang="sv-SE" dirty="0"/>
              <a:t>Stor ökning bland unga flickor, på många håll ca hälften av de inskrivna (större samsjuklighet bland flickor).</a:t>
            </a:r>
          </a:p>
          <a:p>
            <a:pPr marL="0" indent="0">
              <a:buNone/>
            </a:pPr>
            <a:endParaRPr lang="sv-SE" dirty="0"/>
          </a:p>
          <a:p>
            <a:r>
              <a:rPr lang="sv-SE" dirty="0"/>
              <a:t>Hög förekomst av trauma och sexuell utsatthet.</a:t>
            </a:r>
          </a:p>
          <a:p>
            <a:pPr marL="0" indent="0">
              <a:buNone/>
            </a:pPr>
            <a:endParaRPr lang="sv-SE" dirty="0"/>
          </a:p>
          <a:p>
            <a:r>
              <a:rPr lang="sv-SE" dirty="0"/>
              <a:t>Störst ökning ålder 11-12 år.</a:t>
            </a:r>
          </a:p>
        </p:txBody>
      </p:sp>
      <p:sp>
        <p:nvSpPr>
          <p:cNvPr id="4" name="Platshållare för sidfot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a:ln>
                  <a:noFill/>
                </a:ln>
                <a:solidFill>
                  <a:prstClr val="black">
                    <a:alpha val="50000"/>
                  </a:prstClr>
                </a:solidFill>
                <a:effectLst/>
                <a:uLnTx/>
                <a:uFillTx/>
                <a:latin typeface="Arial"/>
                <a:ea typeface="+mn-ea"/>
                <a:cs typeface="+mn-cs"/>
              </a:rPr>
              <a:t>TITEL PÅ PRESENTATION </a:t>
            </a:r>
            <a:r>
              <a:rPr kumimoji="0" lang="sv-SE" sz="1050" b="1" i="0" u="none" strike="noStrike" kern="1200" cap="none" spc="0" normalizeH="0" baseline="0" noProof="0">
                <a:ln>
                  <a:noFill/>
                </a:ln>
                <a:solidFill>
                  <a:prstClr val="black">
                    <a:alpha val="50000"/>
                  </a:prstClr>
                </a:solidFill>
                <a:effectLst/>
                <a:uLnTx/>
                <a:uFillTx/>
                <a:latin typeface="Arial"/>
                <a:ea typeface="+mn-ea"/>
                <a:cs typeface="Arial" panose="020B0604020202020204" pitchFamily="34" charset="0"/>
              </a:rPr>
              <a:t>►</a:t>
            </a:r>
            <a:r>
              <a:rPr kumimoji="0" lang="sv-SE" sz="1050" b="1" i="0" u="none" strike="noStrike" kern="1200" cap="none" spc="0" normalizeH="0" baseline="0" noProof="0">
                <a:ln>
                  <a:noFill/>
                </a:ln>
                <a:solidFill>
                  <a:prstClr val="black">
                    <a:alpha val="50000"/>
                  </a:prstClr>
                </a:solidFill>
                <a:effectLst/>
                <a:uLnTx/>
                <a:uFillTx/>
                <a:latin typeface="Arial"/>
                <a:ea typeface="+mn-ea"/>
                <a:cs typeface="+mn-cs"/>
              </a:rPr>
              <a:t> </a:t>
            </a:r>
            <a:r>
              <a:rPr kumimoji="0" lang="sv-SE" sz="1050" b="1" i="0" u="none" strike="noStrike" kern="1200" cap="none" spc="0" normalizeH="0" baseline="0" noProof="0">
                <a:ln>
                  <a:noFill/>
                </a:ln>
                <a:solidFill>
                  <a:srgbClr val="DB3747"/>
                </a:solidFill>
                <a:effectLst/>
                <a:uLnTx/>
                <a:uFillTx/>
                <a:latin typeface="Arial"/>
                <a:ea typeface="+mn-ea"/>
                <a:cs typeface="+mn-cs"/>
              </a:rPr>
              <a:t>RUBRIK FÖR DETTA KAPITEL</a:t>
            </a:r>
            <a:endParaRPr kumimoji="0" lang="sv-SE" sz="1050" b="1" i="0" u="none" strike="noStrike" kern="1200" cap="none" spc="0" normalizeH="0" baseline="0" noProof="0" dirty="0">
              <a:ln>
                <a:noFill/>
              </a:ln>
              <a:solidFill>
                <a:srgbClr val="DB3747"/>
              </a:solidFill>
              <a:effectLst/>
              <a:uLnTx/>
              <a:uFillTx/>
              <a:latin typeface="Arial"/>
              <a:ea typeface="+mn-ea"/>
              <a:cs typeface="+mn-cs"/>
            </a:endParaRPr>
          </a:p>
        </p:txBody>
      </p:sp>
    </p:spTree>
    <p:extLst>
      <p:ext uri="{BB962C8B-B14F-4D97-AF65-F5344CB8AC3E}">
        <p14:creationId xmlns:p14="http://schemas.microsoft.com/office/powerpoint/2010/main" val="634288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Huvudmannaskap</a:t>
            </a:r>
          </a:p>
        </p:txBody>
      </p:sp>
      <p:sp>
        <p:nvSpPr>
          <p:cNvPr id="4" name="Platshållare för sidfot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prstClr val="black">
                    <a:alpha val="50000"/>
                  </a:prstClr>
                </a:solidFill>
                <a:effectLst/>
                <a:uLnTx/>
                <a:uFillTx/>
                <a:latin typeface="Arial"/>
                <a:ea typeface="+mn-ea"/>
                <a:cs typeface="+mn-cs"/>
              </a:rPr>
              <a:t>Etablering Mini-Maria</a:t>
            </a:r>
            <a:r>
              <a:rPr kumimoji="0" lang="sv-SE" sz="1050" b="1" i="0" u="none" strike="noStrike" kern="1200" cap="none" spc="0" normalizeH="0" baseline="0" noProof="0" dirty="0">
                <a:ln>
                  <a:noFill/>
                </a:ln>
                <a:solidFill>
                  <a:prstClr val="black">
                    <a:alpha val="50000"/>
                  </a:prstClr>
                </a:solidFill>
                <a:effectLst/>
                <a:uLnTx/>
                <a:uFillTx/>
                <a:latin typeface="Arial"/>
                <a:ea typeface="+mn-ea"/>
                <a:cs typeface="Arial" panose="020B0604020202020204" pitchFamily="34" charset="0"/>
              </a:rPr>
              <a:t>►</a:t>
            </a:r>
            <a:r>
              <a:rPr kumimoji="0" lang="sv-SE" sz="1050" b="1" i="0" u="none" strike="noStrike" kern="1200" cap="none" spc="0" normalizeH="0" baseline="0" noProof="0" dirty="0">
                <a:ln>
                  <a:noFill/>
                </a:ln>
                <a:solidFill>
                  <a:prstClr val="black">
                    <a:alpha val="50000"/>
                  </a:prstClr>
                </a:solidFill>
                <a:effectLst/>
                <a:uLnTx/>
                <a:uFillTx/>
                <a:latin typeface="Arial"/>
                <a:ea typeface="+mn-ea"/>
                <a:cs typeface="+mn-cs"/>
              </a:rPr>
              <a:t> </a:t>
            </a:r>
            <a:r>
              <a:rPr kumimoji="0" lang="sv-SE" sz="1050" b="1" i="0" u="none" strike="noStrike" kern="1200" cap="none" spc="0" normalizeH="0" baseline="0" noProof="0" dirty="0">
                <a:ln>
                  <a:noFill/>
                </a:ln>
                <a:solidFill>
                  <a:srgbClr val="DB3747"/>
                </a:solidFill>
                <a:effectLst/>
                <a:uLnTx/>
                <a:uFillTx/>
                <a:latin typeface="Arial"/>
                <a:ea typeface="+mn-ea"/>
                <a:cs typeface="+mn-cs"/>
              </a:rPr>
              <a:t>Huvudmannaskap</a:t>
            </a:r>
          </a:p>
        </p:txBody>
      </p:sp>
      <p:graphicFrame>
        <p:nvGraphicFramePr>
          <p:cNvPr id="7" name="Platshållare för innehåll 6"/>
          <p:cNvGraphicFramePr>
            <a:graphicFrameLocks noGrp="1"/>
          </p:cNvGraphicFramePr>
          <p:nvPr>
            <p:ph idx="1"/>
          </p:nvPr>
        </p:nvGraphicFramePr>
        <p:xfrm>
          <a:off x="185351" y="1371600"/>
          <a:ext cx="11311324" cy="5152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llips 2"/>
          <p:cNvSpPr/>
          <p:nvPr/>
        </p:nvSpPr>
        <p:spPr>
          <a:xfrm>
            <a:off x="2582562" y="3052118"/>
            <a:ext cx="7117492" cy="21006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Högerpil 4"/>
          <p:cNvSpPr/>
          <p:nvPr/>
        </p:nvSpPr>
        <p:spPr>
          <a:xfrm>
            <a:off x="253314" y="3836772"/>
            <a:ext cx="2261285" cy="5313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Delat huvudmannaskap</a:t>
            </a:r>
          </a:p>
        </p:txBody>
      </p:sp>
      <p:sp>
        <p:nvSpPr>
          <p:cNvPr id="6" name="Rektangel 5"/>
          <p:cNvSpPr/>
          <p:nvPr/>
        </p:nvSpPr>
        <p:spPr>
          <a:xfrm>
            <a:off x="9601423" y="2547725"/>
            <a:ext cx="1496266" cy="944192"/>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latin typeface="Arial"/>
                <a:ea typeface="+mn-ea"/>
                <a:cs typeface="+mn-cs"/>
              </a:rPr>
              <a:t>Borlänge, Ludvika, Säter, Hedemora, Smedjebacken, Avesta</a:t>
            </a:r>
          </a:p>
        </p:txBody>
      </p:sp>
      <p:sp>
        <p:nvSpPr>
          <p:cNvPr id="8" name="Rektangel 7"/>
          <p:cNvSpPr/>
          <p:nvPr/>
        </p:nvSpPr>
        <p:spPr>
          <a:xfrm>
            <a:off x="9650739" y="4536046"/>
            <a:ext cx="1496266" cy="944192"/>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latin typeface="Arial"/>
                <a:ea typeface="+mn-ea"/>
                <a:cs typeface="+mn-cs"/>
              </a:rPr>
              <a:t>Rättvik, Leksand, Gagnef, Vansbro, Malung-Sälen, Älvdalen, Orsa</a:t>
            </a:r>
          </a:p>
        </p:txBody>
      </p:sp>
      <p:cxnSp>
        <p:nvCxnSpPr>
          <p:cNvPr id="10" name="Rak pilkoppling 9"/>
          <p:cNvCxnSpPr/>
          <p:nvPr/>
        </p:nvCxnSpPr>
        <p:spPr>
          <a:xfrm flipV="1">
            <a:off x="8930640" y="3334627"/>
            <a:ext cx="497840" cy="5021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Rak pilkoppling 12"/>
          <p:cNvCxnSpPr/>
          <p:nvPr/>
        </p:nvCxnSpPr>
        <p:spPr>
          <a:xfrm>
            <a:off x="9001760" y="4226709"/>
            <a:ext cx="426720" cy="396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397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Lokalisering</a:t>
            </a:r>
          </a:p>
        </p:txBody>
      </p:sp>
      <p:sp>
        <p:nvSpPr>
          <p:cNvPr id="4" name="Platshållare för sidfot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a:ln>
                  <a:noFill/>
                </a:ln>
                <a:solidFill>
                  <a:prstClr val="black">
                    <a:alpha val="50000"/>
                  </a:prstClr>
                </a:solidFill>
                <a:effectLst/>
                <a:uLnTx/>
                <a:uFillTx/>
                <a:latin typeface="Arial"/>
                <a:ea typeface="+mn-ea"/>
                <a:cs typeface="+mn-cs"/>
              </a:rPr>
              <a:t>TITEL PÅ PRESENTATION </a:t>
            </a:r>
            <a:r>
              <a:rPr kumimoji="0" lang="sv-SE" sz="1050" b="1" i="0" u="none" strike="noStrike" kern="1200" cap="none" spc="0" normalizeH="0" baseline="0" noProof="0">
                <a:ln>
                  <a:noFill/>
                </a:ln>
                <a:solidFill>
                  <a:prstClr val="black">
                    <a:alpha val="50000"/>
                  </a:prstClr>
                </a:solidFill>
                <a:effectLst/>
                <a:uLnTx/>
                <a:uFillTx/>
                <a:latin typeface="Arial"/>
                <a:ea typeface="+mn-ea"/>
                <a:cs typeface="Arial" panose="020B0604020202020204" pitchFamily="34" charset="0"/>
              </a:rPr>
              <a:t>►</a:t>
            </a:r>
            <a:r>
              <a:rPr kumimoji="0" lang="sv-SE" sz="1050" b="1" i="0" u="none" strike="noStrike" kern="1200" cap="none" spc="0" normalizeH="0" baseline="0" noProof="0">
                <a:ln>
                  <a:noFill/>
                </a:ln>
                <a:solidFill>
                  <a:prstClr val="black">
                    <a:alpha val="50000"/>
                  </a:prstClr>
                </a:solidFill>
                <a:effectLst/>
                <a:uLnTx/>
                <a:uFillTx/>
                <a:latin typeface="Arial"/>
                <a:ea typeface="+mn-ea"/>
                <a:cs typeface="+mn-cs"/>
              </a:rPr>
              <a:t> </a:t>
            </a:r>
            <a:r>
              <a:rPr kumimoji="0" lang="sv-SE" sz="1050" b="1" i="0" u="none" strike="noStrike" kern="1200" cap="none" spc="0" normalizeH="0" baseline="0" noProof="0">
                <a:ln>
                  <a:noFill/>
                </a:ln>
                <a:solidFill>
                  <a:srgbClr val="DB3747"/>
                </a:solidFill>
                <a:effectLst/>
                <a:uLnTx/>
                <a:uFillTx/>
                <a:latin typeface="Arial"/>
                <a:ea typeface="+mn-ea"/>
                <a:cs typeface="+mn-cs"/>
              </a:rPr>
              <a:t>RUBRIK FÖR DETTA KAPITEL</a:t>
            </a:r>
            <a:endParaRPr kumimoji="0" lang="sv-SE" sz="1050" b="1" i="0" u="none" strike="noStrike" kern="1200" cap="none" spc="0" normalizeH="0" baseline="0" noProof="0" dirty="0">
              <a:ln>
                <a:noFill/>
              </a:ln>
              <a:solidFill>
                <a:srgbClr val="DB3747"/>
              </a:solidFill>
              <a:effectLst/>
              <a:uLnTx/>
              <a:uFillTx/>
              <a:latin typeface="Arial"/>
              <a:ea typeface="+mn-ea"/>
              <a:cs typeface="+mn-cs"/>
            </a:endParaRPr>
          </a:p>
        </p:txBody>
      </p:sp>
      <p:pic>
        <p:nvPicPr>
          <p:cNvPr id="5" name="Picture 2" descr="Karta.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382270" y="1484313"/>
            <a:ext cx="6116320" cy="5373687"/>
          </a:xfrm>
          <a:prstGeom prst="rect">
            <a:avLst/>
          </a:prstGeom>
          <a:noFill/>
          <a:extLst>
            <a:ext uri="{909E8E84-426E-40DD-AFC4-6F175D3DCCD1}">
              <a14:hiddenFill xmlns:a14="http://schemas.microsoft.com/office/drawing/2010/main">
                <a:solidFill>
                  <a:srgbClr val="FFFFFF"/>
                </a:solidFill>
              </a14:hiddenFill>
            </a:ext>
          </a:extLst>
        </p:spPr>
      </p:pic>
      <p:sp>
        <p:nvSpPr>
          <p:cNvPr id="6" name="Ellips 5"/>
          <p:cNvSpPr/>
          <p:nvPr/>
        </p:nvSpPr>
        <p:spPr>
          <a:xfrm>
            <a:off x="3037840" y="2072640"/>
            <a:ext cx="3718560" cy="35864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Ellips 6"/>
          <p:cNvSpPr/>
          <p:nvPr/>
        </p:nvSpPr>
        <p:spPr>
          <a:xfrm>
            <a:off x="5967889" y="4592320"/>
            <a:ext cx="2888162" cy="2133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Ellips 16"/>
          <p:cNvSpPr/>
          <p:nvPr/>
        </p:nvSpPr>
        <p:spPr>
          <a:xfrm>
            <a:off x="5059680" y="4171156"/>
            <a:ext cx="792480" cy="5634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Ellips 18"/>
          <p:cNvSpPr/>
          <p:nvPr/>
        </p:nvSpPr>
        <p:spPr>
          <a:xfrm>
            <a:off x="6538891" y="4592320"/>
            <a:ext cx="786469" cy="4267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Rektangel 19"/>
          <p:cNvSpPr/>
          <p:nvPr/>
        </p:nvSpPr>
        <p:spPr>
          <a:xfrm>
            <a:off x="4673600" y="3586480"/>
            <a:ext cx="477520" cy="193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1" name="Rektangel 20"/>
          <p:cNvSpPr/>
          <p:nvPr/>
        </p:nvSpPr>
        <p:spPr>
          <a:xfrm>
            <a:off x="7254240" y="5659120"/>
            <a:ext cx="426720" cy="193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571972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Lokalisering- Upptagningsområden</a:t>
            </a:r>
          </a:p>
        </p:txBody>
      </p:sp>
      <p:sp>
        <p:nvSpPr>
          <p:cNvPr id="3" name="Platshållare för innehåll 2"/>
          <p:cNvSpPr>
            <a:spLocks noGrp="1"/>
          </p:cNvSpPr>
          <p:nvPr>
            <p:ph idx="1"/>
          </p:nvPr>
        </p:nvSpPr>
        <p:spPr/>
        <p:txBody>
          <a:bodyPr/>
          <a:lstStyle/>
          <a:p>
            <a:r>
              <a:rPr lang="sv-SE" b="1" dirty="0"/>
              <a:t>Falun</a:t>
            </a:r>
            <a:r>
              <a:rPr lang="sv-SE" dirty="0"/>
              <a:t> (Falun, Borlänge, Ludvika, Säter, Hedemora, Smedjebacken, Avesta)</a:t>
            </a:r>
          </a:p>
          <a:p>
            <a:pPr>
              <a:buFontTx/>
              <a:buChar char="-"/>
            </a:pPr>
            <a:r>
              <a:rPr lang="sv-SE" dirty="0"/>
              <a:t>Invånare: ca 200 000</a:t>
            </a:r>
          </a:p>
          <a:p>
            <a:pPr>
              <a:buFontTx/>
              <a:buChar char="-"/>
            </a:pPr>
            <a:r>
              <a:rPr lang="sv-SE" dirty="0" err="1"/>
              <a:t>Närmottagning</a:t>
            </a:r>
            <a:r>
              <a:rPr lang="sv-SE" dirty="0"/>
              <a:t>/satellitmottagning: Avesta</a:t>
            </a:r>
          </a:p>
          <a:p>
            <a:pPr marL="0" indent="0">
              <a:buNone/>
            </a:pPr>
            <a:endParaRPr lang="sv-SE" dirty="0"/>
          </a:p>
          <a:p>
            <a:pPr marL="0" indent="0">
              <a:buNone/>
            </a:pPr>
            <a:endParaRPr lang="sv-SE" dirty="0"/>
          </a:p>
          <a:p>
            <a:r>
              <a:rPr lang="sv-SE" b="1" dirty="0"/>
              <a:t>Mora </a:t>
            </a:r>
            <a:r>
              <a:rPr lang="sv-SE" dirty="0"/>
              <a:t>(Mora, Rättvik, Leksand, Gagnef, Vansbro, Malung-Sälen, Älvdalen, Orsa)</a:t>
            </a:r>
          </a:p>
          <a:p>
            <a:pPr>
              <a:buFontTx/>
              <a:buChar char="-"/>
            </a:pPr>
            <a:r>
              <a:rPr lang="sv-SE" dirty="0"/>
              <a:t>Invånare: ca 100.000</a:t>
            </a:r>
          </a:p>
          <a:p>
            <a:pPr>
              <a:buFontTx/>
              <a:buChar char="-"/>
            </a:pPr>
            <a:r>
              <a:rPr lang="sv-SE" dirty="0" err="1"/>
              <a:t>Närmottagning</a:t>
            </a:r>
            <a:r>
              <a:rPr lang="sv-SE" dirty="0"/>
              <a:t>/satellitmottagning: Älvdalen (eventuellt Idre?)</a:t>
            </a:r>
          </a:p>
        </p:txBody>
      </p:sp>
      <p:sp>
        <p:nvSpPr>
          <p:cNvPr id="4" name="Platshållare för sidfot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prstClr val="black">
                    <a:alpha val="50000"/>
                  </a:prstClr>
                </a:solidFill>
                <a:effectLst/>
                <a:uLnTx/>
                <a:uFillTx/>
                <a:latin typeface="Arial"/>
                <a:ea typeface="+mn-ea"/>
                <a:cs typeface="+mn-cs"/>
              </a:rPr>
              <a:t>Etablering Mini-Maria </a:t>
            </a:r>
            <a:r>
              <a:rPr kumimoji="0" lang="sv-SE" sz="1050" b="1" i="0" u="none" strike="noStrike" kern="1200" cap="none" spc="0" normalizeH="0" baseline="0" noProof="0" dirty="0">
                <a:ln>
                  <a:noFill/>
                </a:ln>
                <a:solidFill>
                  <a:prstClr val="black">
                    <a:alpha val="50000"/>
                  </a:prstClr>
                </a:solidFill>
                <a:effectLst/>
                <a:uLnTx/>
                <a:uFillTx/>
                <a:latin typeface="Arial"/>
                <a:ea typeface="+mn-ea"/>
                <a:cs typeface="Arial" panose="020B0604020202020204" pitchFamily="34" charset="0"/>
              </a:rPr>
              <a:t>►</a:t>
            </a:r>
            <a:r>
              <a:rPr kumimoji="0" lang="sv-SE" sz="1050" b="1" i="0" u="none" strike="noStrike" kern="1200" cap="none" spc="0" normalizeH="0" baseline="0" noProof="0" dirty="0">
                <a:ln>
                  <a:noFill/>
                </a:ln>
                <a:solidFill>
                  <a:prstClr val="black">
                    <a:alpha val="50000"/>
                  </a:prstClr>
                </a:solidFill>
                <a:effectLst/>
                <a:uLnTx/>
                <a:uFillTx/>
                <a:latin typeface="Arial"/>
                <a:ea typeface="+mn-ea"/>
                <a:cs typeface="+mn-cs"/>
              </a:rPr>
              <a:t> </a:t>
            </a:r>
            <a:r>
              <a:rPr kumimoji="0" lang="sv-SE" sz="1050" b="1" i="0" u="none" strike="noStrike" kern="1200" cap="none" spc="0" normalizeH="0" baseline="0" noProof="0" dirty="0">
                <a:ln>
                  <a:noFill/>
                </a:ln>
                <a:solidFill>
                  <a:srgbClr val="DB3747"/>
                </a:solidFill>
                <a:effectLst/>
                <a:uLnTx/>
                <a:uFillTx/>
                <a:latin typeface="Arial"/>
                <a:ea typeface="+mn-ea"/>
                <a:cs typeface="+mn-cs"/>
              </a:rPr>
              <a:t>Upptagningsområden</a:t>
            </a:r>
          </a:p>
        </p:txBody>
      </p:sp>
    </p:spTree>
    <p:extLst>
      <p:ext uri="{BB962C8B-B14F-4D97-AF65-F5344CB8AC3E}">
        <p14:creationId xmlns:p14="http://schemas.microsoft.com/office/powerpoint/2010/main" val="965829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Målgrupp</a:t>
            </a:r>
          </a:p>
        </p:txBody>
      </p:sp>
      <p:sp>
        <p:nvSpPr>
          <p:cNvPr id="3" name="Platshållare för innehåll 2"/>
          <p:cNvSpPr>
            <a:spLocks noGrp="1"/>
          </p:cNvSpPr>
          <p:nvPr>
            <p:ph idx="1"/>
          </p:nvPr>
        </p:nvSpPr>
        <p:spPr>
          <a:xfrm>
            <a:off x="695325" y="1484313"/>
            <a:ext cx="10801350" cy="5099367"/>
          </a:xfrm>
        </p:spPr>
        <p:txBody>
          <a:bodyPr>
            <a:normAutofit/>
          </a:bodyPr>
          <a:lstStyle/>
          <a:p>
            <a:pPr marL="0" indent="0">
              <a:buNone/>
            </a:pPr>
            <a:r>
              <a:rPr lang="sv-SE" dirty="0"/>
              <a:t>Målgruppen är barn och ungdomar som har utvecklat eller befinner sig i riskzon att utveckla ett risk- skadligt bruk eller beroende av alkohol, droger eller spel om pengar samt deras närstående, med eller utan samsjuklighet.</a:t>
            </a:r>
          </a:p>
          <a:p>
            <a:pPr marL="0" indent="0">
              <a:buNone/>
            </a:pPr>
            <a:endParaRPr lang="sv-SE" dirty="0"/>
          </a:p>
          <a:p>
            <a:pPr marL="0" indent="0">
              <a:buNone/>
            </a:pPr>
            <a:endParaRPr lang="sv-SE" dirty="0"/>
          </a:p>
          <a:p>
            <a:r>
              <a:rPr lang="sv-SE" dirty="0"/>
              <a:t>Ålder tom 21 år</a:t>
            </a:r>
          </a:p>
          <a:p>
            <a:r>
              <a:rPr lang="sv-SE" dirty="0"/>
              <a:t>Samsjuklighet- alla erbjuds basutredning (</a:t>
            </a:r>
            <a:r>
              <a:rPr lang="sv-SE" dirty="0" err="1"/>
              <a:t>vb</a:t>
            </a:r>
            <a:r>
              <a:rPr lang="sv-SE" dirty="0"/>
              <a:t> utökad utredning) samt vård- och behandling även för psykiatrisk samsjuklighet inom ramen för Mini-Maria. </a:t>
            </a:r>
          </a:p>
          <a:p>
            <a:pPr marL="0" indent="0">
              <a:buNone/>
            </a:pPr>
            <a:endParaRPr lang="sv-SE" dirty="0"/>
          </a:p>
          <a:p>
            <a:endParaRPr lang="sv-SE" dirty="0"/>
          </a:p>
          <a:p>
            <a:pPr marL="0" indent="0">
              <a:buNone/>
            </a:pPr>
            <a:endParaRPr lang="sv-SE" dirty="0"/>
          </a:p>
        </p:txBody>
      </p:sp>
      <p:sp>
        <p:nvSpPr>
          <p:cNvPr id="4" name="Platshållare för sidfot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prstClr val="black">
                    <a:alpha val="50000"/>
                  </a:prstClr>
                </a:solidFill>
                <a:effectLst/>
                <a:uLnTx/>
                <a:uFillTx/>
                <a:latin typeface="Arial"/>
                <a:ea typeface="+mn-ea"/>
                <a:cs typeface="+mn-cs"/>
              </a:rPr>
              <a:t>Etablering Mini-Maria </a:t>
            </a:r>
            <a:r>
              <a:rPr kumimoji="0" lang="sv-SE" sz="1050" b="1" i="0" u="none" strike="noStrike" kern="1200" cap="none" spc="0" normalizeH="0" baseline="0" noProof="0" dirty="0">
                <a:ln>
                  <a:noFill/>
                </a:ln>
                <a:solidFill>
                  <a:prstClr val="black">
                    <a:alpha val="50000"/>
                  </a:prstClr>
                </a:solidFill>
                <a:effectLst/>
                <a:uLnTx/>
                <a:uFillTx/>
                <a:latin typeface="Arial"/>
                <a:ea typeface="+mn-ea"/>
                <a:cs typeface="Arial" panose="020B0604020202020204" pitchFamily="34" charset="0"/>
              </a:rPr>
              <a:t>►</a:t>
            </a:r>
            <a:r>
              <a:rPr kumimoji="0" lang="sv-SE" sz="1050" b="1" i="0" u="none" strike="noStrike" kern="1200" cap="none" spc="0" normalizeH="0" baseline="0" noProof="0" dirty="0">
                <a:ln>
                  <a:noFill/>
                </a:ln>
                <a:solidFill>
                  <a:prstClr val="black">
                    <a:alpha val="50000"/>
                  </a:prstClr>
                </a:solidFill>
                <a:effectLst/>
                <a:uLnTx/>
                <a:uFillTx/>
                <a:latin typeface="Arial"/>
                <a:ea typeface="+mn-ea"/>
                <a:cs typeface="+mn-cs"/>
              </a:rPr>
              <a:t> </a:t>
            </a:r>
            <a:r>
              <a:rPr kumimoji="0" lang="sv-SE" sz="1050" b="1" i="0" u="none" strike="noStrike" kern="1200" cap="none" spc="0" normalizeH="0" baseline="0" noProof="0" dirty="0">
                <a:ln>
                  <a:noFill/>
                </a:ln>
                <a:solidFill>
                  <a:srgbClr val="DB3747"/>
                </a:solidFill>
                <a:effectLst/>
                <a:uLnTx/>
                <a:uFillTx/>
                <a:latin typeface="Arial"/>
                <a:ea typeface="+mn-ea"/>
                <a:cs typeface="+mn-cs"/>
              </a:rPr>
              <a:t>Målgrupp</a:t>
            </a:r>
          </a:p>
        </p:txBody>
      </p:sp>
    </p:spTree>
    <p:extLst>
      <p:ext uri="{BB962C8B-B14F-4D97-AF65-F5344CB8AC3E}">
        <p14:creationId xmlns:p14="http://schemas.microsoft.com/office/powerpoint/2010/main" val="20108913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Målgrupp</a:t>
            </a:r>
          </a:p>
        </p:txBody>
      </p:sp>
      <p:sp>
        <p:nvSpPr>
          <p:cNvPr id="3" name="Platshållare för innehåll 2"/>
          <p:cNvSpPr>
            <a:spLocks noGrp="1"/>
          </p:cNvSpPr>
          <p:nvPr>
            <p:ph sz="half" idx="1"/>
          </p:nvPr>
        </p:nvSpPr>
        <p:spPr>
          <a:xfrm>
            <a:off x="695325" y="1484312"/>
            <a:ext cx="6965315" cy="5373688"/>
          </a:xfrm>
        </p:spPr>
        <p:txBody>
          <a:bodyPr/>
          <a:lstStyle/>
          <a:p>
            <a:pPr marL="0" indent="0">
              <a:buNone/>
            </a:pPr>
            <a:endParaRPr lang="sv-SE" b="1" dirty="0"/>
          </a:p>
          <a:p>
            <a:pPr marL="0" indent="0">
              <a:buNone/>
            </a:pPr>
            <a:r>
              <a:rPr lang="sv-SE" b="1" dirty="0"/>
              <a:t>Hög- </a:t>
            </a:r>
            <a:r>
              <a:rPr lang="sv-SE" dirty="0"/>
              <a:t>Komplex problematik</a:t>
            </a:r>
          </a:p>
          <a:p>
            <a:pPr marL="0" indent="0">
              <a:buNone/>
            </a:pPr>
            <a:r>
              <a:rPr lang="sv-SE" b="1" dirty="0"/>
              <a:t>Medel</a:t>
            </a:r>
            <a:r>
              <a:rPr lang="sv-SE" dirty="0"/>
              <a:t>- Tidig upptäckt</a:t>
            </a:r>
          </a:p>
          <a:p>
            <a:pPr marL="0" indent="0">
              <a:buNone/>
            </a:pPr>
            <a:r>
              <a:rPr lang="sv-SE" b="1" dirty="0"/>
              <a:t>Låg</a:t>
            </a:r>
            <a:r>
              <a:rPr lang="sv-SE" dirty="0"/>
              <a:t>- Preventiva- förebyggande insatser</a:t>
            </a:r>
          </a:p>
          <a:p>
            <a:pPr marL="0" indent="0">
              <a:buNone/>
            </a:pPr>
            <a:endParaRPr lang="sv-SE" dirty="0"/>
          </a:p>
          <a:p>
            <a:pPr marL="0" indent="0">
              <a:buNone/>
            </a:pPr>
            <a:r>
              <a:rPr lang="sv-SE" dirty="0"/>
              <a:t>Delat ansvar att bemanna från Regionen- Tex Barnmorskor och sjuksköterskor från PV och sjuksköterskor, psykolog och läkare från</a:t>
            </a:r>
          </a:p>
          <a:p>
            <a:pPr marL="0" indent="0">
              <a:buNone/>
            </a:pPr>
            <a:r>
              <a:rPr lang="sv-SE" dirty="0"/>
              <a:t>BUP och vuxenpsykiatrin.</a:t>
            </a:r>
          </a:p>
        </p:txBody>
      </p:sp>
      <p:sp>
        <p:nvSpPr>
          <p:cNvPr id="5" name="Platshållare för sidfo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prstClr val="black">
                    <a:alpha val="50000"/>
                  </a:prstClr>
                </a:solidFill>
                <a:effectLst/>
                <a:uLnTx/>
                <a:uFillTx/>
                <a:latin typeface="Arial"/>
                <a:ea typeface="+mn-ea"/>
                <a:cs typeface="+mn-cs"/>
              </a:rPr>
              <a:t>Etablering Mini-Maria </a:t>
            </a:r>
            <a:r>
              <a:rPr kumimoji="0" lang="sv-SE" sz="1050" b="1" i="0" u="none" strike="noStrike" kern="1200" cap="none" spc="0" normalizeH="0" baseline="0" noProof="0" dirty="0">
                <a:ln>
                  <a:noFill/>
                </a:ln>
                <a:solidFill>
                  <a:prstClr val="black">
                    <a:alpha val="50000"/>
                  </a:prstClr>
                </a:solidFill>
                <a:effectLst/>
                <a:uLnTx/>
                <a:uFillTx/>
                <a:latin typeface="Arial"/>
                <a:ea typeface="+mn-ea"/>
                <a:cs typeface="Arial" panose="020B0604020202020204" pitchFamily="34" charset="0"/>
              </a:rPr>
              <a:t>►</a:t>
            </a:r>
            <a:r>
              <a:rPr kumimoji="0" lang="sv-SE" sz="1050" b="1" i="0" u="none" strike="noStrike" kern="1200" cap="none" spc="0" normalizeH="0" baseline="0" noProof="0" dirty="0">
                <a:ln>
                  <a:noFill/>
                </a:ln>
                <a:solidFill>
                  <a:prstClr val="black">
                    <a:alpha val="50000"/>
                  </a:prstClr>
                </a:solidFill>
                <a:effectLst/>
                <a:uLnTx/>
                <a:uFillTx/>
                <a:latin typeface="Arial"/>
                <a:ea typeface="+mn-ea"/>
                <a:cs typeface="+mn-cs"/>
              </a:rPr>
              <a:t> </a:t>
            </a:r>
            <a:r>
              <a:rPr kumimoji="0" lang="sv-SE" sz="1050" b="1" i="0" u="none" strike="noStrike" kern="1200" cap="none" spc="0" normalizeH="0" baseline="0" noProof="0" dirty="0">
                <a:ln>
                  <a:noFill/>
                </a:ln>
                <a:solidFill>
                  <a:srgbClr val="DB3747"/>
                </a:solidFill>
                <a:effectLst/>
                <a:uLnTx/>
                <a:uFillTx/>
                <a:latin typeface="Arial"/>
                <a:ea typeface="+mn-ea"/>
                <a:cs typeface="+mn-cs"/>
              </a:rPr>
              <a:t>Målgrupp- Nivåer</a:t>
            </a:r>
          </a:p>
        </p:txBody>
      </p:sp>
      <p:graphicFrame>
        <p:nvGraphicFramePr>
          <p:cNvPr id="6" name="Platshållare för bild 5"/>
          <p:cNvGraphicFramePr>
            <a:graphicFrameLocks noGrp="1"/>
          </p:cNvGraphicFramePr>
          <p:nvPr>
            <p:ph type="pic" sz="quarter" idx="12"/>
          </p:nvPr>
        </p:nvGraphicFramePr>
        <p:xfrm>
          <a:off x="5709920" y="111760"/>
          <a:ext cx="6482081" cy="6746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5939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Ansvarsfördelning</a:t>
            </a:r>
          </a:p>
        </p:txBody>
      </p:sp>
      <p:sp>
        <p:nvSpPr>
          <p:cNvPr id="3" name="Platshållare för innehåll 2"/>
          <p:cNvSpPr>
            <a:spLocks noGrp="1"/>
          </p:cNvSpPr>
          <p:nvPr>
            <p:ph idx="1"/>
          </p:nvPr>
        </p:nvSpPr>
        <p:spPr>
          <a:xfrm>
            <a:off x="695325" y="1484313"/>
            <a:ext cx="10801350" cy="5251767"/>
          </a:xfrm>
        </p:spPr>
        <p:txBody>
          <a:bodyPr>
            <a:normAutofit fontScale="62500" lnSpcReduction="20000"/>
          </a:bodyPr>
          <a:lstStyle/>
          <a:p>
            <a:pPr marL="0" indent="0">
              <a:buNone/>
            </a:pPr>
            <a:r>
              <a:rPr lang="sv-SE" b="1" dirty="0"/>
              <a:t>Delat ansvar</a:t>
            </a:r>
          </a:p>
          <a:p>
            <a:pPr>
              <a:buFontTx/>
              <a:buChar char="-"/>
            </a:pPr>
            <a:r>
              <a:rPr lang="sv-SE" dirty="0"/>
              <a:t>Kartläggning (tex ASI, ADAD, </a:t>
            </a:r>
            <a:r>
              <a:rPr lang="sv-SE" dirty="0" err="1"/>
              <a:t>UngDOK</a:t>
            </a:r>
            <a:r>
              <a:rPr lang="sv-SE" dirty="0"/>
              <a:t>, basutredning psykiatri)</a:t>
            </a:r>
          </a:p>
          <a:p>
            <a:pPr>
              <a:buFontTx/>
              <a:buChar char="-"/>
            </a:pPr>
            <a:r>
              <a:rPr lang="sv-SE" dirty="0"/>
              <a:t>Behandling riskbruk, skadligt bruk, beroende</a:t>
            </a:r>
          </a:p>
          <a:p>
            <a:pPr>
              <a:buFontTx/>
              <a:buChar char="-"/>
            </a:pPr>
            <a:r>
              <a:rPr lang="sv-SE" dirty="0"/>
              <a:t>Sexuell utsatthet/sex mot ersättning (barnmorska, socionom)</a:t>
            </a:r>
          </a:p>
          <a:p>
            <a:pPr>
              <a:buFontTx/>
              <a:buChar char="-"/>
            </a:pPr>
            <a:r>
              <a:rPr lang="sv-SE" dirty="0"/>
              <a:t>Gemensamma kostnader: Lokaler, larm, bilar, kontorsmaterial </a:t>
            </a:r>
            <a:r>
              <a:rPr lang="sv-SE" dirty="0" err="1"/>
              <a:t>etc</a:t>
            </a:r>
            <a:endParaRPr lang="sv-SE" dirty="0"/>
          </a:p>
          <a:p>
            <a:pPr marL="0" indent="0">
              <a:buNone/>
            </a:pPr>
            <a:endParaRPr lang="sv-SE" b="1" dirty="0"/>
          </a:p>
          <a:p>
            <a:pPr marL="0" indent="0">
              <a:buNone/>
            </a:pPr>
            <a:r>
              <a:rPr lang="sv-SE" b="1" dirty="0"/>
              <a:t>Region (HSL)</a:t>
            </a:r>
          </a:p>
          <a:p>
            <a:pPr>
              <a:buFontTx/>
              <a:buChar char="-"/>
            </a:pPr>
            <a:r>
              <a:rPr lang="sv-SE" dirty="0"/>
              <a:t>Psykiatrisk samsjuklighet- NP, trauma/PTSD, ångest, depression, personlighetssyndrom.</a:t>
            </a:r>
          </a:p>
          <a:p>
            <a:pPr>
              <a:buFontTx/>
              <a:buChar char="-"/>
            </a:pPr>
            <a:r>
              <a:rPr lang="sv-SE" dirty="0"/>
              <a:t>Utökad utredning </a:t>
            </a:r>
            <a:r>
              <a:rPr lang="sv-SE" dirty="0" err="1"/>
              <a:t>vb</a:t>
            </a:r>
            <a:r>
              <a:rPr lang="sv-SE" dirty="0"/>
              <a:t>- NP-utredning, personlighetsutredning</a:t>
            </a:r>
          </a:p>
          <a:p>
            <a:pPr>
              <a:buFontTx/>
              <a:buChar char="-"/>
            </a:pPr>
            <a:r>
              <a:rPr lang="sv-SE" dirty="0"/>
              <a:t>PTSD- behandling, färdighetsträning, stabilisering trauma, ADHD-grupp, läkemedel.</a:t>
            </a:r>
          </a:p>
          <a:p>
            <a:pPr>
              <a:buFontTx/>
              <a:buChar char="-"/>
            </a:pPr>
            <a:endParaRPr lang="sv-SE" dirty="0"/>
          </a:p>
          <a:p>
            <a:pPr>
              <a:buFontTx/>
              <a:buChar char="-"/>
            </a:pPr>
            <a:r>
              <a:rPr lang="sv-SE" b="1" dirty="0"/>
              <a:t>Kommun (</a:t>
            </a:r>
            <a:r>
              <a:rPr lang="sv-SE" b="1" dirty="0" err="1"/>
              <a:t>SoL</a:t>
            </a:r>
            <a:r>
              <a:rPr lang="sv-SE" b="1" dirty="0"/>
              <a:t>)</a:t>
            </a:r>
          </a:p>
          <a:p>
            <a:pPr>
              <a:buFontTx/>
              <a:buChar char="-"/>
            </a:pPr>
            <a:r>
              <a:rPr lang="sv-SE" dirty="0"/>
              <a:t>Sysselsättning</a:t>
            </a:r>
          </a:p>
          <a:p>
            <a:pPr>
              <a:buFontTx/>
              <a:buChar char="-"/>
            </a:pPr>
            <a:r>
              <a:rPr lang="sv-SE" dirty="0"/>
              <a:t>Bostad</a:t>
            </a:r>
          </a:p>
          <a:p>
            <a:pPr>
              <a:buFontTx/>
              <a:buChar char="-"/>
            </a:pPr>
            <a:r>
              <a:rPr lang="sv-SE" dirty="0"/>
              <a:t>Ekonomi</a:t>
            </a:r>
          </a:p>
          <a:p>
            <a:pPr>
              <a:buFontTx/>
              <a:buChar char="-"/>
            </a:pPr>
            <a:r>
              <a:rPr lang="sv-SE" dirty="0"/>
              <a:t>Utsatthet hot/våld</a:t>
            </a:r>
          </a:p>
          <a:p>
            <a:pPr>
              <a:buFontTx/>
              <a:buChar char="-"/>
            </a:pPr>
            <a:r>
              <a:rPr lang="sv-SE" dirty="0"/>
              <a:t>Anhörigstöd</a:t>
            </a:r>
          </a:p>
          <a:p>
            <a:pPr>
              <a:buFontTx/>
              <a:buChar char="-"/>
            </a:pPr>
            <a:r>
              <a:rPr lang="sv-SE" dirty="0"/>
              <a:t>Kriminalitet</a:t>
            </a:r>
          </a:p>
          <a:p>
            <a:pPr marL="0" indent="0">
              <a:buNone/>
            </a:pPr>
            <a:endParaRPr lang="sv-SE" dirty="0"/>
          </a:p>
        </p:txBody>
      </p:sp>
      <p:sp>
        <p:nvSpPr>
          <p:cNvPr id="4" name="Platshållare för sidfot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a:ln>
                  <a:noFill/>
                </a:ln>
                <a:solidFill>
                  <a:prstClr val="black">
                    <a:alpha val="50000"/>
                  </a:prstClr>
                </a:solidFill>
                <a:effectLst/>
                <a:uLnTx/>
                <a:uFillTx/>
                <a:latin typeface="Arial"/>
                <a:ea typeface="+mn-ea"/>
                <a:cs typeface="+mn-cs"/>
              </a:rPr>
              <a:t>TITEL PÅ PRESENTATION </a:t>
            </a:r>
            <a:r>
              <a:rPr kumimoji="0" lang="sv-SE" sz="1050" b="1" i="0" u="none" strike="noStrike" kern="1200" cap="none" spc="0" normalizeH="0" baseline="0" noProof="0">
                <a:ln>
                  <a:noFill/>
                </a:ln>
                <a:solidFill>
                  <a:prstClr val="black">
                    <a:alpha val="50000"/>
                  </a:prstClr>
                </a:solidFill>
                <a:effectLst/>
                <a:uLnTx/>
                <a:uFillTx/>
                <a:latin typeface="Arial"/>
                <a:ea typeface="+mn-ea"/>
                <a:cs typeface="Arial" panose="020B0604020202020204" pitchFamily="34" charset="0"/>
              </a:rPr>
              <a:t>►</a:t>
            </a:r>
            <a:r>
              <a:rPr kumimoji="0" lang="sv-SE" sz="1050" b="1" i="0" u="none" strike="noStrike" kern="1200" cap="none" spc="0" normalizeH="0" baseline="0" noProof="0">
                <a:ln>
                  <a:noFill/>
                </a:ln>
                <a:solidFill>
                  <a:prstClr val="black">
                    <a:alpha val="50000"/>
                  </a:prstClr>
                </a:solidFill>
                <a:effectLst/>
                <a:uLnTx/>
                <a:uFillTx/>
                <a:latin typeface="Arial"/>
                <a:ea typeface="+mn-ea"/>
                <a:cs typeface="+mn-cs"/>
              </a:rPr>
              <a:t> </a:t>
            </a:r>
            <a:r>
              <a:rPr kumimoji="0" lang="sv-SE" sz="1050" b="1" i="0" u="none" strike="noStrike" kern="1200" cap="none" spc="0" normalizeH="0" baseline="0" noProof="0">
                <a:ln>
                  <a:noFill/>
                </a:ln>
                <a:solidFill>
                  <a:srgbClr val="DB3747"/>
                </a:solidFill>
                <a:effectLst/>
                <a:uLnTx/>
                <a:uFillTx/>
                <a:latin typeface="Arial"/>
                <a:ea typeface="+mn-ea"/>
                <a:cs typeface="+mn-cs"/>
              </a:rPr>
              <a:t>RUBRIK FÖR DETTA KAPITEL</a:t>
            </a:r>
            <a:endParaRPr kumimoji="0" lang="sv-SE" sz="1050" b="1" i="0" u="none" strike="noStrike" kern="1200" cap="none" spc="0" normalizeH="0" baseline="0" noProof="0" dirty="0">
              <a:ln>
                <a:noFill/>
              </a:ln>
              <a:solidFill>
                <a:srgbClr val="DB3747"/>
              </a:solidFill>
              <a:effectLst/>
              <a:uLnTx/>
              <a:uFillTx/>
              <a:latin typeface="Arial"/>
              <a:ea typeface="+mn-ea"/>
              <a:cs typeface="+mn-cs"/>
            </a:endParaRPr>
          </a:p>
        </p:txBody>
      </p:sp>
    </p:spTree>
    <p:extLst>
      <p:ext uri="{BB962C8B-B14F-4D97-AF65-F5344CB8AC3E}">
        <p14:creationId xmlns:p14="http://schemas.microsoft.com/office/powerpoint/2010/main" val="2357433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Att ta ställning till:</a:t>
            </a:r>
          </a:p>
        </p:txBody>
      </p:sp>
      <p:sp>
        <p:nvSpPr>
          <p:cNvPr id="3" name="Platshållare för innehåll 2"/>
          <p:cNvSpPr>
            <a:spLocks noGrp="1"/>
          </p:cNvSpPr>
          <p:nvPr>
            <p:ph idx="1"/>
          </p:nvPr>
        </p:nvSpPr>
        <p:spPr/>
        <p:txBody>
          <a:bodyPr>
            <a:normAutofit lnSpcReduction="10000"/>
          </a:bodyPr>
          <a:lstStyle/>
          <a:p>
            <a:r>
              <a:rPr lang="sv-SE" b="1" dirty="0"/>
              <a:t>Delat</a:t>
            </a:r>
            <a:r>
              <a:rPr lang="sv-SE" dirty="0"/>
              <a:t> </a:t>
            </a:r>
            <a:r>
              <a:rPr lang="sv-SE" b="1" dirty="0"/>
              <a:t>huvudmannaskap</a:t>
            </a:r>
          </a:p>
          <a:p>
            <a:pPr marL="0" indent="0">
              <a:buNone/>
            </a:pPr>
            <a:r>
              <a:rPr lang="sv-SE" dirty="0">
                <a:solidFill>
                  <a:schemeClr val="bg2">
                    <a:lumMod val="50000"/>
                  </a:schemeClr>
                </a:solidFill>
              </a:rPr>
              <a:t>-</a:t>
            </a:r>
            <a:r>
              <a:rPr lang="sv-SE" dirty="0"/>
              <a:t> Värdkommuner Falun och Mora.</a:t>
            </a:r>
          </a:p>
          <a:p>
            <a:pPr>
              <a:buFontTx/>
              <a:buChar char="-"/>
            </a:pPr>
            <a:r>
              <a:rPr lang="sv-SE" dirty="0"/>
              <a:t>Regionen: MM erbjuder vård- och behandling både på primärvårds- och specialistnivå.</a:t>
            </a:r>
          </a:p>
          <a:p>
            <a:pPr marL="0" indent="0">
              <a:buNone/>
            </a:pPr>
            <a:endParaRPr lang="sv-SE" dirty="0"/>
          </a:p>
          <a:p>
            <a:r>
              <a:rPr lang="sv-SE" b="1" dirty="0"/>
              <a:t>Lokalisering</a:t>
            </a:r>
            <a:r>
              <a:rPr lang="sv-SE" dirty="0"/>
              <a:t>: Huvudmottagningar i Falun och Mora med satellit/</a:t>
            </a:r>
            <a:r>
              <a:rPr lang="sv-SE" dirty="0" err="1"/>
              <a:t>närmottagningar</a:t>
            </a:r>
            <a:r>
              <a:rPr lang="sv-SE" dirty="0"/>
              <a:t> i Avesta och Älvdalen.</a:t>
            </a:r>
          </a:p>
          <a:p>
            <a:pPr marL="0" indent="0">
              <a:buNone/>
            </a:pPr>
            <a:endParaRPr lang="sv-SE" dirty="0"/>
          </a:p>
          <a:p>
            <a:r>
              <a:rPr lang="sv-SE" b="1" dirty="0"/>
              <a:t>Målgrupp</a:t>
            </a:r>
            <a:endParaRPr lang="sv-SE" dirty="0"/>
          </a:p>
          <a:p>
            <a:pPr marL="0" indent="0">
              <a:buNone/>
            </a:pPr>
            <a:r>
              <a:rPr lang="sv-SE" dirty="0">
                <a:solidFill>
                  <a:schemeClr val="bg2">
                    <a:lumMod val="50000"/>
                  </a:schemeClr>
                </a:solidFill>
              </a:rPr>
              <a:t>-</a:t>
            </a:r>
            <a:r>
              <a:rPr lang="sv-SE" dirty="0"/>
              <a:t> Ålder tom 21 år</a:t>
            </a:r>
          </a:p>
          <a:p>
            <a:pPr marL="0" indent="0">
              <a:buNone/>
            </a:pPr>
            <a:r>
              <a:rPr lang="sv-SE" dirty="0">
                <a:solidFill>
                  <a:schemeClr val="bg2">
                    <a:lumMod val="50000"/>
                  </a:schemeClr>
                </a:solidFill>
              </a:rPr>
              <a:t>- </a:t>
            </a:r>
            <a:r>
              <a:rPr lang="sv-SE" dirty="0"/>
              <a:t>Utredning och vård- och behandling för psykiatrisk samsjuklighet inom ramen för Mini-Maria. Låga trösklar. Från låg-hög grad av problematik. </a:t>
            </a:r>
          </a:p>
        </p:txBody>
      </p:sp>
      <p:sp>
        <p:nvSpPr>
          <p:cNvPr id="4" name="Platshållare för sidfot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prstClr val="black">
                    <a:alpha val="50000"/>
                  </a:prstClr>
                </a:solidFill>
                <a:effectLst/>
                <a:uLnTx/>
                <a:uFillTx/>
                <a:latin typeface="Arial"/>
                <a:ea typeface="+mn-ea"/>
                <a:cs typeface="+mn-cs"/>
              </a:rPr>
              <a:t>Etablering Mini-Maria </a:t>
            </a:r>
            <a:r>
              <a:rPr kumimoji="0" lang="sv-SE" sz="1050" b="1" i="0" u="none" strike="noStrike" kern="1200" cap="none" spc="0" normalizeH="0" baseline="0" noProof="0" dirty="0">
                <a:ln>
                  <a:noFill/>
                </a:ln>
                <a:solidFill>
                  <a:prstClr val="black">
                    <a:alpha val="50000"/>
                  </a:prstClr>
                </a:solidFill>
                <a:effectLst/>
                <a:uLnTx/>
                <a:uFillTx/>
                <a:latin typeface="Arial"/>
                <a:ea typeface="+mn-ea"/>
                <a:cs typeface="Arial" panose="020B0604020202020204" pitchFamily="34" charset="0"/>
              </a:rPr>
              <a:t>►</a:t>
            </a:r>
            <a:r>
              <a:rPr kumimoji="0" lang="sv-SE" sz="1050" b="1" i="0" u="none" strike="noStrike" kern="1200" cap="none" spc="0" normalizeH="0" baseline="0" noProof="0" dirty="0">
                <a:ln>
                  <a:noFill/>
                </a:ln>
                <a:solidFill>
                  <a:prstClr val="black">
                    <a:alpha val="50000"/>
                  </a:prstClr>
                </a:solidFill>
                <a:effectLst/>
                <a:uLnTx/>
                <a:uFillTx/>
                <a:latin typeface="Arial"/>
                <a:ea typeface="+mn-ea"/>
                <a:cs typeface="+mn-cs"/>
              </a:rPr>
              <a:t> </a:t>
            </a:r>
            <a:r>
              <a:rPr kumimoji="0" lang="sv-SE" sz="1050" b="1" i="0" u="none" strike="noStrike" kern="1200" cap="none" spc="0" normalizeH="0" baseline="0" noProof="0" dirty="0">
                <a:ln>
                  <a:noFill/>
                </a:ln>
                <a:solidFill>
                  <a:srgbClr val="DB3747"/>
                </a:solidFill>
                <a:effectLst/>
                <a:uLnTx/>
                <a:uFillTx/>
                <a:latin typeface="Arial"/>
                <a:ea typeface="+mn-ea"/>
                <a:cs typeface="+mn-cs"/>
              </a:rPr>
              <a:t>Att ta ställning till idag</a:t>
            </a:r>
          </a:p>
        </p:txBody>
      </p:sp>
    </p:spTree>
    <p:extLst>
      <p:ext uri="{BB962C8B-B14F-4D97-AF65-F5344CB8AC3E}">
        <p14:creationId xmlns:p14="http://schemas.microsoft.com/office/powerpoint/2010/main" val="184154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sz="6000" spc="-160" dirty="0">
                <a:solidFill>
                  <a:srgbClr val="FFFFFF"/>
                </a:solidFill>
              </a:rPr>
              <a:t>Beslut</a:t>
            </a:r>
            <a:r>
              <a:rPr sz="6000" spc="-245" dirty="0">
                <a:solidFill>
                  <a:srgbClr val="FFFFFF"/>
                </a:solidFill>
              </a:rPr>
              <a:t> </a:t>
            </a:r>
            <a:r>
              <a:rPr sz="6000" spc="-130" dirty="0">
                <a:solidFill>
                  <a:srgbClr val="FFFFFF"/>
                </a:solidFill>
              </a:rPr>
              <a:t>Cosmicinförande</a:t>
            </a:r>
            <a:endParaRPr sz="6000"/>
          </a:p>
        </p:txBody>
      </p:sp>
      <p:sp>
        <p:nvSpPr>
          <p:cNvPr id="3" name="object 3"/>
          <p:cNvSpPr txBox="1"/>
          <p:nvPr/>
        </p:nvSpPr>
        <p:spPr>
          <a:xfrm>
            <a:off x="3174238" y="3483355"/>
            <a:ext cx="5845175" cy="513715"/>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tab pos="3754754" algn="l"/>
              </a:tabLst>
              <a:defRPr/>
            </a:pPr>
            <a:r>
              <a:rPr kumimoji="0" sz="3200" b="0" i="0" u="none" strike="noStrike" kern="0" cap="none" spc="-10" normalizeH="0" baseline="0" noProof="0" dirty="0">
                <a:ln>
                  <a:noFill/>
                </a:ln>
                <a:solidFill>
                  <a:srgbClr val="FFFFFF"/>
                </a:solidFill>
                <a:effectLst/>
                <a:uLnTx/>
                <a:uFillTx/>
                <a:latin typeface="Arial"/>
                <a:cs typeface="Arial"/>
              </a:rPr>
              <a:t>Länschefsnätverket</a:t>
            </a:r>
            <a:r>
              <a:rPr kumimoji="0" sz="3200" b="0" i="0" u="none" strike="noStrike" kern="0" cap="none" spc="0" normalizeH="0" baseline="0" noProof="0" dirty="0">
                <a:ln>
                  <a:noFill/>
                </a:ln>
                <a:solidFill>
                  <a:srgbClr val="FFFFFF"/>
                </a:solidFill>
                <a:effectLst/>
                <a:uLnTx/>
                <a:uFillTx/>
                <a:latin typeface="Arial"/>
                <a:cs typeface="Arial"/>
              </a:rPr>
              <a:t>	</a:t>
            </a:r>
            <a:r>
              <a:rPr kumimoji="0" sz="3200" b="0" i="0" u="none" strike="noStrike" kern="0" cap="none" spc="-10" normalizeH="0" baseline="0" noProof="0" dirty="0">
                <a:ln>
                  <a:noFill/>
                </a:ln>
                <a:solidFill>
                  <a:srgbClr val="FFFFFF"/>
                </a:solidFill>
                <a:effectLst/>
                <a:uLnTx/>
                <a:uFillTx/>
                <a:latin typeface="Arial"/>
                <a:cs typeface="Arial"/>
              </a:rPr>
              <a:t>2024-12-</a:t>
            </a:r>
            <a:r>
              <a:rPr kumimoji="0" sz="3200" b="0" i="0" u="none" strike="noStrike" kern="0" cap="none" spc="-25" normalizeH="0" baseline="0" noProof="0" dirty="0">
                <a:ln>
                  <a:noFill/>
                </a:ln>
                <a:solidFill>
                  <a:srgbClr val="FFFFFF"/>
                </a:solidFill>
                <a:effectLst/>
                <a:uLnTx/>
                <a:uFillTx/>
                <a:latin typeface="Arial"/>
                <a:cs typeface="Arial"/>
              </a:rPr>
              <a:t>19</a:t>
            </a:r>
            <a:endParaRPr kumimoji="0" sz="3200" b="0" i="0" u="none" strike="noStrike" kern="0" cap="none" spc="0" normalizeH="0" baseline="0" noProof="0">
              <a:ln>
                <a:noFill/>
              </a:ln>
              <a:solidFill>
                <a:sysClr val="windowText" lastClr="000000"/>
              </a:solidFill>
              <a:effectLst/>
              <a:uLnTx/>
              <a:uFillTx/>
              <a:latin typeface="Arial"/>
              <a:cs typeface="Arial"/>
            </a:endParaRPr>
          </a:p>
        </p:txBody>
      </p:sp>
      <p:grpSp>
        <p:nvGrpSpPr>
          <p:cNvPr id="4" name="object 4"/>
          <p:cNvGrpSpPr/>
          <p:nvPr/>
        </p:nvGrpSpPr>
        <p:grpSpPr>
          <a:xfrm>
            <a:off x="4914900" y="5408676"/>
            <a:ext cx="2362200" cy="901065"/>
            <a:chOff x="4914900" y="5408676"/>
            <a:chExt cx="2362200" cy="901065"/>
          </a:xfrm>
        </p:grpSpPr>
        <p:sp>
          <p:nvSpPr>
            <p:cNvPr id="5" name="object 5"/>
            <p:cNvSpPr/>
            <p:nvPr/>
          </p:nvSpPr>
          <p:spPr>
            <a:xfrm>
              <a:off x="5905500" y="5759196"/>
              <a:ext cx="784860" cy="259079"/>
            </a:xfrm>
            <a:custGeom>
              <a:avLst/>
              <a:gdLst/>
              <a:ahLst/>
              <a:cxnLst/>
              <a:rect l="l" t="t" r="r" b="b"/>
              <a:pathLst>
                <a:path w="784859" h="259079">
                  <a:moveTo>
                    <a:pt x="141732" y="10414"/>
                  </a:moveTo>
                  <a:lnTo>
                    <a:pt x="0" y="10414"/>
                  </a:lnTo>
                  <a:lnTo>
                    <a:pt x="0" y="65024"/>
                  </a:lnTo>
                  <a:lnTo>
                    <a:pt x="0" y="103124"/>
                  </a:lnTo>
                  <a:lnTo>
                    <a:pt x="0" y="156464"/>
                  </a:lnTo>
                  <a:lnTo>
                    <a:pt x="0" y="199644"/>
                  </a:lnTo>
                  <a:lnTo>
                    <a:pt x="0" y="247904"/>
                  </a:lnTo>
                  <a:lnTo>
                    <a:pt x="141732" y="247904"/>
                  </a:lnTo>
                  <a:lnTo>
                    <a:pt x="141732" y="199644"/>
                  </a:lnTo>
                  <a:lnTo>
                    <a:pt x="65278" y="199644"/>
                  </a:lnTo>
                  <a:lnTo>
                    <a:pt x="65278" y="156464"/>
                  </a:lnTo>
                  <a:lnTo>
                    <a:pt x="135001" y="156464"/>
                  </a:lnTo>
                  <a:lnTo>
                    <a:pt x="135001" y="103124"/>
                  </a:lnTo>
                  <a:lnTo>
                    <a:pt x="65278" y="103124"/>
                  </a:lnTo>
                  <a:lnTo>
                    <a:pt x="65278" y="65024"/>
                  </a:lnTo>
                  <a:lnTo>
                    <a:pt x="141732" y="65024"/>
                  </a:lnTo>
                  <a:lnTo>
                    <a:pt x="141732" y="10414"/>
                  </a:lnTo>
                  <a:close/>
                </a:path>
                <a:path w="784859" h="259079">
                  <a:moveTo>
                    <a:pt x="411480" y="118745"/>
                  </a:moveTo>
                  <a:lnTo>
                    <a:pt x="289179" y="118745"/>
                  </a:lnTo>
                  <a:lnTo>
                    <a:pt x="289179" y="167322"/>
                  </a:lnTo>
                  <a:lnTo>
                    <a:pt x="337058" y="167322"/>
                  </a:lnTo>
                  <a:lnTo>
                    <a:pt x="333298" y="184619"/>
                  </a:lnTo>
                  <a:lnTo>
                    <a:pt x="323062" y="196342"/>
                  </a:lnTo>
                  <a:lnTo>
                    <a:pt x="307848" y="202996"/>
                  </a:lnTo>
                  <a:lnTo>
                    <a:pt x="289179" y="205105"/>
                  </a:lnTo>
                  <a:lnTo>
                    <a:pt x="261239" y="198704"/>
                  </a:lnTo>
                  <a:lnTo>
                    <a:pt x="241274" y="182168"/>
                  </a:lnTo>
                  <a:lnTo>
                    <a:pt x="229285" y="159575"/>
                  </a:lnTo>
                  <a:lnTo>
                    <a:pt x="225298" y="134937"/>
                  </a:lnTo>
                  <a:lnTo>
                    <a:pt x="229285" y="106349"/>
                  </a:lnTo>
                  <a:lnTo>
                    <a:pt x="241274" y="80289"/>
                  </a:lnTo>
                  <a:lnTo>
                    <a:pt x="261239" y="61315"/>
                  </a:lnTo>
                  <a:lnTo>
                    <a:pt x="289179" y="53975"/>
                  </a:lnTo>
                  <a:lnTo>
                    <a:pt x="304850" y="56934"/>
                  </a:lnTo>
                  <a:lnTo>
                    <a:pt x="319062" y="65455"/>
                  </a:lnTo>
                  <a:lnTo>
                    <a:pt x="330301" y="79032"/>
                  </a:lnTo>
                  <a:lnTo>
                    <a:pt x="337058" y="97155"/>
                  </a:lnTo>
                  <a:lnTo>
                    <a:pt x="395478" y="70167"/>
                  </a:lnTo>
                  <a:lnTo>
                    <a:pt x="376643" y="40995"/>
                  </a:lnTo>
                  <a:lnTo>
                    <a:pt x="352323" y="18897"/>
                  </a:lnTo>
                  <a:lnTo>
                    <a:pt x="322999" y="4902"/>
                  </a:lnTo>
                  <a:lnTo>
                    <a:pt x="289179" y="0"/>
                  </a:lnTo>
                  <a:lnTo>
                    <a:pt x="237832" y="9626"/>
                  </a:lnTo>
                  <a:lnTo>
                    <a:pt x="197446" y="36436"/>
                  </a:lnTo>
                  <a:lnTo>
                    <a:pt x="171018" y="77431"/>
                  </a:lnTo>
                  <a:lnTo>
                    <a:pt x="161544" y="129540"/>
                  </a:lnTo>
                  <a:lnTo>
                    <a:pt x="171018" y="181660"/>
                  </a:lnTo>
                  <a:lnTo>
                    <a:pt x="197446" y="222656"/>
                  </a:lnTo>
                  <a:lnTo>
                    <a:pt x="237832" y="249466"/>
                  </a:lnTo>
                  <a:lnTo>
                    <a:pt x="289179" y="259080"/>
                  </a:lnTo>
                  <a:lnTo>
                    <a:pt x="316826" y="256044"/>
                  </a:lnTo>
                  <a:lnTo>
                    <a:pt x="366204" y="231762"/>
                  </a:lnTo>
                  <a:lnTo>
                    <a:pt x="397281" y="189344"/>
                  </a:lnTo>
                  <a:lnTo>
                    <a:pt x="408063" y="142951"/>
                  </a:lnTo>
                  <a:lnTo>
                    <a:pt x="411480" y="118745"/>
                  </a:lnTo>
                  <a:close/>
                </a:path>
                <a:path w="784859" h="259079">
                  <a:moveTo>
                    <a:pt x="496824" y="10680"/>
                  </a:moveTo>
                  <a:lnTo>
                    <a:pt x="434340" y="10680"/>
                  </a:lnTo>
                  <a:lnTo>
                    <a:pt x="434340" y="248412"/>
                  </a:lnTo>
                  <a:lnTo>
                    <a:pt x="496824" y="248412"/>
                  </a:lnTo>
                  <a:lnTo>
                    <a:pt x="496824" y="10680"/>
                  </a:lnTo>
                  <a:close/>
                </a:path>
                <a:path w="784859" h="259079">
                  <a:moveTo>
                    <a:pt x="784860" y="124142"/>
                  </a:moveTo>
                  <a:lnTo>
                    <a:pt x="773823" y="75145"/>
                  </a:lnTo>
                  <a:lnTo>
                    <a:pt x="766165" y="64770"/>
                  </a:lnTo>
                  <a:lnTo>
                    <a:pt x="744753" y="35763"/>
                  </a:lnTo>
                  <a:lnTo>
                    <a:pt x="720725" y="20447"/>
                  </a:lnTo>
                  <a:lnTo>
                    <a:pt x="720725" y="124142"/>
                  </a:lnTo>
                  <a:lnTo>
                    <a:pt x="715200" y="154178"/>
                  </a:lnTo>
                  <a:lnTo>
                    <a:pt x="700633" y="178130"/>
                  </a:lnTo>
                  <a:lnTo>
                    <a:pt x="680046" y="193979"/>
                  </a:lnTo>
                  <a:lnTo>
                    <a:pt x="656463" y="199707"/>
                  </a:lnTo>
                  <a:lnTo>
                    <a:pt x="629780" y="193979"/>
                  </a:lnTo>
                  <a:lnTo>
                    <a:pt x="607606" y="178130"/>
                  </a:lnTo>
                  <a:lnTo>
                    <a:pt x="592467" y="154178"/>
                  </a:lnTo>
                  <a:lnTo>
                    <a:pt x="586867" y="124142"/>
                  </a:lnTo>
                  <a:lnTo>
                    <a:pt x="592467" y="101206"/>
                  </a:lnTo>
                  <a:lnTo>
                    <a:pt x="607606" y="82321"/>
                  </a:lnTo>
                  <a:lnTo>
                    <a:pt x="629780" y="69494"/>
                  </a:lnTo>
                  <a:lnTo>
                    <a:pt x="656463" y="64770"/>
                  </a:lnTo>
                  <a:lnTo>
                    <a:pt x="680046" y="69494"/>
                  </a:lnTo>
                  <a:lnTo>
                    <a:pt x="700633" y="82321"/>
                  </a:lnTo>
                  <a:lnTo>
                    <a:pt x="715200" y="101206"/>
                  </a:lnTo>
                  <a:lnTo>
                    <a:pt x="720725" y="124142"/>
                  </a:lnTo>
                  <a:lnTo>
                    <a:pt x="720725" y="20447"/>
                  </a:lnTo>
                  <a:lnTo>
                    <a:pt x="703630" y="9537"/>
                  </a:lnTo>
                  <a:lnTo>
                    <a:pt x="656463" y="0"/>
                  </a:lnTo>
                  <a:lnTo>
                    <a:pt x="606196" y="9537"/>
                  </a:lnTo>
                  <a:lnTo>
                    <a:pt x="563499" y="35763"/>
                  </a:lnTo>
                  <a:lnTo>
                    <a:pt x="533831" y="75145"/>
                  </a:lnTo>
                  <a:lnTo>
                    <a:pt x="522732" y="124142"/>
                  </a:lnTo>
                  <a:lnTo>
                    <a:pt x="528929" y="169265"/>
                  </a:lnTo>
                  <a:lnTo>
                    <a:pt x="546684" y="206616"/>
                  </a:lnTo>
                  <a:lnTo>
                    <a:pt x="574713" y="234899"/>
                  </a:lnTo>
                  <a:lnTo>
                    <a:pt x="611733" y="252818"/>
                  </a:lnTo>
                  <a:lnTo>
                    <a:pt x="656463" y="259080"/>
                  </a:lnTo>
                  <a:lnTo>
                    <a:pt x="698588" y="252818"/>
                  </a:lnTo>
                  <a:lnTo>
                    <a:pt x="734021" y="234899"/>
                  </a:lnTo>
                  <a:lnTo>
                    <a:pt x="761238" y="206616"/>
                  </a:lnTo>
                  <a:lnTo>
                    <a:pt x="764463" y="199707"/>
                  </a:lnTo>
                  <a:lnTo>
                    <a:pt x="778687" y="169265"/>
                  </a:lnTo>
                  <a:lnTo>
                    <a:pt x="784860" y="124142"/>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6" name="object 6"/>
            <p:cNvPicPr/>
            <p:nvPr/>
          </p:nvPicPr>
          <p:blipFill>
            <a:blip r:embed="rId2" cstate="print"/>
            <a:stretch>
              <a:fillRect/>
            </a:stretch>
          </p:blipFill>
          <p:spPr>
            <a:xfrm>
              <a:off x="6716267" y="5769864"/>
              <a:ext cx="242315" cy="237744"/>
            </a:xfrm>
            <a:prstGeom prst="rect">
              <a:avLst/>
            </a:prstGeom>
          </p:spPr>
        </p:pic>
        <p:sp>
          <p:nvSpPr>
            <p:cNvPr id="7" name="object 7"/>
            <p:cNvSpPr/>
            <p:nvPr/>
          </p:nvSpPr>
          <p:spPr>
            <a:xfrm>
              <a:off x="4914900" y="5408675"/>
              <a:ext cx="2362200" cy="901065"/>
            </a:xfrm>
            <a:custGeom>
              <a:avLst/>
              <a:gdLst/>
              <a:ahLst/>
              <a:cxnLst/>
              <a:rect l="l" t="t" r="r" b="b"/>
              <a:pathLst>
                <a:path w="2362200" h="901064">
                  <a:moveTo>
                    <a:pt x="826008" y="248094"/>
                  </a:moveTo>
                  <a:lnTo>
                    <a:pt x="740791" y="86233"/>
                  </a:lnTo>
                  <a:lnTo>
                    <a:pt x="740791" y="0"/>
                  </a:lnTo>
                  <a:lnTo>
                    <a:pt x="666115" y="43180"/>
                  </a:lnTo>
                  <a:lnTo>
                    <a:pt x="618236" y="43180"/>
                  </a:lnTo>
                  <a:lnTo>
                    <a:pt x="571246" y="47548"/>
                  </a:lnTo>
                  <a:lnTo>
                    <a:pt x="526796" y="60147"/>
                  </a:lnTo>
                  <a:lnTo>
                    <a:pt x="485609" y="80225"/>
                  </a:lnTo>
                  <a:lnTo>
                    <a:pt x="448424" y="107048"/>
                  </a:lnTo>
                  <a:lnTo>
                    <a:pt x="415975" y="139865"/>
                  </a:lnTo>
                  <a:lnTo>
                    <a:pt x="389001" y="177927"/>
                  </a:lnTo>
                  <a:lnTo>
                    <a:pt x="346405" y="264109"/>
                  </a:lnTo>
                  <a:lnTo>
                    <a:pt x="346329" y="264274"/>
                  </a:lnTo>
                  <a:lnTo>
                    <a:pt x="138557" y="275056"/>
                  </a:lnTo>
                  <a:lnTo>
                    <a:pt x="95516" y="282397"/>
                  </a:lnTo>
                  <a:lnTo>
                    <a:pt x="57569" y="302679"/>
                  </a:lnTo>
                  <a:lnTo>
                    <a:pt x="27292" y="333311"/>
                  </a:lnTo>
                  <a:lnTo>
                    <a:pt x="7251" y="371716"/>
                  </a:lnTo>
                  <a:lnTo>
                    <a:pt x="0" y="415290"/>
                  </a:lnTo>
                  <a:lnTo>
                    <a:pt x="0" y="900684"/>
                  </a:lnTo>
                  <a:lnTo>
                    <a:pt x="85217" y="900684"/>
                  </a:lnTo>
                  <a:lnTo>
                    <a:pt x="95211" y="783475"/>
                  </a:lnTo>
                  <a:lnTo>
                    <a:pt x="117221" y="699109"/>
                  </a:lnTo>
                  <a:lnTo>
                    <a:pt x="139217" y="648131"/>
                  </a:lnTo>
                  <a:lnTo>
                    <a:pt x="149225" y="631012"/>
                  </a:lnTo>
                  <a:lnTo>
                    <a:pt x="189293" y="634136"/>
                  </a:lnTo>
                  <a:lnTo>
                    <a:pt x="229831" y="635736"/>
                  </a:lnTo>
                  <a:lnTo>
                    <a:pt x="277317" y="636409"/>
                  </a:lnTo>
                  <a:lnTo>
                    <a:pt x="352094" y="636409"/>
                  </a:lnTo>
                  <a:lnTo>
                    <a:pt x="402336" y="635063"/>
                  </a:lnTo>
                  <a:lnTo>
                    <a:pt x="446278" y="631863"/>
                  </a:lnTo>
                  <a:lnTo>
                    <a:pt x="452259" y="631012"/>
                  </a:lnTo>
                  <a:lnTo>
                    <a:pt x="490220" y="625627"/>
                  </a:lnTo>
                  <a:lnTo>
                    <a:pt x="522224" y="900684"/>
                  </a:lnTo>
                  <a:lnTo>
                    <a:pt x="607568" y="900684"/>
                  </a:lnTo>
                  <a:lnTo>
                    <a:pt x="620801" y="625627"/>
                  </a:lnTo>
                  <a:lnTo>
                    <a:pt x="621715" y="606679"/>
                  </a:lnTo>
                  <a:lnTo>
                    <a:pt x="652843" y="417322"/>
                  </a:lnTo>
                  <a:lnTo>
                    <a:pt x="683958" y="315937"/>
                  </a:lnTo>
                  <a:lnTo>
                    <a:pt x="698119" y="285851"/>
                  </a:lnTo>
                  <a:lnTo>
                    <a:pt x="783336" y="302031"/>
                  </a:lnTo>
                  <a:lnTo>
                    <a:pt x="795248" y="292087"/>
                  </a:lnTo>
                  <a:lnTo>
                    <a:pt x="800722" y="285851"/>
                  </a:lnTo>
                  <a:lnTo>
                    <a:pt x="806665" y="279107"/>
                  </a:lnTo>
                  <a:lnTo>
                    <a:pt x="816965" y="264274"/>
                  </a:lnTo>
                  <a:lnTo>
                    <a:pt x="817079" y="264109"/>
                  </a:lnTo>
                  <a:lnTo>
                    <a:pt x="826008" y="248094"/>
                  </a:lnTo>
                  <a:close/>
                </a:path>
                <a:path w="2362200" h="901064">
                  <a:moveTo>
                    <a:pt x="987552" y="781812"/>
                  </a:moveTo>
                  <a:lnTo>
                    <a:pt x="978166" y="735888"/>
                  </a:lnTo>
                  <a:lnTo>
                    <a:pt x="965454" y="716978"/>
                  </a:lnTo>
                  <a:lnTo>
                    <a:pt x="952728" y="698068"/>
                  </a:lnTo>
                  <a:lnTo>
                    <a:pt x="923290" y="677900"/>
                  </a:lnTo>
                  <a:lnTo>
                    <a:pt x="923290" y="781812"/>
                  </a:lnTo>
                  <a:lnTo>
                    <a:pt x="918514" y="813308"/>
                  </a:lnTo>
                  <a:lnTo>
                    <a:pt x="905205" y="835177"/>
                  </a:lnTo>
                  <a:lnTo>
                    <a:pt x="884872" y="847928"/>
                  </a:lnTo>
                  <a:lnTo>
                    <a:pt x="859028" y="852055"/>
                  </a:lnTo>
                  <a:lnTo>
                    <a:pt x="843026" y="852055"/>
                  </a:lnTo>
                  <a:lnTo>
                    <a:pt x="843026" y="716978"/>
                  </a:lnTo>
                  <a:lnTo>
                    <a:pt x="859028" y="716978"/>
                  </a:lnTo>
                  <a:lnTo>
                    <a:pt x="884872" y="721029"/>
                  </a:lnTo>
                  <a:lnTo>
                    <a:pt x="905205" y="733196"/>
                  </a:lnTo>
                  <a:lnTo>
                    <a:pt x="918514" y="753452"/>
                  </a:lnTo>
                  <a:lnTo>
                    <a:pt x="923290" y="781812"/>
                  </a:lnTo>
                  <a:lnTo>
                    <a:pt x="923290" y="677900"/>
                  </a:lnTo>
                  <a:lnTo>
                    <a:pt x="915263" y="672401"/>
                  </a:lnTo>
                  <a:lnTo>
                    <a:pt x="869823" y="662940"/>
                  </a:lnTo>
                  <a:lnTo>
                    <a:pt x="778764" y="662940"/>
                  </a:lnTo>
                  <a:lnTo>
                    <a:pt x="778764" y="900684"/>
                  </a:lnTo>
                  <a:lnTo>
                    <a:pt x="869823" y="900684"/>
                  </a:lnTo>
                  <a:lnTo>
                    <a:pt x="915263" y="891997"/>
                  </a:lnTo>
                  <a:lnTo>
                    <a:pt x="952728" y="867600"/>
                  </a:lnTo>
                  <a:lnTo>
                    <a:pt x="963244" y="852055"/>
                  </a:lnTo>
                  <a:lnTo>
                    <a:pt x="978166" y="830021"/>
                  </a:lnTo>
                  <a:lnTo>
                    <a:pt x="987552" y="781812"/>
                  </a:lnTo>
                  <a:close/>
                </a:path>
                <a:path w="2362200" h="901064">
                  <a:moveTo>
                    <a:pt x="1225296" y="900684"/>
                  </a:moveTo>
                  <a:lnTo>
                    <a:pt x="1211033" y="862558"/>
                  </a:lnTo>
                  <a:lnTo>
                    <a:pt x="1192580" y="813206"/>
                  </a:lnTo>
                  <a:lnTo>
                    <a:pt x="1164907" y="739203"/>
                  </a:lnTo>
                  <a:lnTo>
                    <a:pt x="1136396" y="662940"/>
                  </a:lnTo>
                  <a:lnTo>
                    <a:pt x="1131951" y="662940"/>
                  </a:lnTo>
                  <a:lnTo>
                    <a:pt x="1131951" y="813206"/>
                  </a:lnTo>
                  <a:lnTo>
                    <a:pt x="1078611" y="813206"/>
                  </a:lnTo>
                  <a:lnTo>
                    <a:pt x="1105281" y="739203"/>
                  </a:lnTo>
                  <a:lnTo>
                    <a:pt x="1131951" y="813206"/>
                  </a:lnTo>
                  <a:lnTo>
                    <a:pt x="1131951" y="662940"/>
                  </a:lnTo>
                  <a:lnTo>
                    <a:pt x="1071880" y="662940"/>
                  </a:lnTo>
                  <a:lnTo>
                    <a:pt x="982980" y="900684"/>
                  </a:lnTo>
                  <a:lnTo>
                    <a:pt x="1045210" y="900684"/>
                  </a:lnTo>
                  <a:lnTo>
                    <a:pt x="1060831" y="862558"/>
                  </a:lnTo>
                  <a:lnTo>
                    <a:pt x="1147445" y="862558"/>
                  </a:lnTo>
                  <a:lnTo>
                    <a:pt x="1163066" y="900684"/>
                  </a:lnTo>
                  <a:lnTo>
                    <a:pt x="1225296" y="900684"/>
                  </a:lnTo>
                  <a:close/>
                </a:path>
                <a:path w="2362200" h="901064">
                  <a:moveTo>
                    <a:pt x="1382268" y="851154"/>
                  </a:moveTo>
                  <a:lnTo>
                    <a:pt x="1306195" y="851154"/>
                  </a:lnTo>
                  <a:lnTo>
                    <a:pt x="1306195" y="663194"/>
                  </a:lnTo>
                  <a:lnTo>
                    <a:pt x="1243584" y="663194"/>
                  </a:lnTo>
                  <a:lnTo>
                    <a:pt x="1243584" y="851154"/>
                  </a:lnTo>
                  <a:lnTo>
                    <a:pt x="1243584" y="900684"/>
                  </a:lnTo>
                  <a:lnTo>
                    <a:pt x="1382268" y="900684"/>
                  </a:lnTo>
                  <a:lnTo>
                    <a:pt x="1382268" y="851154"/>
                  </a:lnTo>
                  <a:close/>
                </a:path>
                <a:path w="2362200" h="901064">
                  <a:moveTo>
                    <a:pt x="1636776" y="900684"/>
                  </a:moveTo>
                  <a:lnTo>
                    <a:pt x="1623148" y="862558"/>
                  </a:lnTo>
                  <a:lnTo>
                    <a:pt x="1605508" y="813206"/>
                  </a:lnTo>
                  <a:lnTo>
                    <a:pt x="1579067" y="739203"/>
                  </a:lnTo>
                  <a:lnTo>
                    <a:pt x="1551813" y="662940"/>
                  </a:lnTo>
                  <a:lnTo>
                    <a:pt x="1540637" y="662940"/>
                  </a:lnTo>
                  <a:lnTo>
                    <a:pt x="1540637" y="813206"/>
                  </a:lnTo>
                  <a:lnTo>
                    <a:pt x="1486916" y="813206"/>
                  </a:lnTo>
                  <a:lnTo>
                    <a:pt x="1513713" y="739203"/>
                  </a:lnTo>
                  <a:lnTo>
                    <a:pt x="1540637" y="813206"/>
                  </a:lnTo>
                  <a:lnTo>
                    <a:pt x="1540637" y="662940"/>
                  </a:lnTo>
                  <a:lnTo>
                    <a:pt x="1482471" y="662940"/>
                  </a:lnTo>
                  <a:lnTo>
                    <a:pt x="1392936" y="900684"/>
                  </a:lnTo>
                  <a:lnTo>
                    <a:pt x="1455547" y="900684"/>
                  </a:lnTo>
                  <a:lnTo>
                    <a:pt x="1471295" y="862558"/>
                  </a:lnTo>
                  <a:lnTo>
                    <a:pt x="1558417" y="862558"/>
                  </a:lnTo>
                  <a:lnTo>
                    <a:pt x="1574165" y="900684"/>
                  </a:lnTo>
                  <a:lnTo>
                    <a:pt x="1636776" y="900684"/>
                  </a:lnTo>
                  <a:close/>
                </a:path>
                <a:path w="2362200" h="901064">
                  <a:moveTo>
                    <a:pt x="1851660" y="900684"/>
                  </a:moveTo>
                  <a:lnTo>
                    <a:pt x="1780286" y="808824"/>
                  </a:lnTo>
                  <a:lnTo>
                    <a:pt x="1776095" y="803427"/>
                  </a:lnTo>
                  <a:lnTo>
                    <a:pt x="1797354" y="795578"/>
                  </a:lnTo>
                  <a:lnTo>
                    <a:pt x="1812556" y="781138"/>
                  </a:lnTo>
                  <a:lnTo>
                    <a:pt x="1817293" y="771004"/>
                  </a:lnTo>
                  <a:lnTo>
                    <a:pt x="1821688" y="761631"/>
                  </a:lnTo>
                  <a:lnTo>
                    <a:pt x="1824736" y="738581"/>
                  </a:lnTo>
                  <a:lnTo>
                    <a:pt x="1802460" y="680504"/>
                  </a:lnTo>
                  <a:lnTo>
                    <a:pt x="1759966" y="665022"/>
                  </a:lnTo>
                  <a:lnTo>
                    <a:pt x="1759966" y="738581"/>
                  </a:lnTo>
                  <a:lnTo>
                    <a:pt x="1756244" y="755053"/>
                  </a:lnTo>
                  <a:lnTo>
                    <a:pt x="1746465" y="764933"/>
                  </a:lnTo>
                  <a:lnTo>
                    <a:pt x="1732635" y="769747"/>
                  </a:lnTo>
                  <a:lnTo>
                    <a:pt x="1716773" y="771004"/>
                  </a:lnTo>
                  <a:lnTo>
                    <a:pt x="1711325" y="771004"/>
                  </a:lnTo>
                  <a:lnTo>
                    <a:pt x="1711325" y="711568"/>
                  </a:lnTo>
                  <a:lnTo>
                    <a:pt x="1716773" y="711568"/>
                  </a:lnTo>
                  <a:lnTo>
                    <a:pt x="1732635" y="712762"/>
                  </a:lnTo>
                  <a:lnTo>
                    <a:pt x="1746465" y="716978"/>
                  </a:lnTo>
                  <a:lnTo>
                    <a:pt x="1756244" y="725258"/>
                  </a:lnTo>
                  <a:lnTo>
                    <a:pt x="1759966" y="738581"/>
                  </a:lnTo>
                  <a:lnTo>
                    <a:pt x="1759966" y="665022"/>
                  </a:lnTo>
                  <a:lnTo>
                    <a:pt x="1743710" y="662940"/>
                  </a:lnTo>
                  <a:lnTo>
                    <a:pt x="1652016" y="662940"/>
                  </a:lnTo>
                  <a:lnTo>
                    <a:pt x="1652016" y="900684"/>
                  </a:lnTo>
                  <a:lnTo>
                    <a:pt x="1711325" y="900684"/>
                  </a:lnTo>
                  <a:lnTo>
                    <a:pt x="1711325" y="808824"/>
                  </a:lnTo>
                  <a:lnTo>
                    <a:pt x="1770761" y="900684"/>
                  </a:lnTo>
                  <a:lnTo>
                    <a:pt x="1851660" y="900684"/>
                  </a:lnTo>
                  <a:close/>
                </a:path>
                <a:path w="2362200" h="901064">
                  <a:moveTo>
                    <a:pt x="2101596" y="662940"/>
                  </a:moveTo>
                  <a:lnTo>
                    <a:pt x="2036826" y="662940"/>
                  </a:lnTo>
                  <a:lnTo>
                    <a:pt x="2036826" y="808723"/>
                  </a:lnTo>
                  <a:lnTo>
                    <a:pt x="1995563" y="754900"/>
                  </a:lnTo>
                  <a:lnTo>
                    <a:pt x="1925066" y="662940"/>
                  </a:lnTo>
                  <a:lnTo>
                    <a:pt x="1866900" y="662940"/>
                  </a:lnTo>
                  <a:lnTo>
                    <a:pt x="1866900" y="900684"/>
                  </a:lnTo>
                  <a:lnTo>
                    <a:pt x="1925066" y="900684"/>
                  </a:lnTo>
                  <a:lnTo>
                    <a:pt x="1925066" y="754900"/>
                  </a:lnTo>
                  <a:lnTo>
                    <a:pt x="2036826" y="900684"/>
                  </a:lnTo>
                  <a:lnTo>
                    <a:pt x="2101596" y="900684"/>
                  </a:lnTo>
                  <a:lnTo>
                    <a:pt x="2101596" y="808723"/>
                  </a:lnTo>
                  <a:lnTo>
                    <a:pt x="2101596" y="662940"/>
                  </a:lnTo>
                  <a:close/>
                </a:path>
                <a:path w="2362200" h="901064">
                  <a:moveTo>
                    <a:pt x="2362200" y="900684"/>
                  </a:moveTo>
                  <a:lnTo>
                    <a:pt x="2347531" y="862558"/>
                  </a:lnTo>
                  <a:lnTo>
                    <a:pt x="2328545" y="813206"/>
                  </a:lnTo>
                  <a:lnTo>
                    <a:pt x="2300084" y="739203"/>
                  </a:lnTo>
                  <a:lnTo>
                    <a:pt x="2270760" y="662940"/>
                  </a:lnTo>
                  <a:lnTo>
                    <a:pt x="2266188" y="662940"/>
                  </a:lnTo>
                  <a:lnTo>
                    <a:pt x="2266188" y="813206"/>
                  </a:lnTo>
                  <a:lnTo>
                    <a:pt x="2212721" y="813206"/>
                  </a:lnTo>
                  <a:lnTo>
                    <a:pt x="2239518" y="739203"/>
                  </a:lnTo>
                  <a:lnTo>
                    <a:pt x="2266188" y="813206"/>
                  </a:lnTo>
                  <a:lnTo>
                    <a:pt x="2266188" y="662940"/>
                  </a:lnTo>
                  <a:lnTo>
                    <a:pt x="2208276" y="662940"/>
                  </a:lnTo>
                  <a:lnTo>
                    <a:pt x="2112264" y="900684"/>
                  </a:lnTo>
                  <a:lnTo>
                    <a:pt x="2181479" y="900684"/>
                  </a:lnTo>
                  <a:lnTo>
                    <a:pt x="2197100" y="862558"/>
                  </a:lnTo>
                  <a:lnTo>
                    <a:pt x="2281809" y="862558"/>
                  </a:lnTo>
                  <a:lnTo>
                    <a:pt x="2297430" y="900684"/>
                  </a:lnTo>
                  <a:lnTo>
                    <a:pt x="2362200" y="900684"/>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8" name="object 8"/>
            <p:cNvPicPr/>
            <p:nvPr/>
          </p:nvPicPr>
          <p:blipFill>
            <a:blip r:embed="rId3" cstate="print"/>
            <a:stretch>
              <a:fillRect/>
            </a:stretch>
          </p:blipFill>
          <p:spPr>
            <a:xfrm>
              <a:off x="5693663" y="5769864"/>
              <a:ext cx="196596" cy="237744"/>
            </a:xfrm>
            <a:prstGeom prst="rect">
              <a:avLst/>
            </a:prstGeom>
          </p:spPr>
        </p:pic>
      </p:grpSp>
    </p:spTree>
    <p:extLst>
      <p:ext uri="{BB962C8B-B14F-4D97-AF65-F5344CB8AC3E}">
        <p14:creationId xmlns:p14="http://schemas.microsoft.com/office/powerpoint/2010/main" val="42788803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FD9757-0438-7684-4542-53E216069B69}"/>
              </a:ext>
            </a:extLst>
          </p:cNvPr>
          <p:cNvSpPr>
            <a:spLocks noGrp="1"/>
          </p:cNvSpPr>
          <p:nvPr>
            <p:ph type="ctrTitle"/>
          </p:nvPr>
        </p:nvSpPr>
        <p:spPr/>
        <p:txBody>
          <a:bodyPr>
            <a:normAutofit fontScale="90000"/>
          </a:bodyPr>
          <a:lstStyle/>
          <a:p>
            <a:r>
              <a:rPr lang="sv-SE" dirty="0"/>
              <a:t>Länsövergripande arbete om Samordnad individuell plan(SIP)</a:t>
            </a:r>
          </a:p>
        </p:txBody>
      </p:sp>
      <p:sp>
        <p:nvSpPr>
          <p:cNvPr id="3" name="Underrubrik 2">
            <a:extLst>
              <a:ext uri="{FF2B5EF4-FFF2-40B4-BE49-F238E27FC236}">
                <a16:creationId xmlns:a16="http://schemas.microsoft.com/office/drawing/2014/main" id="{6DA2A9B6-7A68-032C-5E41-4C8D01CDA5BC}"/>
              </a:ext>
            </a:extLst>
          </p:cNvPr>
          <p:cNvSpPr>
            <a:spLocks noGrp="1"/>
          </p:cNvSpPr>
          <p:nvPr>
            <p:ph type="subTitle" idx="1"/>
          </p:nvPr>
        </p:nvSpPr>
        <p:spPr/>
        <p:txBody>
          <a:bodyPr>
            <a:normAutofit fontScale="70000" lnSpcReduction="20000"/>
          </a:bodyPr>
          <a:lstStyle/>
          <a:p>
            <a:r>
              <a:rPr lang="sv-SE" sz="3500" dirty="0"/>
              <a:t>RSS Dalarna</a:t>
            </a:r>
          </a:p>
          <a:p>
            <a:r>
              <a:rPr lang="sv-SE" sz="1900" dirty="0"/>
              <a:t>LCHNV 241219</a:t>
            </a:r>
          </a:p>
        </p:txBody>
      </p:sp>
    </p:spTree>
    <p:extLst>
      <p:ext uri="{BB962C8B-B14F-4D97-AF65-F5344CB8AC3E}">
        <p14:creationId xmlns:p14="http://schemas.microsoft.com/office/powerpoint/2010/main" val="10094948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10547" y="2241395"/>
            <a:ext cx="11370906" cy="3772573"/>
          </a:xfrm>
        </p:spPr>
        <p:txBody>
          <a:bodyPr>
            <a:normAutofit fontScale="85000" lnSpcReduction="10000"/>
          </a:bodyPr>
          <a:lstStyle/>
          <a:p>
            <a:r>
              <a:rPr lang="sv-SE" dirty="0"/>
              <a:t>Bestämmelser om SIP finns i socialtjänstlagen och hälso- och sjukvårdslagen sedan år 2010. SIP ska upprättas när den enskilde har behov av insatser från både socialtjänsten och hälso- och sjukvården, förutsatt att planen behövs för att den enskilde ska få sina behov tillgodosedda och att den enskilde själv samtycker till planen. </a:t>
            </a:r>
          </a:p>
          <a:p>
            <a:pPr marL="0" indent="0">
              <a:buNone/>
            </a:pPr>
            <a:r>
              <a:rPr lang="sv-SE" u="sng" dirty="0">
                <a:hlinkClick r:id="rId2"/>
              </a:rPr>
              <a:t>Hälso- och sjukvårdslagen, HSL 2017:30, 16 kap, 4§</a:t>
            </a:r>
            <a:r>
              <a:rPr lang="sv-SE" dirty="0"/>
              <a:t> , </a:t>
            </a:r>
            <a:r>
              <a:rPr lang="sv-SE" u="sng" dirty="0">
                <a:hlinkClick r:id="rId3"/>
              </a:rPr>
              <a:t>Socialtjänstlagen, SoL 2001:453, 2 kap 7§</a:t>
            </a:r>
            <a:endParaRPr lang="sv-SE" dirty="0"/>
          </a:p>
          <a:p>
            <a:r>
              <a:rPr lang="sv-SE" dirty="0"/>
              <a:t>Detta ska inte förväxlas med lagen om samverkan vid utskrivning från sluten hälso- och sjukvård som trädde i kraft 2018.</a:t>
            </a:r>
          </a:p>
          <a:p>
            <a:pPr marL="0" indent="0">
              <a:buNone/>
            </a:pPr>
            <a:r>
              <a:rPr lang="sv-SE" u="sng" dirty="0">
                <a:hlinkClick r:id="rId4"/>
              </a:rPr>
              <a:t>Lagen om samverkan vid utskrivning från sluten hälso-och sjukvård (lag 2017:612) 4 kap 1-3§§.</a:t>
            </a:r>
            <a:r>
              <a:rPr lang="sv-SE" u="sng" dirty="0"/>
              <a:t> </a:t>
            </a:r>
            <a:endParaRPr lang="sv-SE" dirty="0"/>
          </a:p>
          <a:p>
            <a:endParaRPr lang="sv-SE"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2025-01-10</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srgbClr val="FFFFFF"/>
                </a:solidFill>
                <a:effectLst/>
                <a:uLnTx/>
                <a:uFillTx/>
                <a:latin typeface="Arial"/>
                <a:ea typeface="+mn-ea"/>
                <a:cs typeface="+mn-cs"/>
              </a:rPr>
              <a:t>Sidfot</a:t>
            </a: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ubrik 5"/>
          <p:cNvSpPr>
            <a:spLocks noGrp="1"/>
          </p:cNvSpPr>
          <p:nvPr>
            <p:ph type="title"/>
          </p:nvPr>
        </p:nvSpPr>
        <p:spPr/>
        <p:txBody>
          <a:bodyPr/>
          <a:lstStyle/>
          <a:p>
            <a:r>
              <a:rPr lang="sv-SE" dirty="0"/>
              <a:t>Lag om SIP</a:t>
            </a:r>
          </a:p>
        </p:txBody>
      </p:sp>
    </p:spTree>
    <p:extLst>
      <p:ext uri="{BB962C8B-B14F-4D97-AF65-F5344CB8AC3E}">
        <p14:creationId xmlns:p14="http://schemas.microsoft.com/office/powerpoint/2010/main" val="30197345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lnSpcReduction="10000"/>
          </a:bodyPr>
          <a:lstStyle/>
          <a:p>
            <a:r>
              <a:rPr lang="sv-SE" dirty="0"/>
              <a:t>SIP gäller för alla individer från ett förebyggande perspektiv med tidiga insatser till ett senare mer komplext perspektiv oavsett kön, ålder, diagnos, funktionsförmåga eller behov. </a:t>
            </a:r>
          </a:p>
          <a:p>
            <a:r>
              <a:rPr lang="sv-SE" dirty="0"/>
              <a:t>Det är en fördel om SIP används så fort man upptäcker att ett behov finns. När SIP upprättas tidigt i processen kan samordningen i sig innebära att den enskildes behov av vård och stödinsatser blir tillgodosedda och försämring av hälsotillståndet kan undvikas. </a:t>
            </a:r>
          </a:p>
          <a:p>
            <a:pPr marL="0" indent="0">
              <a:buNone/>
            </a:pPr>
            <a:r>
              <a:rPr lang="sv-SE" dirty="0"/>
              <a:t> </a:t>
            </a:r>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2025-01-10</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srgbClr val="FFFFFF"/>
                </a:solidFill>
                <a:effectLst/>
                <a:uLnTx/>
                <a:uFillTx/>
                <a:latin typeface="Arial"/>
                <a:ea typeface="+mn-ea"/>
                <a:cs typeface="+mn-cs"/>
              </a:rPr>
              <a:t>Sidfot</a:t>
            </a: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ubrik 5"/>
          <p:cNvSpPr>
            <a:spLocks noGrp="1"/>
          </p:cNvSpPr>
          <p:nvPr>
            <p:ph type="title"/>
          </p:nvPr>
        </p:nvSpPr>
        <p:spPr/>
        <p:txBody>
          <a:bodyPr/>
          <a:lstStyle/>
          <a:p>
            <a:r>
              <a:rPr lang="sv-SE" dirty="0"/>
              <a:t>Målgrupper för SIP</a:t>
            </a:r>
          </a:p>
        </p:txBody>
      </p:sp>
    </p:spTree>
    <p:extLst>
      <p:ext uri="{BB962C8B-B14F-4D97-AF65-F5344CB8AC3E}">
        <p14:creationId xmlns:p14="http://schemas.microsoft.com/office/powerpoint/2010/main" val="41190781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0" indent="0">
              <a:buNone/>
            </a:pPr>
            <a:r>
              <a:rPr lang="sv-SE" dirty="0"/>
              <a:t>”För vissa individer bör kommun och region förutsätta att det finns behov av en samordnad individuell plan. Det gäller individer med omfattande behov, exempelvis individer som har en kombination av psykisk sjukdom och beroendeproblematik, allvarliga psykiska sjukdomar och funktionsnedsättning, demenssjukdom och annan somatisk sjukdom, samt unga med omfattande psykosociala behov” </a:t>
            </a:r>
          </a:p>
          <a:p>
            <a:pPr marL="0" indent="0">
              <a:buNone/>
            </a:pPr>
            <a:r>
              <a:rPr lang="sv-SE" sz="1400" i="1" dirty="0"/>
              <a:t>Proposition 2008/09:193 s.30</a:t>
            </a:r>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2025-01-10</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srgbClr val="FFFFFF"/>
                </a:solidFill>
                <a:effectLst/>
                <a:uLnTx/>
                <a:uFillTx/>
                <a:latin typeface="Arial"/>
                <a:ea typeface="+mn-ea"/>
                <a:cs typeface="+mn-cs"/>
              </a:rPr>
              <a:t>Sidfot</a:t>
            </a: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ubrik 5"/>
          <p:cNvSpPr>
            <a:spLocks noGrp="1"/>
          </p:cNvSpPr>
          <p:nvPr>
            <p:ph type="title"/>
          </p:nvPr>
        </p:nvSpPr>
        <p:spPr/>
        <p:txBody>
          <a:bodyPr/>
          <a:lstStyle/>
          <a:p>
            <a:r>
              <a:rPr lang="sv-SE" dirty="0"/>
              <a:t>Målgrupper för SIP</a:t>
            </a:r>
          </a:p>
        </p:txBody>
      </p:sp>
    </p:spTree>
    <p:extLst>
      <p:ext uri="{BB962C8B-B14F-4D97-AF65-F5344CB8AC3E}">
        <p14:creationId xmlns:p14="http://schemas.microsoft.com/office/powerpoint/2010/main" val="822938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endParaRPr lang="sv-SE" dirty="0"/>
          </a:p>
        </p:txBody>
      </p:sp>
      <p:pic>
        <p:nvPicPr>
          <p:cNvPr id="3" name="Bildobjekt 2" descr="En bild som visar text, Teckensnitt, logotyp, Grafik&#10;&#10;Automatiskt genererad beskrivning"/>
          <p:cNvPicPr/>
          <p:nvPr/>
        </p:nvPicPr>
        <p:blipFill>
          <a:blip r:embed="rId3" cstate="print">
            <a:extLst>
              <a:ext uri="{28A0092B-C50C-407E-A947-70E740481C1C}">
                <a14:useLocalDpi xmlns:a14="http://schemas.microsoft.com/office/drawing/2010/main" val="0"/>
              </a:ext>
            </a:extLst>
          </a:blip>
          <a:stretch>
            <a:fillRect/>
          </a:stretch>
        </p:blipFill>
        <p:spPr>
          <a:xfrm>
            <a:off x="0" y="137300"/>
            <a:ext cx="12192000" cy="3751203"/>
          </a:xfrm>
          <a:prstGeom prst="rect">
            <a:avLst/>
          </a:prstGeom>
        </p:spPr>
      </p:pic>
      <p:sp>
        <p:nvSpPr>
          <p:cNvPr id="2" name="Rektangel 1"/>
          <p:cNvSpPr/>
          <p:nvPr/>
        </p:nvSpPr>
        <p:spPr>
          <a:xfrm>
            <a:off x="410546" y="4318454"/>
            <a:ext cx="10682867" cy="1804853"/>
          </a:xfrm>
          <a:prstGeom prst="rect">
            <a:avLst/>
          </a:prstGeom>
        </p:spPr>
        <p:txBody>
          <a:bodyPr wrap="square">
            <a:spAutoFit/>
          </a:bodyPr>
          <a:lstStyle/>
          <a:p>
            <a:pPr marL="0" marR="0" lvl="0" indent="0" algn="l" defTabSz="914400" rtl="0" eaLnBrk="1" fontAlgn="auto" latinLnBrk="0" hangingPunct="1">
              <a:lnSpc>
                <a:spcPct val="107000"/>
              </a:lnSpc>
              <a:spcBef>
                <a:spcPts val="1200"/>
              </a:spcBef>
              <a:spcAft>
                <a:spcPts val="0"/>
              </a:spcAft>
              <a:buClrTx/>
              <a:buSzTx/>
              <a:buFontTx/>
              <a:buNone/>
              <a:tabLst/>
              <a:defRPr/>
            </a:pPr>
            <a:r>
              <a:rPr kumimoji="0" lang="sv-SE" sz="2400" b="1" i="0" u="none" strike="noStrike" kern="0" cap="none" spc="0" normalizeH="0" baseline="0" noProof="0" dirty="0">
                <a:ln>
                  <a:noFill/>
                </a:ln>
                <a:solidFill>
                  <a:srgbClr val="54B798"/>
                </a:solidFill>
                <a:effectLst/>
                <a:uLnTx/>
                <a:uFillTx/>
                <a:latin typeface="Arial" panose="020B0604020202020204" pitchFamily="34" charset="0"/>
                <a:ea typeface="Times New Roman" panose="02020603050405020304" pitchFamily="18" charset="0"/>
                <a:cs typeface="Times New Roman" panose="02020603050405020304" pitchFamily="18" charset="0"/>
              </a:rPr>
              <a:t>SIP-processen</a:t>
            </a:r>
          </a:p>
          <a:p>
            <a:pPr marL="0" marR="323215" lvl="0" indent="0" algn="l" defTabSz="914400" rtl="0" eaLnBrk="1" fontAlgn="auto" latinLnBrk="0" hangingPunct="1">
              <a:lnSpc>
                <a:spcPct val="107000"/>
              </a:lnSpc>
              <a:spcBef>
                <a:spcPts val="0"/>
              </a:spcBef>
              <a:spcAft>
                <a:spcPts val="60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Processen börjar när behov av samordning upptäcks. Den som i sin yrkesutövning inom kommun eller hälso- och sjukvård upptäcker att en person har behov av samordning av insatser ska initiera och kalla till ett SIP-möte. Den enskildes samtycke krävs för att starta en SIP-process. Den enskilde, närstående eller andra aktörer kan också föreslå att SIP upprättas. Alla berörda verksamheter inom kommun och region har långtgående skyldigheter att upprätta SIP så därför bör den enskildes önskemål om SIP tillmötesgås.</a:t>
            </a:r>
          </a:p>
        </p:txBody>
      </p:sp>
    </p:spTree>
    <p:extLst>
      <p:ext uri="{BB962C8B-B14F-4D97-AF65-F5344CB8AC3E}">
        <p14:creationId xmlns:p14="http://schemas.microsoft.com/office/powerpoint/2010/main" val="34852273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a:t>Bakgrund</a:t>
            </a:r>
          </a:p>
        </p:txBody>
      </p:sp>
      <p:sp>
        <p:nvSpPr>
          <p:cNvPr id="8" name="Platshållare för text 7"/>
          <p:cNvSpPr>
            <a:spLocks noGrp="1"/>
          </p:cNvSpPr>
          <p:nvPr>
            <p:ph type="body" idx="1"/>
          </p:nvPr>
        </p:nvSpPr>
        <p:spPr/>
        <p:txBody>
          <a:bodyPr/>
          <a:lstStyle/>
          <a:p>
            <a:r>
              <a:rPr lang="sv-SE" dirty="0"/>
              <a:t>RSS utvecklingsarbete av SIP i Dalarna</a:t>
            </a:r>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1EEE0B-F64A-074D-866B-79BB8F4B2144}"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2025-01-10</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729502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10546" y="1204962"/>
            <a:ext cx="10416781" cy="892185"/>
          </a:xfrm>
        </p:spPr>
        <p:txBody>
          <a:bodyPr>
            <a:normAutofit/>
          </a:bodyPr>
          <a:lstStyle/>
          <a:p>
            <a:r>
              <a:rPr lang="sv-SE" sz="3100" dirty="0"/>
              <a:t>RSS länsövergripande utvecklingsarbete om SIP </a:t>
            </a:r>
            <a:br>
              <a:rPr lang="sv-SE" dirty="0"/>
            </a:br>
            <a:endParaRPr lang="sv-SE" sz="2000" i="1" dirty="0"/>
          </a:p>
        </p:txBody>
      </p:sp>
      <p:sp>
        <p:nvSpPr>
          <p:cNvPr id="3" name="Platshållare för innehåll 2"/>
          <p:cNvSpPr>
            <a:spLocks noGrp="1"/>
          </p:cNvSpPr>
          <p:nvPr>
            <p:ph idx="1"/>
          </p:nvPr>
        </p:nvSpPr>
        <p:spPr>
          <a:xfrm>
            <a:off x="410547" y="2097147"/>
            <a:ext cx="11370906" cy="3916821"/>
          </a:xfrm>
        </p:spPr>
        <p:txBody>
          <a:bodyPr>
            <a:normAutofit fontScale="70000" lnSpcReduction="20000"/>
          </a:bodyPr>
          <a:lstStyle/>
          <a:p>
            <a:pPr marL="0" indent="0">
              <a:buNone/>
            </a:pPr>
            <a:r>
              <a:rPr lang="sv-SE" sz="2900" b="1" dirty="0">
                <a:solidFill>
                  <a:schemeClr val="tx2"/>
                </a:solidFill>
              </a:rPr>
              <a:t>RSS samsjuklighetsuppdrag:</a:t>
            </a:r>
          </a:p>
          <a:p>
            <a:pPr>
              <a:buFontTx/>
              <a:buChar char="-"/>
            </a:pPr>
            <a:r>
              <a:rPr lang="sv-SE" b="1" dirty="0"/>
              <a:t>Kartläggning av nulägesbild</a:t>
            </a:r>
            <a:r>
              <a:rPr lang="sv-SE" dirty="0"/>
              <a:t> i länet inom området samsjuklighet: </a:t>
            </a:r>
            <a:r>
              <a:rPr lang="sv-SE" dirty="0">
                <a:ea typeface="+mn-lt"/>
                <a:cs typeface="+mn-lt"/>
              </a:rPr>
              <a:t>Vård och stödinsatser för personer med samsjuklighet i form av skadligt bruk eller beroende och samtidig psykiatrisk problematik, samverkan, SIP m.m. </a:t>
            </a:r>
            <a:endParaRPr lang="sv-SE" b="1" dirty="0"/>
          </a:p>
          <a:p>
            <a:pPr>
              <a:buFontTx/>
              <a:buChar char="-"/>
            </a:pPr>
            <a:r>
              <a:rPr lang="sv-SE" b="1" dirty="0"/>
              <a:t>Delrapport </a:t>
            </a:r>
            <a:r>
              <a:rPr lang="sv-SE" dirty="0"/>
              <a:t>med åtgärdsförslag presenterades i juni 2022</a:t>
            </a:r>
            <a:r>
              <a:rPr lang="sv-SE" b="1" dirty="0"/>
              <a:t>: </a:t>
            </a:r>
          </a:p>
          <a:p>
            <a:pPr>
              <a:buFontTx/>
              <a:buChar char="-"/>
            </a:pPr>
            <a:r>
              <a:rPr lang="sv-SE" b="1" dirty="0">
                <a:ea typeface="+mn-lt"/>
                <a:cs typeface="+mn-lt"/>
              </a:rPr>
              <a:t>Åtgärdsförslag innefattade (bland annat)</a:t>
            </a:r>
            <a:r>
              <a:rPr lang="sv-SE" dirty="0">
                <a:ea typeface="+mn-lt"/>
                <a:cs typeface="+mn-lt"/>
              </a:rPr>
              <a:t>:</a:t>
            </a:r>
          </a:p>
          <a:p>
            <a:pPr>
              <a:buFont typeface="Wingdings" panose="05000000000000000000" pitchFamily="2" charset="2"/>
              <a:buChar char="q"/>
            </a:pPr>
            <a:r>
              <a:rPr lang="sv-SE" b="1" i="1" dirty="0">
                <a:ea typeface="+mn-lt"/>
                <a:cs typeface="+mn-lt"/>
              </a:rPr>
              <a:t>behov av kompetenshöjning </a:t>
            </a:r>
            <a:r>
              <a:rPr lang="sv-SE" dirty="0">
                <a:ea typeface="+mn-lt"/>
                <a:cs typeface="+mn-lt"/>
              </a:rPr>
              <a:t>inom samsjuklighet, skadligt bruk och beroende samt psykiatriska diagnoser men även i hur samsjuklighet ska behandlas och vilka metoder som rekommenderas. </a:t>
            </a:r>
          </a:p>
          <a:p>
            <a:pPr>
              <a:buFont typeface="Wingdings" panose="05000000000000000000" pitchFamily="2" charset="2"/>
              <a:buChar char="q"/>
            </a:pPr>
            <a:r>
              <a:rPr lang="sv-SE" b="1" i="1" dirty="0">
                <a:ea typeface="+mn-lt"/>
                <a:cs typeface="+mn-lt"/>
              </a:rPr>
              <a:t>stora brister i samverkan </a:t>
            </a:r>
            <a:r>
              <a:rPr lang="sv-SE" dirty="0">
                <a:ea typeface="+mn-lt"/>
                <a:cs typeface="+mn-lt"/>
              </a:rPr>
              <a:t>kring målgruppen idag och denna målgrupp är extra sårbar för brister i samverkan utifrån sin komplexa problematik. Det visade att det finns behov av en </a:t>
            </a:r>
            <a:r>
              <a:rPr lang="sv-SE" b="1" dirty="0">
                <a:ea typeface="+mn-lt"/>
                <a:cs typeface="+mn-lt"/>
              </a:rPr>
              <a:t>samlad kompetenshöjning och utvecklat metodstöd kring SIP </a:t>
            </a:r>
            <a:r>
              <a:rPr lang="sv-SE" dirty="0">
                <a:ea typeface="+mn-lt"/>
                <a:cs typeface="+mn-lt"/>
              </a:rPr>
              <a:t>i länet för att metoden ska användas på det sätt som det är tänkt och göra skillnad i samverkan samt att göra individen delaktig i planering av vård- och stödinsatser</a:t>
            </a:r>
          </a:p>
          <a:p>
            <a:pPr marL="0" indent="0">
              <a:buNone/>
            </a:pPr>
            <a:endParaRPr lang="sv-SE" b="1" dirty="0">
              <a:ea typeface="+mn-lt"/>
              <a:cs typeface="+mn-lt"/>
            </a:endParaRP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6EF070-D4A1-4BBC-95E2-C540A084EC01}"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2025-01-10</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207798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800" dirty="0"/>
              <a:t>RSS länsövergripande utvecklingsarbete om SIP</a:t>
            </a:r>
          </a:p>
        </p:txBody>
      </p:sp>
      <p:sp>
        <p:nvSpPr>
          <p:cNvPr id="3" name="Platshållare för innehåll 2"/>
          <p:cNvSpPr>
            <a:spLocks noGrp="1"/>
          </p:cNvSpPr>
          <p:nvPr>
            <p:ph idx="1"/>
          </p:nvPr>
        </p:nvSpPr>
        <p:spPr>
          <a:xfrm>
            <a:off x="410547" y="2451476"/>
            <a:ext cx="11370906" cy="3574439"/>
          </a:xfrm>
        </p:spPr>
        <p:txBody>
          <a:bodyPr>
            <a:normAutofit fontScale="92500"/>
          </a:bodyPr>
          <a:lstStyle/>
          <a:p>
            <a:pPr marL="0" indent="0">
              <a:buNone/>
            </a:pPr>
            <a:r>
              <a:rPr lang="sv-SE" sz="2400" b="1" dirty="0"/>
              <a:t>Steg 1: </a:t>
            </a:r>
          </a:p>
          <a:p>
            <a:pPr marL="0" indent="0">
              <a:buNone/>
            </a:pPr>
            <a:r>
              <a:rPr lang="sv-SE" sz="2400" b="1" dirty="0"/>
              <a:t>Revidering av länsövergripande SIP-riktlinje</a:t>
            </a:r>
          </a:p>
          <a:p>
            <a:pPr marL="0" indent="0">
              <a:buNone/>
            </a:pPr>
            <a:r>
              <a:rPr lang="sv-SE" sz="2400" dirty="0"/>
              <a:t>Länschefsnätverket för förvaltningschefer beslutade 220923:</a:t>
            </a:r>
          </a:p>
          <a:p>
            <a:pPr>
              <a:buFontTx/>
              <a:buChar char="-"/>
            </a:pPr>
            <a:r>
              <a:rPr lang="sv-SE" sz="2400" i="1" dirty="0"/>
              <a:t>att RSS får i uppdrag att leda arbetet med att revidera riktlinjen och att Styrgruppen för Länschefsnätverket får mandat att sätta samman en adekvat arbetsgrupp för uppdraget. Uppdraget beskrivs i uppdragsdirektiv ”Revidering av SIP-riktlinje”</a:t>
            </a:r>
          </a:p>
          <a:p>
            <a:pPr>
              <a:buFontTx/>
              <a:buChar char="-"/>
            </a:pPr>
            <a:r>
              <a:rPr lang="sv-SE" sz="2400" dirty="0"/>
              <a:t>Beslut om ny SIP-riktlinje </a:t>
            </a:r>
            <a:r>
              <a:rPr lang="sv-SE" dirty="0"/>
              <a:t>september</a:t>
            </a:r>
            <a:r>
              <a:rPr lang="sv-SE" sz="2400" dirty="0"/>
              <a:t> 2023</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6EF070-D4A1-4BBC-95E2-C540A084EC01}"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2025-01-10</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Bildobjekt 6"/>
          <p:cNvPicPr>
            <a:picLocks noChangeAspect="1"/>
          </p:cNvPicPr>
          <p:nvPr/>
        </p:nvPicPr>
        <p:blipFill>
          <a:blip r:embed="rId3"/>
          <a:stretch>
            <a:fillRect/>
          </a:stretch>
        </p:blipFill>
        <p:spPr>
          <a:xfrm rot="1639824">
            <a:off x="8827865" y="1071522"/>
            <a:ext cx="2050818" cy="2686080"/>
          </a:xfrm>
          <a:prstGeom prst="rect">
            <a:avLst/>
          </a:prstGeom>
          <a:ln>
            <a:solidFill>
              <a:schemeClr val="tx1"/>
            </a:solidFill>
          </a:ln>
        </p:spPr>
      </p:pic>
    </p:spTree>
    <p:extLst>
      <p:ext uri="{BB962C8B-B14F-4D97-AF65-F5344CB8AC3E}">
        <p14:creationId xmlns:p14="http://schemas.microsoft.com/office/powerpoint/2010/main" val="9975876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0" indent="0">
              <a:buNone/>
            </a:pPr>
            <a:r>
              <a:rPr lang="sv-SE" b="1" dirty="0"/>
              <a:t>Steg 2: </a:t>
            </a:r>
          </a:p>
          <a:p>
            <a:pPr marL="0" indent="0">
              <a:buNone/>
            </a:pPr>
            <a:r>
              <a:rPr lang="sv-SE" dirty="0"/>
              <a:t>- Utveckling av samverkanswebb om SIP på PLUS</a:t>
            </a:r>
          </a:p>
          <a:p>
            <a:pPr>
              <a:buFontTx/>
              <a:buChar char="-"/>
            </a:pPr>
            <a:r>
              <a:rPr lang="sv-SE" dirty="0"/>
              <a:t>Framtagande av nya stödmallar om SIP baserade på forskning om SIP och delat beslutsfattande</a:t>
            </a:r>
          </a:p>
          <a:p>
            <a:pPr>
              <a:buFontTx/>
              <a:buChar char="-"/>
            </a:pPr>
            <a:r>
              <a:rPr lang="sv-SE" dirty="0"/>
              <a:t>Lansering och spridning    </a:t>
            </a:r>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1EEE0B-F64A-074D-866B-79BB8F4B2144}"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2025-01-10</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ubrik 5"/>
          <p:cNvSpPr>
            <a:spLocks noGrp="1"/>
          </p:cNvSpPr>
          <p:nvPr>
            <p:ph type="title"/>
          </p:nvPr>
        </p:nvSpPr>
        <p:spPr>
          <a:xfrm>
            <a:off x="410546" y="1204962"/>
            <a:ext cx="10958494" cy="1209600"/>
          </a:xfrm>
        </p:spPr>
        <p:txBody>
          <a:bodyPr/>
          <a:lstStyle/>
          <a:p>
            <a:r>
              <a:rPr lang="sv-SE" dirty="0"/>
              <a:t>RSS länsövergripande utvecklingsarbete om  SIP</a:t>
            </a:r>
          </a:p>
        </p:txBody>
      </p:sp>
    </p:spTree>
    <p:extLst>
      <p:ext uri="{BB962C8B-B14F-4D97-AF65-F5344CB8AC3E}">
        <p14:creationId xmlns:p14="http://schemas.microsoft.com/office/powerpoint/2010/main" val="3542235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1EEE0B-F64A-074D-866B-79BB8F4B2144}"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2025-01-10</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Rubrik 1"/>
          <p:cNvSpPr>
            <a:spLocks noGrp="1"/>
          </p:cNvSpPr>
          <p:nvPr>
            <p:ph type="title"/>
          </p:nvPr>
        </p:nvSpPr>
        <p:spPr/>
        <p:txBody>
          <a:bodyPr>
            <a:normAutofit/>
          </a:bodyPr>
          <a:lstStyle/>
          <a:p>
            <a:r>
              <a:rPr lang="sv-SE" sz="3200" dirty="0"/>
              <a:t>Länsövergripande utvecklingsarbete av SIP</a:t>
            </a:r>
          </a:p>
        </p:txBody>
      </p:sp>
      <p:graphicFrame>
        <p:nvGraphicFramePr>
          <p:cNvPr id="7" name="Platshållare för innehåll 6"/>
          <p:cNvGraphicFramePr>
            <a:graphicFrameLocks noGrp="1"/>
          </p:cNvGraphicFramePr>
          <p:nvPr>
            <p:ph idx="4294967295"/>
          </p:nvPr>
        </p:nvGraphicFramePr>
        <p:xfrm>
          <a:off x="0" y="1792925"/>
          <a:ext cx="11369675" cy="3573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6908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809476" y="6513169"/>
            <a:ext cx="64389" cy="96393"/>
          </a:xfrm>
          <a:prstGeom prst="rect">
            <a:avLst/>
          </a:prstGeom>
        </p:spPr>
      </p:pic>
      <p:sp>
        <p:nvSpPr>
          <p:cNvPr id="3" name="object 3"/>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z="3200" spc="-140" dirty="0"/>
              <a:t>Beslut</a:t>
            </a:r>
            <a:r>
              <a:rPr sz="3200" spc="-220" dirty="0"/>
              <a:t> </a:t>
            </a:r>
            <a:r>
              <a:rPr sz="3200" spc="-160" dirty="0"/>
              <a:t>programstyrgrupp</a:t>
            </a:r>
            <a:r>
              <a:rPr sz="3200" spc="-180" dirty="0"/>
              <a:t> </a:t>
            </a:r>
            <a:r>
              <a:rPr sz="3200" spc="-165" dirty="0"/>
              <a:t>2024-</a:t>
            </a:r>
            <a:r>
              <a:rPr sz="3200" spc="-170" dirty="0"/>
              <a:t>12-</a:t>
            </a:r>
            <a:r>
              <a:rPr sz="3200" spc="-25" dirty="0"/>
              <a:t>16</a:t>
            </a:r>
            <a:endParaRPr sz="3200"/>
          </a:p>
        </p:txBody>
      </p:sp>
      <p:sp>
        <p:nvSpPr>
          <p:cNvPr id="4" name="object 4"/>
          <p:cNvSpPr txBox="1"/>
          <p:nvPr/>
        </p:nvSpPr>
        <p:spPr>
          <a:xfrm>
            <a:off x="682853" y="1337588"/>
            <a:ext cx="10403205" cy="2952750"/>
          </a:xfrm>
          <a:prstGeom prst="rect">
            <a:avLst/>
          </a:prstGeom>
        </p:spPr>
        <p:txBody>
          <a:bodyPr vert="horz" wrap="square" lIns="0" tIns="53340" rIns="0" bIns="0" rtlCol="0">
            <a:spAutoFit/>
          </a:bodyPr>
          <a:lstStyle/>
          <a:p>
            <a:pPr marL="240665" marR="0" lvl="0" indent="-227965" defTabSz="914400" eaLnBrk="1" fontAlgn="auto" latinLnBrk="0" hangingPunct="1">
              <a:lnSpc>
                <a:spcPct val="100000"/>
              </a:lnSpc>
              <a:spcBef>
                <a:spcPts val="420"/>
              </a:spcBef>
              <a:spcAft>
                <a:spcPts val="0"/>
              </a:spcAft>
              <a:buClr>
                <a:srgbClr val="DB3746"/>
              </a:buClr>
              <a:buSzPct val="118421"/>
              <a:buFontTx/>
              <a:buChar char="•"/>
              <a:tabLst>
                <a:tab pos="240665" algn="l"/>
              </a:tabLst>
              <a:defRPr/>
            </a:pPr>
            <a:r>
              <a:rPr kumimoji="0" sz="1900" b="0" i="0" u="none" strike="noStrike" kern="0" cap="none" spc="0" normalizeH="0" baseline="0" noProof="0" dirty="0">
                <a:ln>
                  <a:noFill/>
                </a:ln>
                <a:solidFill>
                  <a:sysClr val="windowText" lastClr="000000"/>
                </a:solidFill>
                <a:effectLst/>
                <a:uLnTx/>
                <a:uFillTx/>
                <a:latin typeface="Arial"/>
                <a:cs typeface="Arial"/>
              </a:rPr>
              <a:t>Cosmicinförandet</a:t>
            </a:r>
            <a:r>
              <a:rPr kumimoji="0" sz="1900" b="0" i="0" u="none" strike="noStrike" kern="0" cap="none" spc="-20"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skjuts</a:t>
            </a:r>
            <a:r>
              <a:rPr kumimoji="0" sz="1900" b="0" i="0" u="none" strike="noStrike" kern="0" cap="none" spc="-50"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fram</a:t>
            </a:r>
            <a:r>
              <a:rPr kumimoji="0" sz="1900" b="0" i="0" u="none" strike="noStrike" kern="0" cap="none" spc="-35"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a:t>
            </a:r>
            <a:r>
              <a:rPr kumimoji="0" sz="1900" b="0" i="0" u="none" strike="noStrike" kern="0" cap="none" spc="-55"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det</a:t>
            </a:r>
            <a:r>
              <a:rPr kumimoji="0" sz="1900" b="0" i="0" u="none" strike="noStrike" kern="0" cap="none" spc="-50"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blir</a:t>
            </a:r>
            <a:r>
              <a:rPr kumimoji="0" sz="1900" b="0" i="0" u="none" strike="noStrike" kern="0" cap="none" spc="-50"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ingen</a:t>
            </a:r>
            <a:r>
              <a:rPr kumimoji="0" sz="1900" b="0" i="0" u="none" strike="noStrike" kern="0" cap="none" spc="-35"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produktionsstart</a:t>
            </a:r>
            <a:r>
              <a:rPr kumimoji="0" sz="1900" b="0" i="0" u="none" strike="noStrike" kern="0" cap="none" spc="-15"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28</a:t>
            </a:r>
            <a:r>
              <a:rPr kumimoji="0" sz="1900" b="0" i="0" u="none" strike="noStrike" kern="0" cap="none" spc="-50"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januari</a:t>
            </a:r>
            <a:r>
              <a:rPr kumimoji="0" sz="1900" b="0" i="0" u="none" strike="noStrike" kern="0" cap="none" spc="-25" normalizeH="0" baseline="0" noProof="0" dirty="0">
                <a:ln>
                  <a:noFill/>
                </a:ln>
                <a:solidFill>
                  <a:sysClr val="windowText" lastClr="000000"/>
                </a:solidFill>
                <a:effectLst/>
                <a:uLnTx/>
                <a:uFillTx/>
                <a:latin typeface="Arial"/>
                <a:cs typeface="Arial"/>
              </a:rPr>
              <a:t> </a:t>
            </a:r>
            <a:r>
              <a:rPr kumimoji="0" sz="1900" b="0" i="0" u="none" strike="noStrike" kern="0" cap="none" spc="-20" normalizeH="0" baseline="0" noProof="0" dirty="0">
                <a:ln>
                  <a:noFill/>
                </a:ln>
                <a:solidFill>
                  <a:sysClr val="windowText" lastClr="000000"/>
                </a:solidFill>
                <a:effectLst/>
                <a:uLnTx/>
                <a:uFillTx/>
                <a:latin typeface="Arial"/>
                <a:cs typeface="Arial"/>
              </a:rPr>
              <a:t>2025</a:t>
            </a:r>
            <a:endParaRPr kumimoji="0" sz="1900" b="0" i="0" u="none" strike="noStrike" kern="0" cap="none" spc="0" normalizeH="0" baseline="0" noProof="0">
              <a:ln>
                <a:noFill/>
              </a:ln>
              <a:solidFill>
                <a:sysClr val="windowText" lastClr="000000"/>
              </a:solidFill>
              <a:effectLst/>
              <a:uLnTx/>
              <a:uFillTx/>
              <a:latin typeface="Arial"/>
              <a:cs typeface="Arial"/>
            </a:endParaRPr>
          </a:p>
          <a:p>
            <a:pPr marL="240665" marR="0" lvl="0" indent="-227965" defTabSz="914400" eaLnBrk="1" fontAlgn="auto" latinLnBrk="0" hangingPunct="1">
              <a:lnSpc>
                <a:spcPct val="100000"/>
              </a:lnSpc>
              <a:spcBef>
                <a:spcPts val="770"/>
              </a:spcBef>
              <a:spcAft>
                <a:spcPts val="0"/>
              </a:spcAft>
              <a:buClr>
                <a:srgbClr val="DB3746"/>
              </a:buClr>
              <a:buSzPct val="118421"/>
              <a:buFontTx/>
              <a:buChar char="•"/>
              <a:tabLst>
                <a:tab pos="240665" algn="l"/>
              </a:tabLst>
              <a:defRPr/>
            </a:pPr>
            <a:r>
              <a:rPr kumimoji="0" sz="1900" b="0" i="0" u="none" strike="noStrike" kern="0" cap="none" spc="0" normalizeH="0" baseline="0" noProof="0" dirty="0">
                <a:ln>
                  <a:noFill/>
                </a:ln>
                <a:solidFill>
                  <a:sysClr val="windowText" lastClr="000000"/>
                </a:solidFill>
                <a:effectLst/>
                <a:uLnTx/>
                <a:uFillTx/>
                <a:latin typeface="Arial"/>
                <a:cs typeface="Arial"/>
              </a:rPr>
              <a:t>Troligtvis</a:t>
            </a:r>
            <a:r>
              <a:rPr kumimoji="0" sz="1900" b="0" i="0" u="none" strike="noStrike" kern="0" cap="none" spc="-70"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ny</a:t>
            </a:r>
            <a:r>
              <a:rPr kumimoji="0" sz="1900" b="0" i="0" u="none" strike="noStrike" kern="0" cap="none" spc="-70"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produktionsstart</a:t>
            </a:r>
            <a:r>
              <a:rPr kumimoji="0" sz="1900" b="0" i="0" u="none" strike="noStrike" kern="0" cap="none" spc="-45"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efter</a:t>
            </a:r>
            <a:r>
              <a:rPr kumimoji="0" sz="1900" b="0" i="0" u="none" strike="noStrike" kern="0" cap="none" spc="-80"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sommaren</a:t>
            </a:r>
            <a:r>
              <a:rPr kumimoji="0" sz="1900" b="0" i="0" u="none" strike="noStrike" kern="0" cap="none" spc="-55" normalizeH="0" baseline="0" noProof="0" dirty="0">
                <a:ln>
                  <a:noFill/>
                </a:ln>
                <a:solidFill>
                  <a:sysClr val="windowText" lastClr="000000"/>
                </a:solidFill>
                <a:effectLst/>
                <a:uLnTx/>
                <a:uFillTx/>
                <a:latin typeface="Arial"/>
                <a:cs typeface="Arial"/>
              </a:rPr>
              <a:t> </a:t>
            </a:r>
            <a:r>
              <a:rPr kumimoji="0" sz="1900" b="0" i="0" u="none" strike="noStrike" kern="0" cap="none" spc="-20" normalizeH="0" baseline="0" noProof="0" dirty="0">
                <a:ln>
                  <a:noFill/>
                </a:ln>
                <a:solidFill>
                  <a:sysClr val="windowText" lastClr="000000"/>
                </a:solidFill>
                <a:effectLst/>
                <a:uLnTx/>
                <a:uFillTx/>
                <a:latin typeface="Arial"/>
                <a:cs typeface="Arial"/>
              </a:rPr>
              <a:t>2025</a:t>
            </a:r>
            <a:endParaRPr kumimoji="0" sz="19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1645"/>
              </a:spcBef>
              <a:spcAft>
                <a:spcPts val="0"/>
              </a:spcAft>
              <a:buClr>
                <a:srgbClr val="DB3746"/>
              </a:buClr>
              <a:buSzTx/>
              <a:buFont typeface="Arial"/>
              <a:buChar char="•"/>
              <a:tabLst/>
              <a:defRPr/>
            </a:pPr>
            <a:endParaRPr kumimoji="0" sz="1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900" b="1" i="0" u="none" strike="noStrike" kern="0" cap="none" spc="-10" normalizeH="0" baseline="0" noProof="0" dirty="0">
                <a:ln>
                  <a:noFill/>
                </a:ln>
                <a:solidFill>
                  <a:srgbClr val="FF0000"/>
                </a:solidFill>
                <a:effectLst/>
                <a:uLnTx/>
                <a:uFillTx/>
                <a:latin typeface="Arial"/>
                <a:cs typeface="Arial"/>
              </a:rPr>
              <a:t>Varför?</a:t>
            </a:r>
            <a:endParaRPr kumimoji="0" sz="1900" b="0" i="0" u="none" strike="noStrike" kern="0" cap="none" spc="0" normalizeH="0" baseline="0" noProof="0">
              <a:ln>
                <a:noFill/>
              </a:ln>
              <a:solidFill>
                <a:sysClr val="windowText" lastClr="000000"/>
              </a:solidFill>
              <a:effectLst/>
              <a:uLnTx/>
              <a:uFillTx/>
              <a:latin typeface="Arial"/>
              <a:cs typeface="Arial"/>
            </a:endParaRPr>
          </a:p>
          <a:p>
            <a:pPr marL="241300" marR="5080" lvl="0" indent="-228600" defTabSz="914400" eaLnBrk="1" fontAlgn="auto" latinLnBrk="0" hangingPunct="1">
              <a:lnSpc>
                <a:spcPts val="2050"/>
              </a:lnSpc>
              <a:spcBef>
                <a:spcPts val="1030"/>
              </a:spcBef>
              <a:spcAft>
                <a:spcPts val="0"/>
              </a:spcAft>
              <a:buClr>
                <a:srgbClr val="DB3746"/>
              </a:buClr>
              <a:buSzPct val="118421"/>
              <a:buFontTx/>
              <a:buChar char="•"/>
              <a:tabLst>
                <a:tab pos="241300" algn="l"/>
              </a:tabLst>
              <a:defRPr/>
            </a:pPr>
            <a:r>
              <a:rPr kumimoji="0" sz="1900" b="0" i="0" u="none" strike="noStrike" kern="0" cap="none" spc="0" normalizeH="0" baseline="0" noProof="0" dirty="0">
                <a:ln>
                  <a:noFill/>
                </a:ln>
                <a:solidFill>
                  <a:sysClr val="windowText" lastClr="000000"/>
                </a:solidFill>
                <a:effectLst/>
                <a:uLnTx/>
                <a:uFillTx/>
                <a:latin typeface="Arial"/>
                <a:cs typeface="Arial"/>
              </a:rPr>
              <a:t>Det</a:t>
            </a:r>
            <a:r>
              <a:rPr kumimoji="0" sz="1900" b="0" i="0" u="none" strike="noStrike" kern="0" cap="none" spc="-45"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finns</a:t>
            </a:r>
            <a:r>
              <a:rPr kumimoji="0" sz="1900" b="0" i="0" u="none" strike="noStrike" kern="0" cap="none" spc="-40"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brister</a:t>
            </a:r>
            <a:r>
              <a:rPr kumimoji="0" sz="1900" b="0" i="0" u="none" strike="noStrike" kern="0" cap="none" spc="-40"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i</a:t>
            </a:r>
            <a:r>
              <a:rPr kumimoji="0" sz="1900" b="0" i="0" u="none" strike="noStrike" kern="0" cap="none" spc="-55"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produktionsmiljön</a:t>
            </a:r>
            <a:r>
              <a:rPr kumimoji="0" sz="1900" b="0" i="0" u="none" strike="noStrike" kern="0" cap="none" spc="-5"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som</a:t>
            </a:r>
            <a:r>
              <a:rPr kumimoji="0" sz="1900" b="0" i="0" u="none" strike="noStrike" kern="0" cap="none" spc="-50"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leverantören inte</a:t>
            </a:r>
            <a:r>
              <a:rPr kumimoji="0" sz="1900" b="0" i="0" u="none" strike="noStrike" kern="0" cap="none" spc="-40"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hinner</a:t>
            </a:r>
            <a:r>
              <a:rPr kumimoji="0" sz="1900" b="0" i="0" u="none" strike="noStrike" kern="0" cap="none" spc="-30"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rätta</a:t>
            </a:r>
            <a:r>
              <a:rPr kumimoji="0" sz="1900" b="0" i="0" u="none" strike="noStrike" kern="0" cap="none" spc="-55"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till</a:t>
            </a:r>
            <a:r>
              <a:rPr kumimoji="0" sz="1900" b="0" i="0" u="none" strike="noStrike" kern="0" cap="none" spc="-40"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för</a:t>
            </a:r>
            <a:r>
              <a:rPr kumimoji="0" sz="1900" b="0" i="0" u="none" strike="noStrike" kern="0" cap="none" spc="-50"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att</a:t>
            </a:r>
            <a:r>
              <a:rPr kumimoji="0" sz="1900" b="0" i="0" u="none" strike="noStrike" kern="0" cap="none" spc="-55"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kunna</a:t>
            </a:r>
            <a:r>
              <a:rPr kumimoji="0" sz="1900" b="0" i="0" u="none" strike="noStrike" kern="0" cap="none" spc="-30"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säkra</a:t>
            </a:r>
            <a:r>
              <a:rPr kumimoji="0" sz="1900" b="0" i="0" u="none" strike="noStrike" kern="0" cap="none" spc="-30" normalizeH="0" baseline="0" noProof="0" dirty="0">
                <a:ln>
                  <a:noFill/>
                </a:ln>
                <a:solidFill>
                  <a:sysClr val="windowText" lastClr="000000"/>
                </a:solidFill>
                <a:effectLst/>
                <a:uLnTx/>
                <a:uFillTx/>
                <a:latin typeface="Arial"/>
                <a:cs typeface="Arial"/>
              </a:rPr>
              <a:t> </a:t>
            </a:r>
            <a:r>
              <a:rPr kumimoji="0" sz="1900" b="0" i="0" u="none" strike="noStrike" kern="0" cap="none" spc="-25" normalizeH="0" baseline="0" noProof="0" dirty="0">
                <a:ln>
                  <a:noFill/>
                </a:ln>
                <a:solidFill>
                  <a:sysClr val="windowText" lastClr="000000"/>
                </a:solidFill>
                <a:effectLst/>
                <a:uLnTx/>
                <a:uFillTx/>
                <a:latin typeface="Arial"/>
                <a:cs typeface="Arial"/>
              </a:rPr>
              <a:t>en </a:t>
            </a:r>
            <a:r>
              <a:rPr kumimoji="0" sz="1900" b="0" i="0" u="none" strike="noStrike" kern="0" cap="none" spc="0" normalizeH="0" baseline="0" noProof="0" dirty="0">
                <a:ln>
                  <a:noFill/>
                </a:ln>
                <a:solidFill>
                  <a:sysClr val="windowText" lastClr="000000"/>
                </a:solidFill>
                <a:effectLst/>
                <a:uLnTx/>
                <a:uFillTx/>
                <a:latin typeface="Arial"/>
                <a:cs typeface="Arial"/>
              </a:rPr>
              <a:t>produktionsstart</a:t>
            </a:r>
            <a:r>
              <a:rPr kumimoji="0" sz="1900" b="0" i="0" u="none" strike="noStrike" kern="0" cap="none" spc="-20"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med</a:t>
            </a:r>
            <a:r>
              <a:rPr kumimoji="0" sz="1900" b="0" i="0" u="none" strike="noStrike" kern="0" cap="none" spc="-50"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god</a:t>
            </a:r>
            <a:r>
              <a:rPr kumimoji="0" sz="1900" b="0" i="0" u="none" strike="noStrike" kern="0" cap="none" spc="-40"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kvalitet</a:t>
            </a:r>
            <a:r>
              <a:rPr kumimoji="0" sz="1900" b="0" i="0" u="none" strike="noStrike" kern="0" cap="none" spc="-35"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vecka</a:t>
            </a:r>
            <a:r>
              <a:rPr kumimoji="0" sz="1900" b="0" i="0" u="none" strike="noStrike" kern="0" cap="none" spc="-50"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5,</a:t>
            </a:r>
            <a:r>
              <a:rPr kumimoji="0" sz="1900" b="0" i="0" u="none" strike="noStrike" kern="0" cap="none" spc="-60" normalizeH="0" baseline="0" noProof="0" dirty="0">
                <a:ln>
                  <a:noFill/>
                </a:ln>
                <a:solidFill>
                  <a:sysClr val="windowText" lastClr="000000"/>
                </a:solidFill>
                <a:effectLst/>
                <a:uLnTx/>
                <a:uFillTx/>
                <a:latin typeface="Arial"/>
                <a:cs typeface="Arial"/>
              </a:rPr>
              <a:t> </a:t>
            </a:r>
            <a:r>
              <a:rPr kumimoji="0" sz="1900" b="0" i="0" u="none" strike="noStrike" kern="0" cap="none" spc="-10" normalizeH="0" baseline="0" noProof="0" dirty="0">
                <a:ln>
                  <a:noFill/>
                </a:ln>
                <a:solidFill>
                  <a:sysClr val="windowText" lastClr="000000"/>
                </a:solidFill>
                <a:effectLst/>
                <a:uLnTx/>
                <a:uFillTx/>
                <a:latin typeface="Arial"/>
                <a:cs typeface="Arial"/>
              </a:rPr>
              <a:t>2025.</a:t>
            </a:r>
            <a:endParaRPr kumimoji="0" sz="1900" b="0" i="0" u="none" strike="noStrike" kern="0" cap="none" spc="0" normalizeH="0" baseline="0" noProof="0">
              <a:ln>
                <a:noFill/>
              </a:ln>
              <a:solidFill>
                <a:sysClr val="windowText" lastClr="000000"/>
              </a:solidFill>
              <a:effectLst/>
              <a:uLnTx/>
              <a:uFillTx/>
              <a:latin typeface="Arial"/>
              <a:cs typeface="Arial"/>
            </a:endParaRPr>
          </a:p>
          <a:p>
            <a:pPr marL="240665" marR="0" lvl="0" indent="-227965" defTabSz="914400" eaLnBrk="1" fontAlgn="auto" latinLnBrk="0" hangingPunct="1">
              <a:lnSpc>
                <a:spcPct val="100000"/>
              </a:lnSpc>
              <a:spcBef>
                <a:spcPts val="750"/>
              </a:spcBef>
              <a:spcAft>
                <a:spcPts val="0"/>
              </a:spcAft>
              <a:buClr>
                <a:srgbClr val="DB3746"/>
              </a:buClr>
              <a:buSzPct val="118421"/>
              <a:buFontTx/>
              <a:buChar char="•"/>
              <a:tabLst>
                <a:tab pos="240665" algn="l"/>
              </a:tabLst>
              <a:defRPr/>
            </a:pPr>
            <a:r>
              <a:rPr kumimoji="0" sz="1900" b="0" i="0" u="none" strike="noStrike" kern="0" cap="none" spc="0" normalizeH="0" baseline="0" noProof="0" dirty="0">
                <a:ln>
                  <a:noFill/>
                </a:ln>
                <a:solidFill>
                  <a:sysClr val="windowText" lastClr="000000"/>
                </a:solidFill>
                <a:effectLst/>
                <a:uLnTx/>
                <a:uFillTx/>
                <a:latin typeface="Arial"/>
                <a:cs typeface="Arial"/>
              </a:rPr>
              <a:t>Patientsäkerhet</a:t>
            </a:r>
            <a:r>
              <a:rPr kumimoji="0" sz="1900" b="0" i="0" u="none" strike="noStrike" kern="0" cap="none" spc="-25"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och</a:t>
            </a:r>
            <a:r>
              <a:rPr kumimoji="0" sz="1900" b="0" i="0" u="none" strike="noStrike" kern="0" cap="none" spc="-60"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god</a:t>
            </a:r>
            <a:r>
              <a:rPr kumimoji="0" sz="1900" b="0" i="0" u="none" strike="noStrike" kern="0" cap="none" spc="-55"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arbetsmiljö</a:t>
            </a:r>
            <a:r>
              <a:rPr kumimoji="0" sz="1900" b="0" i="0" u="none" strike="noStrike" kern="0" cap="none" spc="-30"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för</a:t>
            </a:r>
            <a:r>
              <a:rPr kumimoji="0" sz="1900" b="0" i="0" u="none" strike="noStrike" kern="0" cap="none" spc="-65"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medarbetarna</a:t>
            </a:r>
            <a:r>
              <a:rPr kumimoji="0" sz="1900" b="0" i="0" u="none" strike="noStrike" kern="0" cap="none" spc="-30"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går</a:t>
            </a:r>
            <a:r>
              <a:rPr kumimoji="0" sz="1900" b="0" i="0" u="none" strike="noStrike" kern="0" cap="none" spc="-55"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alltid</a:t>
            </a:r>
            <a:r>
              <a:rPr kumimoji="0" sz="1900" b="0" i="0" u="none" strike="noStrike" kern="0" cap="none" spc="-50" normalizeH="0" baseline="0" noProof="0" dirty="0">
                <a:ln>
                  <a:noFill/>
                </a:ln>
                <a:solidFill>
                  <a:sysClr val="windowText" lastClr="000000"/>
                </a:solidFill>
                <a:effectLst/>
                <a:uLnTx/>
                <a:uFillTx/>
                <a:latin typeface="Arial"/>
                <a:cs typeface="Arial"/>
              </a:rPr>
              <a:t> </a:t>
            </a:r>
            <a:r>
              <a:rPr kumimoji="0" sz="1900" b="0" i="0" u="none" strike="noStrike" kern="0" cap="none" spc="-10" normalizeH="0" baseline="0" noProof="0" dirty="0">
                <a:ln>
                  <a:noFill/>
                </a:ln>
                <a:solidFill>
                  <a:sysClr val="windowText" lastClr="000000"/>
                </a:solidFill>
                <a:effectLst/>
                <a:uLnTx/>
                <a:uFillTx/>
                <a:latin typeface="Arial"/>
                <a:cs typeface="Arial"/>
              </a:rPr>
              <a:t>först.</a:t>
            </a:r>
            <a:endParaRPr kumimoji="0" sz="1900" b="0" i="0" u="none" strike="noStrike" kern="0" cap="none" spc="0" normalizeH="0" baseline="0" noProof="0">
              <a:ln>
                <a:noFill/>
              </a:ln>
              <a:solidFill>
                <a:sysClr val="windowText" lastClr="000000"/>
              </a:solidFill>
              <a:effectLst/>
              <a:uLnTx/>
              <a:uFillTx/>
              <a:latin typeface="Arial"/>
              <a:cs typeface="Arial"/>
            </a:endParaRPr>
          </a:p>
          <a:p>
            <a:pPr marL="240665" marR="0" lvl="0" indent="-227965" defTabSz="914400" eaLnBrk="1" fontAlgn="auto" latinLnBrk="0" hangingPunct="1">
              <a:lnSpc>
                <a:spcPct val="100000"/>
              </a:lnSpc>
              <a:spcBef>
                <a:spcPts val="770"/>
              </a:spcBef>
              <a:spcAft>
                <a:spcPts val="0"/>
              </a:spcAft>
              <a:buClr>
                <a:srgbClr val="DB3746"/>
              </a:buClr>
              <a:buSzPct val="118421"/>
              <a:buFontTx/>
              <a:buChar char="•"/>
              <a:tabLst>
                <a:tab pos="240665" algn="l"/>
              </a:tabLst>
              <a:defRPr/>
            </a:pPr>
            <a:r>
              <a:rPr kumimoji="0" sz="1900" b="0" i="0" u="none" strike="noStrike" kern="0" cap="none" spc="0" normalizeH="0" baseline="0" noProof="0" dirty="0">
                <a:ln>
                  <a:noFill/>
                </a:ln>
                <a:solidFill>
                  <a:sysClr val="windowText" lastClr="000000"/>
                </a:solidFill>
                <a:effectLst/>
                <a:uLnTx/>
                <a:uFillTx/>
                <a:latin typeface="Arial"/>
                <a:cs typeface="Arial"/>
              </a:rPr>
              <a:t>Region</a:t>
            </a:r>
            <a:r>
              <a:rPr kumimoji="0" sz="1900" b="0" i="0" u="none" strike="noStrike" kern="0" cap="none" spc="-55"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Dalarna</a:t>
            </a:r>
            <a:r>
              <a:rPr kumimoji="0" sz="1900" b="0" i="0" u="none" strike="noStrike" kern="0" cap="none" spc="-45"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har</a:t>
            </a:r>
            <a:r>
              <a:rPr kumimoji="0" sz="1900" b="0" i="0" u="none" strike="noStrike" kern="0" cap="none" spc="-65"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ett</a:t>
            </a:r>
            <a:r>
              <a:rPr kumimoji="0" sz="1900" b="0" i="0" u="none" strike="noStrike" kern="0" cap="none" spc="-80"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välfungerande</a:t>
            </a:r>
            <a:r>
              <a:rPr kumimoji="0" sz="1900" b="0" i="0" u="none" strike="noStrike" kern="0" cap="none" spc="-30"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journalsystem</a:t>
            </a:r>
            <a:r>
              <a:rPr kumimoji="0" sz="1900" b="0" i="0" u="none" strike="noStrike" kern="0" cap="none" spc="-55" normalizeH="0" baseline="0" noProof="0" dirty="0">
                <a:ln>
                  <a:noFill/>
                </a:ln>
                <a:solidFill>
                  <a:sysClr val="windowText" lastClr="000000"/>
                </a:solidFill>
                <a:effectLst/>
                <a:uLnTx/>
                <a:uFillTx/>
                <a:latin typeface="Arial"/>
                <a:cs typeface="Arial"/>
              </a:rPr>
              <a:t> </a:t>
            </a:r>
            <a:r>
              <a:rPr kumimoji="0" sz="1900" b="0" i="0" u="none" strike="noStrike" kern="0" cap="none" spc="-25" normalizeH="0" baseline="0" noProof="0" dirty="0">
                <a:ln>
                  <a:noFill/>
                </a:ln>
                <a:solidFill>
                  <a:sysClr val="windowText" lastClr="000000"/>
                </a:solidFill>
                <a:effectLst/>
                <a:uLnTx/>
                <a:uFillTx/>
                <a:latin typeface="Arial"/>
                <a:cs typeface="Arial"/>
              </a:rPr>
              <a:t>TakeCare</a:t>
            </a:r>
            <a:r>
              <a:rPr kumimoji="0" sz="1900" b="0" i="0" u="none" strike="noStrike" kern="0" cap="none" spc="-45"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som</a:t>
            </a:r>
            <a:r>
              <a:rPr kumimoji="0" sz="1900" b="0" i="0" u="none" strike="noStrike" kern="0" cap="none" spc="-70" normalizeH="0" baseline="0" noProof="0" dirty="0">
                <a:ln>
                  <a:noFill/>
                </a:ln>
                <a:solidFill>
                  <a:sysClr val="windowText" lastClr="000000"/>
                </a:solidFill>
                <a:effectLst/>
                <a:uLnTx/>
                <a:uFillTx/>
                <a:latin typeface="Arial"/>
                <a:cs typeface="Arial"/>
              </a:rPr>
              <a:t> </a:t>
            </a:r>
            <a:r>
              <a:rPr kumimoji="0" sz="1900" b="0" i="0" u="none" strike="noStrike" kern="0" cap="none" spc="0" normalizeH="0" baseline="0" noProof="0" dirty="0">
                <a:ln>
                  <a:noFill/>
                </a:ln>
                <a:solidFill>
                  <a:sysClr val="windowText" lastClr="000000"/>
                </a:solidFill>
                <a:effectLst/>
                <a:uLnTx/>
                <a:uFillTx/>
                <a:latin typeface="Arial"/>
                <a:cs typeface="Arial"/>
              </a:rPr>
              <a:t>kan</a:t>
            </a:r>
            <a:r>
              <a:rPr kumimoji="0" sz="1900" b="0" i="0" u="none" strike="noStrike" kern="0" cap="none" spc="-75" normalizeH="0" baseline="0" noProof="0" dirty="0">
                <a:ln>
                  <a:noFill/>
                </a:ln>
                <a:solidFill>
                  <a:sysClr val="windowText" lastClr="000000"/>
                </a:solidFill>
                <a:effectLst/>
                <a:uLnTx/>
                <a:uFillTx/>
                <a:latin typeface="Arial"/>
                <a:cs typeface="Arial"/>
              </a:rPr>
              <a:t> </a:t>
            </a:r>
            <a:r>
              <a:rPr kumimoji="0" sz="1900" b="0" i="0" u="none" strike="noStrike" kern="0" cap="none" spc="-10" normalizeH="0" baseline="0" noProof="0" dirty="0">
                <a:ln>
                  <a:noFill/>
                </a:ln>
                <a:solidFill>
                  <a:sysClr val="windowText" lastClr="000000"/>
                </a:solidFill>
                <a:effectLst/>
                <a:uLnTx/>
                <a:uFillTx/>
                <a:latin typeface="Arial"/>
                <a:cs typeface="Arial"/>
              </a:rPr>
              <a:t>förlängas.</a:t>
            </a:r>
            <a:endParaRPr kumimoji="0" sz="1900" b="0" i="0" u="none" strike="noStrike" kern="0" cap="none" spc="0" normalizeH="0" baseline="0" noProof="0">
              <a:ln>
                <a:noFill/>
              </a:ln>
              <a:solidFill>
                <a:sysClr val="windowText" lastClr="000000"/>
              </a:solidFill>
              <a:effectLst/>
              <a:uLnTx/>
              <a:uFillTx/>
              <a:latin typeface="Arial"/>
              <a:cs typeface="Arial"/>
            </a:endParaRPr>
          </a:p>
        </p:txBody>
      </p:sp>
      <p:pic>
        <p:nvPicPr>
          <p:cNvPr id="5" name="object 5"/>
          <p:cNvPicPr/>
          <p:nvPr/>
        </p:nvPicPr>
        <p:blipFill>
          <a:blip r:embed="rId3" cstate="print"/>
          <a:stretch>
            <a:fillRect/>
          </a:stretch>
        </p:blipFill>
        <p:spPr>
          <a:xfrm>
            <a:off x="701675" y="336550"/>
            <a:ext cx="1471549" cy="119252"/>
          </a:xfrm>
          <a:prstGeom prst="rect">
            <a:avLst/>
          </a:prstGeom>
        </p:spPr>
      </p:pic>
      <p:sp>
        <p:nvSpPr>
          <p:cNvPr id="6" name="object 6"/>
          <p:cNvSpPr txBox="1"/>
          <p:nvPr/>
        </p:nvSpPr>
        <p:spPr>
          <a:xfrm>
            <a:off x="2214498" y="307085"/>
            <a:ext cx="563880" cy="186690"/>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1050" b="1" i="0" u="none" strike="noStrike" kern="0" cap="none" spc="-10" normalizeH="0" baseline="0" noProof="0" dirty="0">
                <a:ln>
                  <a:noFill/>
                </a:ln>
                <a:solidFill>
                  <a:srgbClr val="DB3746"/>
                </a:solidFill>
                <a:effectLst/>
                <a:uLnTx/>
                <a:uFillTx/>
                <a:latin typeface="Arial"/>
                <a:cs typeface="Arial"/>
              </a:rPr>
              <a:t>BESLUT</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Tree>
    <p:extLst>
      <p:ext uri="{BB962C8B-B14F-4D97-AF65-F5344CB8AC3E}">
        <p14:creationId xmlns:p14="http://schemas.microsoft.com/office/powerpoint/2010/main" val="32672397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1EEE0B-F64A-074D-866B-79BB8F4B2144}"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2025-01-10</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ubrik 5"/>
          <p:cNvSpPr>
            <a:spLocks noGrp="1"/>
          </p:cNvSpPr>
          <p:nvPr>
            <p:ph type="title"/>
          </p:nvPr>
        </p:nvSpPr>
        <p:spPr>
          <a:xfrm>
            <a:off x="410546" y="1204962"/>
            <a:ext cx="10416781" cy="930733"/>
          </a:xfrm>
        </p:spPr>
        <p:txBody>
          <a:bodyPr/>
          <a:lstStyle/>
          <a:p>
            <a:r>
              <a:rPr lang="sv-SE" dirty="0"/>
              <a:t>Nya stödmallar i arbetet med SIP</a:t>
            </a:r>
          </a:p>
        </p:txBody>
      </p:sp>
      <p:pic>
        <p:nvPicPr>
          <p:cNvPr id="7" name="Bildobjekt 6"/>
          <p:cNvPicPr>
            <a:picLocks noChangeAspect="1"/>
          </p:cNvPicPr>
          <p:nvPr/>
        </p:nvPicPr>
        <p:blipFill>
          <a:blip r:embed="rId2"/>
          <a:stretch>
            <a:fillRect/>
          </a:stretch>
        </p:blipFill>
        <p:spPr>
          <a:xfrm>
            <a:off x="2289034" y="2135695"/>
            <a:ext cx="2915965" cy="4148691"/>
          </a:xfrm>
          <a:prstGeom prst="rect">
            <a:avLst/>
          </a:prstGeom>
        </p:spPr>
      </p:pic>
      <p:pic>
        <p:nvPicPr>
          <p:cNvPr id="8" name="Bildobjekt 7"/>
          <p:cNvPicPr>
            <a:picLocks noChangeAspect="1"/>
          </p:cNvPicPr>
          <p:nvPr/>
        </p:nvPicPr>
        <p:blipFill>
          <a:blip r:embed="rId3"/>
          <a:stretch>
            <a:fillRect/>
          </a:stretch>
        </p:blipFill>
        <p:spPr>
          <a:xfrm>
            <a:off x="5631097" y="2135695"/>
            <a:ext cx="2981058" cy="4220655"/>
          </a:xfrm>
          <a:prstGeom prst="rect">
            <a:avLst/>
          </a:prstGeom>
        </p:spPr>
      </p:pic>
    </p:spTree>
    <p:extLst>
      <p:ext uri="{BB962C8B-B14F-4D97-AF65-F5344CB8AC3E}">
        <p14:creationId xmlns:p14="http://schemas.microsoft.com/office/powerpoint/2010/main" val="29326561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2">
            <a:extLst>
              <a:ext uri="{FF2B5EF4-FFF2-40B4-BE49-F238E27FC236}">
                <a16:creationId xmlns:a16="http://schemas.microsoft.com/office/drawing/2014/main" id="{71831980-3972-7242-B2DF-D0BB7ADE13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5154" y="2685838"/>
            <a:ext cx="3194119" cy="240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9" name="Platshållare för innehåll 2">
            <a:extLst>
              <a:ext uri="{FF2B5EF4-FFF2-40B4-BE49-F238E27FC236}">
                <a16:creationId xmlns:a16="http://schemas.microsoft.com/office/drawing/2014/main" id="{DA47E157-9A50-A04F-B964-945351AB552C}"/>
              </a:ext>
            </a:extLst>
          </p:cNvPr>
          <p:cNvSpPr>
            <a:spLocks noGrp="1"/>
          </p:cNvSpPr>
          <p:nvPr>
            <p:ph sz="half" idx="1"/>
          </p:nvPr>
        </p:nvSpPr>
        <p:spPr/>
        <p:txBody>
          <a:bodyPr/>
          <a:lstStyle/>
          <a:p>
            <a:pPr marL="0" indent="0">
              <a:buNone/>
            </a:pPr>
            <a:r>
              <a:rPr lang="en-US" altLang="sv-SE" sz="1800" dirty="0"/>
              <a:t>…</a:t>
            </a:r>
            <a:r>
              <a:rPr lang="sv-SE" altLang="sv-SE" sz="1800" dirty="0">
                <a:latin typeface="TimesNewRomanPSMT" panose="02020603050405020304" pitchFamily="18" charset="0"/>
              </a:rPr>
              <a:t>”Delat beslutsfattande” är ett arbetssätt för att öka patientens delaktighet i vård och omsorg. Metoden syftar till att hjälpa personerna att spela en aktiv roll i beslut som rör deras hälsa och liv (i vård och stödverksamheter), förmedla information om alternativ, tydliggöra personens egna preferenser och fatta gemensamma beslut om behandling/insatser/stöd.</a:t>
            </a:r>
            <a:endParaRPr lang="sv-SE" altLang="sv-SE" sz="1800" dirty="0"/>
          </a:p>
        </p:txBody>
      </p:sp>
      <p:sp>
        <p:nvSpPr>
          <p:cNvPr id="2" name="Platshållare för innehåll 1"/>
          <p:cNvSpPr>
            <a:spLocks noGrp="1"/>
          </p:cNvSpPr>
          <p:nvPr>
            <p:ph sz="half" idx="2"/>
          </p:nvPr>
        </p:nvSpPr>
        <p:spPr>
          <a:xfrm>
            <a:off x="6585154" y="2685838"/>
            <a:ext cx="5252885" cy="3203404"/>
          </a:xfrm>
        </p:spPr>
        <p:txBody>
          <a:bodyPr/>
          <a:lstStyle/>
          <a:p>
            <a:pPr marL="0" indent="0">
              <a:buNone/>
            </a:pPr>
            <a:endParaRPr lang="sv-SE" dirty="0"/>
          </a:p>
        </p:txBody>
      </p:sp>
      <p:sp>
        <p:nvSpPr>
          <p:cNvPr id="29698" name="Rubrik 1">
            <a:extLst>
              <a:ext uri="{FF2B5EF4-FFF2-40B4-BE49-F238E27FC236}">
                <a16:creationId xmlns:a16="http://schemas.microsoft.com/office/drawing/2014/main" id="{467AAD0E-94FE-C941-966D-5BE9F7FD1FC6}"/>
              </a:ext>
            </a:extLst>
          </p:cNvPr>
          <p:cNvSpPr>
            <a:spLocks noGrp="1"/>
          </p:cNvSpPr>
          <p:nvPr>
            <p:ph type="title"/>
          </p:nvPr>
        </p:nvSpPr>
        <p:spPr/>
        <p:txBody>
          <a:bodyPr>
            <a:normAutofit/>
          </a:bodyPr>
          <a:lstStyle/>
          <a:p>
            <a:r>
              <a:rPr lang="sv-SE" altLang="sv-SE" sz="3000" dirty="0"/>
              <a:t>Delat beslutsfattande</a:t>
            </a:r>
          </a:p>
        </p:txBody>
      </p:sp>
    </p:spTree>
    <p:extLst>
      <p:ext uri="{BB962C8B-B14F-4D97-AF65-F5344CB8AC3E}">
        <p14:creationId xmlns:p14="http://schemas.microsoft.com/office/powerpoint/2010/main" val="28608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ruta 18"/>
          <p:cNvSpPr txBox="1"/>
          <p:nvPr/>
        </p:nvSpPr>
        <p:spPr>
          <a:xfrm>
            <a:off x="2816465" y="1504212"/>
            <a:ext cx="648918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100" b="0" i="0" u="none" strike="noStrike" kern="1200" cap="none" spc="0" normalizeH="0" baseline="0" noProof="0" dirty="0">
                <a:ln>
                  <a:noFill/>
                </a:ln>
                <a:solidFill>
                  <a:srgbClr val="000000"/>
                </a:solidFill>
                <a:effectLst/>
                <a:uLnTx/>
                <a:uFillTx/>
                <a:latin typeface="Arial"/>
                <a:ea typeface="+mn-ea"/>
                <a:cs typeface="+mn-cs"/>
              </a:rPr>
              <a:t>Stegen i delat beslutsfattande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100" b="0" i="0" u="none" strike="noStrike" kern="1200" cap="none" spc="0" normalizeH="0" baseline="0" noProof="0" dirty="0">
                <a:ln>
                  <a:noFill/>
                </a:ln>
                <a:solidFill>
                  <a:srgbClr val="FFFFFF"/>
                </a:solidFill>
                <a:effectLst/>
                <a:uLnTx/>
                <a:uFillTx/>
                <a:latin typeface="Arial"/>
                <a:ea typeface="+mn-ea"/>
                <a:cs typeface="+mn-cs"/>
              </a:rPr>
              <a:t>Beslutsfattande process</a:t>
            </a:r>
          </a:p>
        </p:txBody>
      </p:sp>
      <p:graphicFrame>
        <p:nvGraphicFramePr>
          <p:cNvPr id="4" name="Diagram 3"/>
          <p:cNvGraphicFramePr/>
          <p:nvPr/>
        </p:nvGraphicFramePr>
        <p:xfrm>
          <a:off x="1969207" y="475572"/>
          <a:ext cx="8540684" cy="59796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TextBox 24"/>
          <p:cNvSpPr txBox="1"/>
          <p:nvPr/>
        </p:nvSpPr>
        <p:spPr>
          <a:xfrm>
            <a:off x="2140363" y="2930180"/>
            <a:ext cx="141402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Skapa gemensam agenda.</a:t>
            </a:r>
            <a:br>
              <a:rPr kumimoji="0" lang="sv-SE" sz="1200" b="0" i="0" u="none" strike="noStrike" kern="1200" cap="none" spc="0" normalizeH="0" baseline="0" noProof="0" dirty="0">
                <a:ln>
                  <a:noFill/>
                </a:ln>
                <a:solidFill>
                  <a:srgbClr val="000000"/>
                </a:solidFill>
                <a:effectLst/>
                <a:uLnTx/>
                <a:uFillTx/>
                <a:latin typeface="Arial"/>
                <a:ea typeface="+mn-ea"/>
                <a:cs typeface="+mn-cs"/>
              </a:rPr>
            </a:br>
            <a:r>
              <a:rPr kumimoji="0" lang="sv-SE" sz="1200" b="0" i="0" u="none" strike="noStrike" kern="1200" cap="none" spc="0" normalizeH="0" baseline="0" noProof="0" dirty="0">
                <a:ln>
                  <a:noFill/>
                </a:ln>
                <a:solidFill>
                  <a:srgbClr val="000000"/>
                </a:solidFill>
                <a:effectLst/>
                <a:uLnTx/>
                <a:uFillTx/>
                <a:latin typeface="Arial"/>
                <a:ea typeface="+mn-ea"/>
                <a:cs typeface="+mn-cs"/>
              </a:rPr>
              <a:t>Beskriv inblandades roller</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TextBox 25"/>
          <p:cNvSpPr txBox="1"/>
          <p:nvPr/>
        </p:nvSpPr>
        <p:spPr>
          <a:xfrm>
            <a:off x="3957654" y="2903783"/>
            <a:ext cx="151218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Brukarens och personalens alternativ. Fördelar och nackdelar.</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27" name="TextBox 26"/>
          <p:cNvSpPr txBox="1"/>
          <p:nvPr/>
        </p:nvSpPr>
        <p:spPr>
          <a:xfrm>
            <a:off x="5466133" y="2901965"/>
            <a:ext cx="154683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Diskussion kring alternativ och val.</a:t>
            </a:r>
            <a:br>
              <a:rPr kumimoji="0" lang="sv-SE" sz="1200" b="0" i="0" u="none" strike="noStrike" kern="1200" cap="none" spc="0" normalizeH="0" baseline="0" noProof="0" dirty="0">
                <a:ln>
                  <a:noFill/>
                </a:ln>
                <a:solidFill>
                  <a:srgbClr val="000000"/>
                </a:solidFill>
                <a:effectLst/>
                <a:uLnTx/>
                <a:uFillTx/>
                <a:latin typeface="Arial"/>
                <a:ea typeface="+mn-ea"/>
                <a:cs typeface="+mn-cs"/>
              </a:rPr>
            </a:br>
            <a:r>
              <a:rPr kumimoji="0" lang="sv-SE" sz="1200" b="0" i="0" u="none" strike="noStrike" kern="1200" cap="none" spc="0" normalizeH="0" baseline="0" noProof="0" dirty="0">
                <a:ln>
                  <a:noFill/>
                </a:ln>
                <a:solidFill>
                  <a:srgbClr val="000000"/>
                </a:solidFill>
                <a:effectLst/>
                <a:uLnTx/>
                <a:uFillTx/>
                <a:latin typeface="Arial"/>
                <a:ea typeface="+mn-ea"/>
                <a:cs typeface="+mn-cs"/>
              </a:rPr>
              <a:t>Är brukaren redo? </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28" name="TextBox 27"/>
          <p:cNvSpPr txBox="1"/>
          <p:nvPr/>
        </p:nvSpPr>
        <p:spPr>
          <a:xfrm>
            <a:off x="7012966" y="2908588"/>
            <a:ext cx="14069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Ett informerat och välgrundat beslut fattas</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29" name="TextBox 28"/>
          <p:cNvSpPr txBox="1"/>
          <p:nvPr/>
        </p:nvSpPr>
        <p:spPr>
          <a:xfrm>
            <a:off x="8764912" y="2923745"/>
            <a:ext cx="140695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Tydliggör hur och när beslutet ska följas upp. Vem kontakta?</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10" name="Diagram 9"/>
          <p:cNvGraphicFramePr/>
          <p:nvPr/>
        </p:nvGraphicFramePr>
        <p:xfrm>
          <a:off x="1908914" y="3761176"/>
          <a:ext cx="9180191" cy="250727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ruta 2"/>
          <p:cNvSpPr txBox="1"/>
          <p:nvPr/>
        </p:nvSpPr>
        <p:spPr>
          <a:xfrm>
            <a:off x="3000205" y="3930145"/>
            <a:ext cx="3427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Stegen i SIP</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textruta 4"/>
          <p:cNvSpPr txBox="1"/>
          <p:nvPr/>
        </p:nvSpPr>
        <p:spPr>
          <a:xfrm>
            <a:off x="6853990" y="5443890"/>
            <a:ext cx="213878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Syftet med mötet</a:t>
            </a:r>
            <a:br>
              <a:rPr kumimoji="0" lang="sv-SE" sz="1200" b="0" i="0" u="none" strike="noStrike" kern="1200" cap="none" spc="0" normalizeH="0" baseline="0" noProof="0" dirty="0">
                <a:ln>
                  <a:noFill/>
                </a:ln>
                <a:solidFill>
                  <a:srgbClr val="000000"/>
                </a:solidFill>
                <a:effectLst/>
                <a:uLnTx/>
                <a:uFillTx/>
                <a:latin typeface="Arial"/>
                <a:ea typeface="+mn-ea"/>
                <a:cs typeface="+mn-cs"/>
              </a:rPr>
            </a:br>
            <a:r>
              <a:rPr kumimoji="0" lang="sv-SE" sz="1200" b="0" i="0" u="none" strike="noStrike" kern="1200" cap="none" spc="0" normalizeH="0" baseline="0" noProof="0" dirty="0">
                <a:ln>
                  <a:noFill/>
                </a:ln>
                <a:solidFill>
                  <a:srgbClr val="000000"/>
                </a:solidFill>
                <a:effectLst/>
                <a:uLnTx/>
                <a:uFillTx/>
                <a:latin typeface="Arial"/>
                <a:ea typeface="+mn-ea"/>
                <a:cs typeface="+mn-cs"/>
              </a:rPr>
              <a:t>Hur fungerar bef. insatser?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Synpunkter &amp; önskemål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Kortsiktiga &amp; Långsiktiga mål</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1371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152674-6AB9-4668-8AED-4226128661A6}"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2025-01-10</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Bildobjekt 4"/>
          <p:cNvPicPr>
            <a:picLocks noChangeAspect="1"/>
          </p:cNvPicPr>
          <p:nvPr/>
        </p:nvPicPr>
        <p:blipFill>
          <a:blip r:embed="rId3"/>
          <a:stretch>
            <a:fillRect/>
          </a:stretch>
        </p:blipFill>
        <p:spPr>
          <a:xfrm>
            <a:off x="144379" y="80333"/>
            <a:ext cx="12047621" cy="6246030"/>
          </a:xfrm>
          <a:prstGeom prst="rect">
            <a:avLst/>
          </a:prstGeom>
        </p:spPr>
      </p:pic>
    </p:spTree>
    <p:extLst>
      <p:ext uri="{BB962C8B-B14F-4D97-AF65-F5344CB8AC3E}">
        <p14:creationId xmlns:p14="http://schemas.microsoft.com/office/powerpoint/2010/main" val="2563627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p:cNvSpPr>
            <a:spLocks noGrp="1"/>
          </p:cNvSpPr>
          <p:nvPr>
            <p:ph idx="1"/>
          </p:nvPr>
        </p:nvSpPr>
        <p:spPr>
          <a:xfrm>
            <a:off x="410547" y="2414563"/>
            <a:ext cx="4547952" cy="3599406"/>
          </a:xfrm>
        </p:spPr>
        <p:txBody>
          <a:bodyPr>
            <a:normAutofit/>
          </a:bodyPr>
          <a:lstStyle/>
          <a:p>
            <a:pPr marL="0" indent="0" fontAlgn="base">
              <a:buNone/>
            </a:pPr>
            <a:r>
              <a:rPr lang="sv-SE" sz="1700" dirty="0"/>
              <a:t>Utvecklad sida om SIP på samverkanswebben PLUS​, RSS Dalarna</a:t>
            </a:r>
          </a:p>
          <a:p>
            <a:pPr fontAlgn="base"/>
            <a:r>
              <a:rPr lang="sv-SE" sz="1700" dirty="0"/>
              <a:t>Riktlinje</a:t>
            </a:r>
            <a:r>
              <a:rPr lang="en-US" sz="1700" dirty="0"/>
              <a:t>​</a:t>
            </a:r>
          </a:p>
          <a:p>
            <a:pPr fontAlgn="base"/>
            <a:r>
              <a:rPr lang="sv-SE" sz="1700" dirty="0"/>
              <a:t>SIP processen </a:t>
            </a:r>
            <a:r>
              <a:rPr lang="en-US" sz="1700" dirty="0"/>
              <a:t>​</a:t>
            </a:r>
          </a:p>
          <a:p>
            <a:pPr fontAlgn="base"/>
            <a:r>
              <a:rPr lang="sv-SE" sz="1700" dirty="0"/>
              <a:t>Mallar</a:t>
            </a:r>
            <a:r>
              <a:rPr lang="en-US" sz="1700" dirty="0"/>
              <a:t>​</a:t>
            </a:r>
          </a:p>
          <a:p>
            <a:pPr fontAlgn="base"/>
            <a:r>
              <a:rPr lang="sv-SE" sz="1700" dirty="0"/>
              <a:t>Stödmaterial</a:t>
            </a:r>
            <a:r>
              <a:rPr lang="en-US" sz="1700" dirty="0"/>
              <a:t>​</a:t>
            </a:r>
          </a:p>
          <a:p>
            <a:pPr fontAlgn="base"/>
            <a:r>
              <a:rPr lang="sv-SE" sz="1700" dirty="0"/>
              <a:t>Tekniskt stöd</a:t>
            </a:r>
            <a:endParaRPr lang="en-US" sz="1700" dirty="0"/>
          </a:p>
          <a:p>
            <a:endParaRPr lang="sv-SE" dirty="0"/>
          </a:p>
        </p:txBody>
      </p:sp>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523289-2EF3-AD4D-A6E1-C7A24319940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2025-01-10</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Rubrik 4"/>
          <p:cNvSpPr>
            <a:spLocks noGrp="1"/>
          </p:cNvSpPr>
          <p:nvPr>
            <p:ph type="title"/>
          </p:nvPr>
        </p:nvSpPr>
        <p:spPr/>
        <p:txBody>
          <a:bodyPr/>
          <a:lstStyle/>
          <a:p>
            <a:r>
              <a:rPr lang="sv-SE" dirty="0" err="1"/>
              <a:t>PLUSwebb</a:t>
            </a:r>
            <a:r>
              <a:rPr lang="sv-SE" dirty="0"/>
              <a:t>: </a:t>
            </a:r>
            <a:r>
              <a:rPr lang="sv-SE" dirty="0">
                <a:hlinkClick r:id="rId3"/>
              </a:rPr>
              <a:t>Region Dalarna/</a:t>
            </a:r>
            <a:r>
              <a:rPr lang="sv-SE" dirty="0" err="1">
                <a:hlinkClick r:id="rId3"/>
              </a:rPr>
              <a:t>sip</a:t>
            </a:r>
            <a:endParaRPr lang="sv-SE" dirty="0"/>
          </a:p>
        </p:txBody>
      </p:sp>
      <p:pic>
        <p:nvPicPr>
          <p:cNvPr id="7" name="Bildobjekt 6"/>
          <p:cNvPicPr>
            <a:picLocks noChangeAspect="1"/>
          </p:cNvPicPr>
          <p:nvPr/>
        </p:nvPicPr>
        <p:blipFill>
          <a:blip r:embed="rId4"/>
          <a:stretch>
            <a:fillRect/>
          </a:stretch>
        </p:blipFill>
        <p:spPr>
          <a:xfrm>
            <a:off x="8389037" y="1564609"/>
            <a:ext cx="3669274" cy="3843961"/>
          </a:xfrm>
          <a:prstGeom prst="rect">
            <a:avLst/>
          </a:prstGeom>
          <a:ln>
            <a:solidFill>
              <a:schemeClr val="tx1"/>
            </a:solidFill>
          </a:ln>
        </p:spPr>
      </p:pic>
      <p:pic>
        <p:nvPicPr>
          <p:cNvPr id="8" name="Bildobjekt 7"/>
          <p:cNvPicPr>
            <a:picLocks noChangeAspect="1"/>
          </p:cNvPicPr>
          <p:nvPr/>
        </p:nvPicPr>
        <p:blipFill>
          <a:blip r:embed="rId5"/>
          <a:stretch>
            <a:fillRect/>
          </a:stretch>
        </p:blipFill>
        <p:spPr>
          <a:xfrm>
            <a:off x="6240169" y="2226725"/>
            <a:ext cx="2370430" cy="3655735"/>
          </a:xfrm>
          <a:prstGeom prst="rect">
            <a:avLst/>
          </a:prstGeom>
          <a:ln>
            <a:solidFill>
              <a:schemeClr val="tx1"/>
            </a:solidFill>
          </a:ln>
        </p:spPr>
      </p:pic>
    </p:spTree>
    <p:extLst>
      <p:ext uri="{BB962C8B-B14F-4D97-AF65-F5344CB8AC3E}">
        <p14:creationId xmlns:p14="http://schemas.microsoft.com/office/powerpoint/2010/main" val="8153006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fontScale="92500" lnSpcReduction="20000"/>
          </a:bodyPr>
          <a:lstStyle/>
          <a:p>
            <a:pPr fontAlgn="base"/>
            <a:r>
              <a:rPr lang="sv-SE" dirty="0"/>
              <a:t>Cosmic ersätter under hösten 2025 regionens nuvarande journalsystem för dokumentation, </a:t>
            </a:r>
            <a:r>
              <a:rPr lang="sv-SE" dirty="0" err="1"/>
              <a:t>Take</a:t>
            </a:r>
            <a:r>
              <a:rPr lang="sv-SE" dirty="0"/>
              <a:t> Care ​</a:t>
            </a:r>
          </a:p>
          <a:p>
            <a:pPr fontAlgn="base"/>
            <a:r>
              <a:rPr lang="sv-SE" dirty="0"/>
              <a:t>Cosmic </a:t>
            </a:r>
            <a:r>
              <a:rPr lang="sv-SE" b="1" dirty="0"/>
              <a:t>LINK</a:t>
            </a:r>
            <a:r>
              <a:rPr lang="sv-SE" dirty="0"/>
              <a:t>- Ny modul i nya journalsystemet Cosmic för dokumentation och kommunikation av SIP processen mellan regionen och kommunerna och inom regionens verksamheter.  ​</a:t>
            </a:r>
          </a:p>
          <a:p>
            <a:pPr fontAlgn="base"/>
            <a:r>
              <a:rPr lang="sv-SE" dirty="0"/>
              <a:t>Under införandeperioden finns en särskild undersida på PLUS samverkanswebb om SIP för Cosmic </a:t>
            </a:r>
            <a:r>
              <a:rPr lang="sv-SE" b="1" dirty="0"/>
              <a:t>LINK</a:t>
            </a:r>
            <a:r>
              <a:rPr lang="sv-SE" dirty="0"/>
              <a:t> med särskilt samlade framtagna rutiner rörande </a:t>
            </a:r>
            <a:r>
              <a:rPr lang="sv-SE" b="1" dirty="0"/>
              <a:t>LINK.</a:t>
            </a:r>
            <a:r>
              <a:rPr lang="en-US" dirty="0"/>
              <a:t>​</a:t>
            </a:r>
          </a:p>
          <a:p>
            <a:pPr fontAlgn="base"/>
            <a:r>
              <a:rPr lang="sv-SE" dirty="0"/>
              <a:t>Det nya stödmallarna om SIP ska inte förväxlas med rutinerna för Cosmic</a:t>
            </a:r>
            <a:r>
              <a:rPr lang="sv-SE" b="1" dirty="0"/>
              <a:t> LINK </a:t>
            </a:r>
            <a:r>
              <a:rPr lang="sv-SE" dirty="0"/>
              <a:t>utan de kompletterar varandra och fyller olika syften gällande just SIP processen</a:t>
            </a:r>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1EEE0B-F64A-074D-866B-79BB8F4B2144}"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2025-01-10</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ubrik 5"/>
          <p:cNvSpPr>
            <a:spLocks noGrp="1"/>
          </p:cNvSpPr>
          <p:nvPr>
            <p:ph type="title"/>
          </p:nvPr>
        </p:nvSpPr>
        <p:spPr/>
        <p:txBody>
          <a:bodyPr/>
          <a:lstStyle/>
          <a:p>
            <a:r>
              <a:rPr lang="sv-SE" dirty="0"/>
              <a:t>Teknisk stöd- SIP processen</a:t>
            </a:r>
            <a:br>
              <a:rPr lang="sv-SE" dirty="0"/>
            </a:br>
            <a:endParaRPr lang="sv-SE" dirty="0"/>
          </a:p>
        </p:txBody>
      </p:sp>
    </p:spTree>
    <p:extLst>
      <p:ext uri="{BB962C8B-B14F-4D97-AF65-F5344CB8AC3E}">
        <p14:creationId xmlns:p14="http://schemas.microsoft.com/office/powerpoint/2010/main" val="40440008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p:cNvSpPr>
            <a:spLocks noGrp="1"/>
          </p:cNvSpPr>
          <p:nvPr>
            <p:ph idx="1"/>
          </p:nvPr>
        </p:nvSpPr>
        <p:spPr/>
        <p:txBody>
          <a:bodyPr/>
          <a:lstStyle/>
          <a:p>
            <a:r>
              <a:rPr lang="sv-SE" dirty="0"/>
              <a:t>Januari 2025: Inspelad föreläsning i två delar publiceras på RSS </a:t>
            </a:r>
            <a:r>
              <a:rPr lang="sv-SE" dirty="0" err="1"/>
              <a:t>PLUSsida</a:t>
            </a:r>
            <a:r>
              <a:rPr lang="sv-SE" dirty="0"/>
              <a:t> </a:t>
            </a:r>
          </a:p>
          <a:p>
            <a:pPr lvl="1">
              <a:buFontTx/>
              <a:buChar char="-"/>
            </a:pPr>
            <a:r>
              <a:rPr lang="sv-SE" dirty="0"/>
              <a:t>Föreläsning 1: om utvecklingsarbetet om SIP, SIP processen, samverkanswebben, samt stödmaterial som nu publicerats</a:t>
            </a:r>
          </a:p>
          <a:p>
            <a:pPr lvl="1">
              <a:buFontTx/>
              <a:buChar char="-"/>
            </a:pPr>
            <a:r>
              <a:rPr lang="sv-SE" dirty="0"/>
              <a:t>Föreläsning 2: med kommundoktorand Amanda Jones om forskningen och bakgrunden till framtagandet av stödmallarna</a:t>
            </a:r>
          </a:p>
          <a:p>
            <a:r>
              <a:rPr lang="sv-SE" dirty="0"/>
              <a:t>Våren 2025: Besök i regionala nätverk- presentera och sprida stödmallar och samverkanswebb </a:t>
            </a:r>
          </a:p>
          <a:p>
            <a:endParaRPr lang="sv-SE" dirty="0"/>
          </a:p>
        </p:txBody>
      </p:sp>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152674-6AB9-4668-8AED-4226128661A6}"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2025-01-10</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Rubrik 4"/>
          <p:cNvSpPr>
            <a:spLocks noGrp="1"/>
          </p:cNvSpPr>
          <p:nvPr>
            <p:ph type="title"/>
          </p:nvPr>
        </p:nvSpPr>
        <p:spPr/>
        <p:txBody>
          <a:bodyPr/>
          <a:lstStyle/>
          <a:p>
            <a:r>
              <a:rPr lang="sv-SE" dirty="0"/>
              <a:t>Plan för lansering stödmallar och webbsida </a:t>
            </a:r>
          </a:p>
        </p:txBody>
      </p:sp>
    </p:spTree>
    <p:extLst>
      <p:ext uri="{BB962C8B-B14F-4D97-AF65-F5344CB8AC3E}">
        <p14:creationId xmlns:p14="http://schemas.microsoft.com/office/powerpoint/2010/main" val="27580672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410547" y="1709738"/>
            <a:ext cx="11358206" cy="3494598"/>
          </a:xfrm>
        </p:spPr>
        <p:txBody>
          <a:bodyPr/>
          <a:lstStyle/>
          <a:p>
            <a:br>
              <a:rPr lang="sv-SE" dirty="0"/>
            </a:br>
            <a:br>
              <a:rPr lang="sv-SE" dirty="0"/>
            </a:br>
            <a:r>
              <a:rPr lang="sv-SE" dirty="0"/>
              <a:t>Omställning av den sociala välfärden</a:t>
            </a:r>
          </a:p>
        </p:txBody>
      </p:sp>
      <p:sp>
        <p:nvSpPr>
          <p:cNvPr id="8" name="Platshållare för text 7"/>
          <p:cNvSpPr>
            <a:spLocks noGrp="1"/>
          </p:cNvSpPr>
          <p:nvPr>
            <p:ph type="body" idx="1"/>
          </p:nvPr>
        </p:nvSpPr>
        <p:spPr>
          <a:xfrm>
            <a:off x="410547" y="5075506"/>
            <a:ext cx="11358206" cy="1014144"/>
          </a:xfrm>
        </p:spPr>
        <p:txBody>
          <a:bodyPr/>
          <a:lstStyle/>
          <a:p>
            <a:r>
              <a:rPr lang="sv-SE" dirty="0"/>
              <a:t>SIP som verktyg</a:t>
            </a:r>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1EEE0B-F64A-074D-866B-79BB8F4B2144}"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2025-01-10</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pic>
        <p:nvPicPr>
          <p:cNvPr id="9" name="Platshållare för innehåll 4">
            <a:extLst>
              <a:ext uri="{FF2B5EF4-FFF2-40B4-BE49-F238E27FC236}">
                <a16:creationId xmlns:a16="http://schemas.microsoft.com/office/drawing/2014/main" id="{0EC73CCB-7A75-4E8E-9C0F-727843D1E61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93420" y="1388106"/>
            <a:ext cx="4744623" cy="3018437"/>
          </a:xfrm>
          <a:prstGeom prst="rect">
            <a:avLst/>
          </a:prstGeom>
        </p:spPr>
      </p:pic>
      <p:pic>
        <p:nvPicPr>
          <p:cNvPr id="10" name="Bildobjekt 9"/>
          <p:cNvPicPr>
            <a:picLocks noChangeAspect="1"/>
          </p:cNvPicPr>
          <p:nvPr/>
        </p:nvPicPr>
        <p:blipFill>
          <a:blip r:embed="rId4"/>
          <a:stretch>
            <a:fillRect/>
          </a:stretch>
        </p:blipFill>
        <p:spPr>
          <a:xfrm>
            <a:off x="5812500" y="1388106"/>
            <a:ext cx="4384805" cy="3018437"/>
          </a:xfrm>
          <a:prstGeom prst="rect">
            <a:avLst/>
          </a:prstGeom>
        </p:spPr>
      </p:pic>
    </p:spTree>
    <p:extLst>
      <p:ext uri="{BB962C8B-B14F-4D97-AF65-F5344CB8AC3E}">
        <p14:creationId xmlns:p14="http://schemas.microsoft.com/office/powerpoint/2010/main" val="30546792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fontScale="90000"/>
          </a:bodyPr>
          <a:lstStyle/>
          <a:p>
            <a:r>
              <a:rPr lang="sv-SE" dirty="0"/>
              <a:t>Länsövergripande överenskommelse </a:t>
            </a:r>
            <a:br>
              <a:rPr lang="sv-SE" dirty="0"/>
            </a:br>
            <a:r>
              <a:rPr lang="sv-SE" dirty="0"/>
              <a:t> om samordning vid utskrivning från slutenvård</a:t>
            </a:r>
          </a:p>
        </p:txBody>
      </p:sp>
      <p:sp>
        <p:nvSpPr>
          <p:cNvPr id="3" name="Underrubrik 2"/>
          <p:cNvSpPr>
            <a:spLocks noGrp="1"/>
          </p:cNvSpPr>
          <p:nvPr>
            <p:ph type="subTitle" idx="1"/>
          </p:nvPr>
        </p:nvSpPr>
        <p:spPr/>
        <p:txBody>
          <a:bodyPr/>
          <a:lstStyle/>
          <a:p>
            <a:r>
              <a:rPr lang="sv-SE" dirty="0"/>
              <a:t>Länschefnätverket 201219</a:t>
            </a:r>
          </a:p>
        </p:txBody>
      </p:sp>
    </p:spTree>
    <p:extLst>
      <p:ext uri="{BB962C8B-B14F-4D97-AF65-F5344CB8AC3E}">
        <p14:creationId xmlns:p14="http://schemas.microsoft.com/office/powerpoint/2010/main" val="39883735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Deltagare Susgruppen </a:t>
            </a:r>
          </a:p>
        </p:txBody>
      </p:sp>
      <p:sp>
        <p:nvSpPr>
          <p:cNvPr id="3" name="Platshållare för innehåll 2"/>
          <p:cNvSpPr>
            <a:spLocks noGrp="1"/>
          </p:cNvSpPr>
          <p:nvPr>
            <p:ph idx="1"/>
          </p:nvPr>
        </p:nvSpPr>
        <p:spPr/>
        <p:txBody>
          <a:bodyPr>
            <a:normAutofit fontScale="85000" lnSpcReduction="20000"/>
          </a:bodyPr>
          <a:lstStyle/>
          <a:p>
            <a:r>
              <a:rPr lang="sv-SE" dirty="0"/>
              <a:t>Annika Larsson Malungs kommun</a:t>
            </a:r>
          </a:p>
          <a:p>
            <a:r>
              <a:rPr lang="sv-SE" dirty="0"/>
              <a:t>Veronica Eliasson Borlänge kommun</a:t>
            </a:r>
          </a:p>
          <a:p>
            <a:r>
              <a:rPr lang="sv-SE" dirty="0"/>
              <a:t>Sara Clarstedt Region Dalarna Region</a:t>
            </a:r>
          </a:p>
          <a:p>
            <a:r>
              <a:rPr lang="sv-SE" dirty="0"/>
              <a:t>Malin Von Hoffsten Region Dalarna</a:t>
            </a:r>
          </a:p>
          <a:p>
            <a:r>
              <a:rPr lang="sv-SE" dirty="0"/>
              <a:t>Cornelia Aune Region Dalarna</a:t>
            </a:r>
          </a:p>
          <a:p>
            <a:r>
              <a:rPr lang="sv-SE" dirty="0"/>
              <a:t>Eva </a:t>
            </a:r>
            <a:r>
              <a:rPr lang="sv-SE" dirty="0" err="1"/>
              <a:t>Krifors</a:t>
            </a:r>
            <a:r>
              <a:rPr lang="sv-SE" dirty="0"/>
              <a:t> Ludvika kommun</a:t>
            </a:r>
          </a:p>
          <a:p>
            <a:r>
              <a:rPr lang="sv-SE" dirty="0"/>
              <a:t>Max Johnsson Avesta kommun</a:t>
            </a:r>
          </a:p>
          <a:p>
            <a:r>
              <a:rPr lang="sv-SE" dirty="0"/>
              <a:t>Lena Freijs Region Dalarna </a:t>
            </a:r>
          </a:p>
          <a:p>
            <a:r>
              <a:rPr lang="sv-SE" dirty="0"/>
              <a:t>Maria </a:t>
            </a:r>
            <a:r>
              <a:rPr lang="sv-SE" dirty="0" err="1"/>
              <a:t>Ferner</a:t>
            </a:r>
            <a:r>
              <a:rPr lang="sv-SE" dirty="0"/>
              <a:t> Region Dalarna </a:t>
            </a:r>
          </a:p>
          <a:p>
            <a:r>
              <a:rPr lang="sv-SE" dirty="0"/>
              <a:t>Lena Karlsson Region Dalarna </a:t>
            </a:r>
          </a:p>
          <a:p>
            <a:r>
              <a:rPr lang="sv-SE" dirty="0"/>
              <a:t>Pernilla </a:t>
            </a:r>
            <a:r>
              <a:rPr lang="sv-SE" dirty="0" err="1"/>
              <a:t>Elings</a:t>
            </a:r>
            <a:r>
              <a:rPr lang="sv-SE" dirty="0"/>
              <a:t> Pehrs Ludvika kommun</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6EF070-D4A1-4BBC-95E2-C540A084EC01}" type="datetime1">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2025-01-10</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127469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811127" y="6513169"/>
            <a:ext cx="63753" cy="98031"/>
          </a:xfrm>
          <a:prstGeom prst="rect">
            <a:avLst/>
          </a:prstGeom>
        </p:spPr>
      </p:pic>
      <p:sp>
        <p:nvSpPr>
          <p:cNvPr id="3" name="object 3"/>
          <p:cNvSpPr txBox="1">
            <a:spLocks noGrp="1"/>
          </p:cNvSpPr>
          <p:nvPr>
            <p:ph type="title"/>
          </p:nvPr>
        </p:nvSpPr>
        <p:spPr>
          <a:xfrm>
            <a:off x="682853" y="655446"/>
            <a:ext cx="3123565" cy="513715"/>
          </a:xfrm>
          <a:prstGeom prst="rect">
            <a:avLst/>
          </a:prstGeom>
        </p:spPr>
        <p:txBody>
          <a:bodyPr vert="horz" wrap="square" lIns="0" tIns="13335" rIns="0" bIns="0" rtlCol="0">
            <a:spAutoFit/>
          </a:bodyPr>
          <a:lstStyle/>
          <a:p>
            <a:pPr marL="12700">
              <a:lnSpc>
                <a:spcPct val="100000"/>
              </a:lnSpc>
              <a:spcBef>
                <a:spcPts val="105"/>
              </a:spcBef>
            </a:pPr>
            <a:r>
              <a:rPr sz="3200" spc="-185" dirty="0"/>
              <a:t>Vad</a:t>
            </a:r>
            <a:r>
              <a:rPr sz="3200" spc="-270" dirty="0"/>
              <a:t> </a:t>
            </a:r>
            <a:r>
              <a:rPr sz="3200" spc="-125" dirty="0"/>
              <a:t>som</a:t>
            </a:r>
            <a:r>
              <a:rPr sz="3200" spc="-270" dirty="0"/>
              <a:t> </a:t>
            </a:r>
            <a:r>
              <a:rPr sz="3200" spc="-120" dirty="0"/>
              <a:t>har</a:t>
            </a:r>
            <a:r>
              <a:rPr sz="3200" spc="-275" dirty="0"/>
              <a:t> </a:t>
            </a:r>
            <a:r>
              <a:rPr sz="3200" spc="-75" dirty="0"/>
              <a:t>hänt</a:t>
            </a:r>
            <a:endParaRPr sz="3200"/>
          </a:p>
        </p:txBody>
      </p:sp>
      <p:sp>
        <p:nvSpPr>
          <p:cNvPr id="4" name="object 4"/>
          <p:cNvSpPr txBox="1"/>
          <p:nvPr/>
        </p:nvSpPr>
        <p:spPr>
          <a:xfrm>
            <a:off x="682853" y="1433830"/>
            <a:ext cx="10820400" cy="4796790"/>
          </a:xfrm>
          <a:prstGeom prst="rect">
            <a:avLst/>
          </a:prstGeom>
        </p:spPr>
        <p:txBody>
          <a:bodyPr vert="horz" wrap="square" lIns="0" tIns="13335" rIns="0" bIns="0" rtlCol="0">
            <a:spAutoFit/>
          </a:bodyPr>
          <a:lstStyle/>
          <a:p>
            <a:pPr marL="240029" marR="0" lvl="0" indent="-227329" defTabSz="914400" eaLnBrk="1" fontAlgn="auto" latinLnBrk="0" hangingPunct="1">
              <a:lnSpc>
                <a:spcPts val="2280"/>
              </a:lnSpc>
              <a:spcBef>
                <a:spcPts val="105"/>
              </a:spcBef>
              <a:spcAft>
                <a:spcPts val="0"/>
              </a:spcAft>
              <a:buClr>
                <a:srgbClr val="DB3746"/>
              </a:buClr>
              <a:buSzPct val="120000"/>
              <a:buFontTx/>
              <a:buChar char="•"/>
              <a:tabLst>
                <a:tab pos="240029" algn="l"/>
              </a:tabLst>
              <a:defRPr/>
            </a:pPr>
            <a:r>
              <a:rPr kumimoji="0" sz="2000" b="0" i="0" u="none" strike="noStrike" kern="0" cap="none" spc="0" normalizeH="0" baseline="0" noProof="0" dirty="0">
                <a:ln>
                  <a:noFill/>
                </a:ln>
                <a:solidFill>
                  <a:sysClr val="windowText" lastClr="000000"/>
                </a:solidFill>
                <a:effectLst/>
                <a:uLnTx/>
                <a:uFillTx/>
                <a:latin typeface="Arial"/>
                <a:cs typeface="Arial"/>
              </a:rPr>
              <a:t>Ett</a:t>
            </a:r>
            <a:r>
              <a:rPr kumimoji="0" sz="2000" b="0" i="0" u="none" strike="noStrike" kern="0" cap="none" spc="-1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flertal</a:t>
            </a:r>
            <a:r>
              <a:rPr kumimoji="0" sz="2000" b="0" i="0" u="none" strike="noStrike" kern="0" cap="none" spc="-2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leveranser</a:t>
            </a:r>
            <a:r>
              <a:rPr kumimoji="0" sz="2000" b="0" i="0" u="none" strike="noStrike" kern="0" cap="none" spc="-4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av</a:t>
            </a:r>
            <a:r>
              <a:rPr kumimoji="0" sz="2000" b="0" i="0" u="none" strike="noStrike" kern="0" cap="none" spc="-15" normalizeH="0" baseline="0" noProof="0" dirty="0">
                <a:ln>
                  <a:noFill/>
                </a:ln>
                <a:solidFill>
                  <a:sysClr val="windowText" lastClr="000000"/>
                </a:solidFill>
                <a:effectLst/>
                <a:uLnTx/>
                <a:uFillTx/>
                <a:latin typeface="Arial"/>
                <a:cs typeface="Arial"/>
              </a:rPr>
              <a:t> </a:t>
            </a:r>
            <a:r>
              <a:rPr kumimoji="0" sz="2000" b="0" i="0" u="none" strike="noStrike" kern="0" cap="none" spc="-10" normalizeH="0" baseline="0" noProof="0" dirty="0">
                <a:ln>
                  <a:noFill/>
                </a:ln>
                <a:solidFill>
                  <a:sysClr val="windowText" lastClr="000000"/>
                </a:solidFill>
                <a:effectLst/>
                <a:uLnTx/>
                <a:uFillTx/>
                <a:latin typeface="Arial"/>
                <a:cs typeface="Arial"/>
              </a:rPr>
              <a:t>Cosmic-</a:t>
            </a:r>
            <a:r>
              <a:rPr kumimoji="0" sz="2000" b="0" i="0" u="none" strike="noStrike" kern="0" cap="none" spc="0" normalizeH="0" baseline="0" noProof="0" dirty="0">
                <a:ln>
                  <a:noFill/>
                </a:ln>
                <a:solidFill>
                  <a:sysClr val="windowText" lastClr="000000"/>
                </a:solidFill>
                <a:effectLst/>
                <a:uLnTx/>
                <a:uFillTx/>
                <a:latin typeface="Arial"/>
                <a:cs typeface="Arial"/>
              </a:rPr>
              <a:t>miljöer</a:t>
            </a:r>
            <a:r>
              <a:rPr kumimoji="0" sz="2000" b="0" i="0" u="none" strike="noStrike" kern="0" cap="none" spc="-3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och</a:t>
            </a:r>
            <a:r>
              <a:rPr kumimoji="0" sz="2000" b="0" i="0" u="none" strike="noStrike" kern="0" cap="none" spc="-3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dess</a:t>
            </a:r>
            <a:r>
              <a:rPr kumimoji="0" sz="2000" b="0" i="0" u="none" strike="noStrike" kern="0" cap="none" spc="-2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konfiguration</a:t>
            </a:r>
            <a:r>
              <a:rPr kumimoji="0" sz="2000" b="0" i="0" u="none" strike="noStrike" kern="0" cap="none" spc="-4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har</a:t>
            </a:r>
            <a:r>
              <a:rPr kumimoji="0" sz="2000" b="0" i="0" u="none" strike="noStrike" kern="0" cap="none" spc="-1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varit</a:t>
            </a:r>
            <a:r>
              <a:rPr kumimoji="0" sz="2000" b="0" i="0" u="none" strike="noStrike" kern="0" cap="none" spc="-2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försenade</a:t>
            </a:r>
            <a:r>
              <a:rPr kumimoji="0" sz="2000" b="0" i="0" u="none" strike="noStrike" kern="0" cap="none" spc="-4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inför</a:t>
            </a:r>
            <a:r>
              <a:rPr kumimoji="0" sz="2000" b="0" i="0" u="none" strike="noStrike" kern="0" cap="none" spc="-20" normalizeH="0" baseline="0" noProof="0" dirty="0">
                <a:ln>
                  <a:noFill/>
                </a:ln>
                <a:solidFill>
                  <a:sysClr val="windowText" lastClr="000000"/>
                </a:solidFill>
                <a:effectLst/>
                <a:uLnTx/>
                <a:uFillTx/>
                <a:latin typeface="Arial"/>
                <a:cs typeface="Arial"/>
              </a:rPr>
              <a:t> </a:t>
            </a:r>
            <a:r>
              <a:rPr kumimoji="0" sz="2000" b="0" i="0" u="none" strike="noStrike" kern="0" cap="none" spc="-10" normalizeH="0" baseline="0" noProof="0" dirty="0">
                <a:ln>
                  <a:noFill/>
                </a:ln>
                <a:solidFill>
                  <a:sysClr val="windowText" lastClr="000000"/>
                </a:solidFill>
                <a:effectLst/>
                <a:uLnTx/>
                <a:uFillTx/>
                <a:latin typeface="Arial"/>
                <a:cs typeface="Arial"/>
              </a:rPr>
              <a:t>arbetet</a:t>
            </a:r>
            <a:endParaRPr kumimoji="0" sz="2000" b="0" i="0" u="none" strike="noStrike" kern="0" cap="none" spc="0" normalizeH="0" baseline="0" noProof="0">
              <a:ln>
                <a:noFill/>
              </a:ln>
              <a:solidFill>
                <a:sysClr val="windowText" lastClr="000000"/>
              </a:solidFill>
              <a:effectLst/>
              <a:uLnTx/>
              <a:uFillTx/>
              <a:latin typeface="Arial"/>
              <a:cs typeface="Arial"/>
            </a:endParaRPr>
          </a:p>
          <a:p>
            <a:pPr marL="241300" marR="0" lvl="0" indent="0" defTabSz="914400" eaLnBrk="1" fontAlgn="auto" latinLnBrk="0" hangingPunct="1">
              <a:lnSpc>
                <a:spcPts val="2280"/>
              </a:lnSpc>
              <a:spcBef>
                <a:spcPts val="0"/>
              </a:spcBef>
              <a:spcAft>
                <a:spcPts val="0"/>
              </a:spcAft>
              <a:buClrTx/>
              <a:buSzTx/>
              <a:buFontTx/>
              <a:buNone/>
              <a:tabLst/>
              <a:defRPr/>
            </a:pPr>
            <a:r>
              <a:rPr kumimoji="0" sz="2000" b="0" i="0" u="none" strike="noStrike" kern="0" cap="none" spc="0" normalizeH="0" baseline="0" noProof="0" dirty="0">
                <a:ln>
                  <a:noFill/>
                </a:ln>
                <a:solidFill>
                  <a:sysClr val="windowText" lastClr="000000"/>
                </a:solidFill>
                <a:effectLst/>
                <a:uLnTx/>
                <a:uFillTx/>
                <a:latin typeface="Arial"/>
                <a:cs typeface="Arial"/>
              </a:rPr>
              <a:t>med</a:t>
            </a:r>
            <a:r>
              <a:rPr kumimoji="0" sz="2000" b="0" i="0" u="none" strike="noStrike" kern="0" cap="none" spc="-3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test</a:t>
            </a:r>
            <a:r>
              <a:rPr kumimoji="0" sz="2000" b="0" i="0" u="none" strike="noStrike" kern="0" cap="none" spc="-4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och</a:t>
            </a:r>
            <a:r>
              <a:rPr kumimoji="0" sz="2000" b="0" i="0" u="none" strike="noStrike" kern="0" cap="none" spc="-20" normalizeH="0" baseline="0" noProof="0" dirty="0">
                <a:ln>
                  <a:noFill/>
                </a:ln>
                <a:solidFill>
                  <a:sysClr val="windowText" lastClr="000000"/>
                </a:solidFill>
                <a:effectLst/>
                <a:uLnTx/>
                <a:uFillTx/>
                <a:latin typeface="Arial"/>
                <a:cs typeface="Arial"/>
              </a:rPr>
              <a:t> </a:t>
            </a:r>
            <a:r>
              <a:rPr kumimoji="0" sz="2000" b="0" i="0" u="none" strike="noStrike" kern="0" cap="none" spc="-10" normalizeH="0" baseline="0" noProof="0" dirty="0">
                <a:ln>
                  <a:noFill/>
                </a:ln>
                <a:solidFill>
                  <a:sysClr val="windowText" lastClr="000000"/>
                </a:solidFill>
                <a:effectLst/>
                <a:uLnTx/>
                <a:uFillTx/>
                <a:latin typeface="Arial"/>
                <a:cs typeface="Arial"/>
              </a:rPr>
              <a:t>validering.</a:t>
            </a:r>
            <a:endParaRPr kumimoji="0" sz="2000" b="0" i="0" u="none" strike="noStrike" kern="0" cap="none" spc="0" normalizeH="0" baseline="0" noProof="0">
              <a:ln>
                <a:noFill/>
              </a:ln>
              <a:solidFill>
                <a:sysClr val="windowText" lastClr="000000"/>
              </a:solidFill>
              <a:effectLst/>
              <a:uLnTx/>
              <a:uFillTx/>
              <a:latin typeface="Arial"/>
              <a:cs typeface="Arial"/>
            </a:endParaRPr>
          </a:p>
          <a:p>
            <a:pPr marL="240029" marR="0" lvl="0" indent="-227329" defTabSz="914400" eaLnBrk="1" fontAlgn="auto" latinLnBrk="0" hangingPunct="1">
              <a:lnSpc>
                <a:spcPct val="100000"/>
              </a:lnSpc>
              <a:spcBef>
                <a:spcPts val="755"/>
              </a:spcBef>
              <a:spcAft>
                <a:spcPts val="0"/>
              </a:spcAft>
              <a:buClr>
                <a:srgbClr val="DB3746"/>
              </a:buClr>
              <a:buSzPct val="120000"/>
              <a:buFontTx/>
              <a:buChar char="•"/>
              <a:tabLst>
                <a:tab pos="240029" algn="l"/>
              </a:tabLst>
              <a:defRPr/>
            </a:pPr>
            <a:r>
              <a:rPr kumimoji="0" sz="2000" b="0" i="0" u="none" strike="noStrike" kern="0" cap="none" spc="0" normalizeH="0" baseline="0" noProof="0" dirty="0">
                <a:ln>
                  <a:noFill/>
                </a:ln>
                <a:solidFill>
                  <a:sysClr val="windowText" lastClr="000000"/>
                </a:solidFill>
                <a:effectLst/>
                <a:uLnTx/>
                <a:uFillTx/>
                <a:latin typeface="Arial"/>
                <a:cs typeface="Arial"/>
              </a:rPr>
              <a:t>Det</a:t>
            </a:r>
            <a:r>
              <a:rPr kumimoji="0" sz="2000" b="0" i="0" u="none" strike="noStrike" kern="0" cap="none" spc="-3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är</a:t>
            </a:r>
            <a:r>
              <a:rPr kumimoji="0" sz="2000" b="0" i="0" u="none" strike="noStrike" kern="0" cap="none" spc="-3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fortfarande</a:t>
            </a:r>
            <a:r>
              <a:rPr kumimoji="0" sz="2000" b="0" i="0" u="none" strike="noStrike" kern="0" cap="none" spc="-4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ett</a:t>
            </a:r>
            <a:r>
              <a:rPr kumimoji="0" sz="2000" b="0" i="0" u="none" strike="noStrike" kern="0" cap="none" spc="-3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antal</a:t>
            </a:r>
            <a:r>
              <a:rPr kumimoji="0" sz="2000" b="0" i="0" u="none" strike="noStrike" kern="0" cap="none" spc="-3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leveranser</a:t>
            </a:r>
            <a:r>
              <a:rPr kumimoji="0" sz="2000" b="0" i="0" u="none" strike="noStrike" kern="0" cap="none" spc="-5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som</a:t>
            </a:r>
            <a:r>
              <a:rPr kumimoji="0" sz="2000" b="0" i="0" u="none" strike="noStrike" kern="0" cap="none" spc="-15" normalizeH="0" baseline="0" noProof="0" dirty="0">
                <a:ln>
                  <a:noFill/>
                </a:ln>
                <a:solidFill>
                  <a:sysClr val="windowText" lastClr="000000"/>
                </a:solidFill>
                <a:effectLst/>
                <a:uLnTx/>
                <a:uFillTx/>
                <a:latin typeface="Arial"/>
                <a:cs typeface="Arial"/>
              </a:rPr>
              <a:t> </a:t>
            </a:r>
            <a:r>
              <a:rPr kumimoji="0" sz="2000" b="0" i="0" u="none" strike="noStrike" kern="0" cap="none" spc="-10" normalizeH="0" baseline="0" noProof="0" dirty="0">
                <a:ln>
                  <a:noFill/>
                </a:ln>
                <a:solidFill>
                  <a:sysClr val="windowText" lastClr="000000"/>
                </a:solidFill>
                <a:effectLst/>
                <a:uLnTx/>
                <a:uFillTx/>
                <a:latin typeface="Arial"/>
                <a:cs typeface="Arial"/>
              </a:rPr>
              <a:t>kvarstår.</a:t>
            </a:r>
            <a:endParaRPr kumimoji="0" sz="2000" b="0" i="0" u="none" strike="noStrike" kern="0" cap="none" spc="0" normalizeH="0" baseline="0" noProof="0">
              <a:ln>
                <a:noFill/>
              </a:ln>
              <a:solidFill>
                <a:sysClr val="windowText" lastClr="000000"/>
              </a:solidFill>
              <a:effectLst/>
              <a:uLnTx/>
              <a:uFillTx/>
              <a:latin typeface="Arial"/>
              <a:cs typeface="Arial"/>
            </a:endParaRPr>
          </a:p>
          <a:p>
            <a:pPr marL="697230" marR="0" lvl="1" indent="-227329" defTabSz="914400" eaLnBrk="1" fontAlgn="auto" latinLnBrk="0" hangingPunct="1">
              <a:lnSpc>
                <a:spcPct val="100000"/>
              </a:lnSpc>
              <a:spcBef>
                <a:spcPts val="265"/>
              </a:spcBef>
              <a:spcAft>
                <a:spcPts val="0"/>
              </a:spcAft>
              <a:buClr>
                <a:srgbClr val="DB3746"/>
              </a:buClr>
              <a:buSzPct val="120000"/>
              <a:buFontTx/>
              <a:buChar char="•"/>
              <a:tabLst>
                <a:tab pos="697230" algn="l"/>
              </a:tabLst>
              <a:defRPr/>
            </a:pPr>
            <a:r>
              <a:rPr kumimoji="0" sz="2000" b="0" i="0" u="none" strike="noStrike" kern="0" cap="none" spc="0" normalizeH="0" baseline="0" noProof="0" dirty="0">
                <a:ln>
                  <a:noFill/>
                </a:ln>
                <a:solidFill>
                  <a:sysClr val="windowText" lastClr="000000"/>
                </a:solidFill>
                <a:effectLst/>
                <a:uLnTx/>
                <a:uFillTx/>
                <a:latin typeface="Arial"/>
                <a:cs typeface="Arial"/>
              </a:rPr>
              <a:t>Exempelvis</a:t>
            </a:r>
            <a:r>
              <a:rPr kumimoji="0" sz="2000" b="0" i="0" u="none" strike="noStrike" kern="0" cap="none" spc="-10" normalizeH="0" baseline="0" noProof="0" dirty="0">
                <a:ln>
                  <a:noFill/>
                </a:ln>
                <a:solidFill>
                  <a:sysClr val="windowText" lastClr="000000"/>
                </a:solidFill>
                <a:effectLst/>
                <a:uLnTx/>
                <a:uFillTx/>
                <a:latin typeface="Arial"/>
                <a:cs typeface="Arial"/>
              </a:rPr>
              <a:t> BoS-</a:t>
            </a:r>
            <a:r>
              <a:rPr kumimoji="0" sz="2000" b="0" i="0" u="none" strike="noStrike" kern="0" cap="none" spc="0" normalizeH="0" baseline="0" noProof="0" dirty="0">
                <a:ln>
                  <a:noFill/>
                </a:ln>
                <a:solidFill>
                  <a:sysClr val="windowText" lastClr="000000"/>
                </a:solidFill>
                <a:effectLst/>
                <a:uLnTx/>
                <a:uFillTx/>
                <a:latin typeface="Arial"/>
                <a:cs typeface="Arial"/>
              </a:rPr>
              <a:t>paket,</a:t>
            </a:r>
            <a:r>
              <a:rPr kumimoji="0" sz="2000" b="0" i="0" u="none" strike="noStrike" kern="0" cap="none" spc="-4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enhetsöversikt,</a:t>
            </a:r>
            <a:r>
              <a:rPr kumimoji="0" sz="2000" b="0" i="0" u="none" strike="noStrike" kern="0" cap="none" spc="-70" normalizeH="0" baseline="0" noProof="0" dirty="0">
                <a:ln>
                  <a:noFill/>
                </a:ln>
                <a:solidFill>
                  <a:sysClr val="windowText" lastClr="000000"/>
                </a:solidFill>
                <a:effectLst/>
                <a:uLnTx/>
                <a:uFillTx/>
                <a:latin typeface="Arial"/>
                <a:cs typeface="Arial"/>
              </a:rPr>
              <a:t> </a:t>
            </a:r>
            <a:r>
              <a:rPr kumimoji="0" sz="2000" b="0" i="0" u="none" strike="noStrike" kern="0" cap="none" spc="-10" normalizeH="0" baseline="0" noProof="0" dirty="0">
                <a:ln>
                  <a:noFill/>
                </a:ln>
                <a:solidFill>
                  <a:sysClr val="windowText" lastClr="000000"/>
                </a:solidFill>
                <a:effectLst/>
                <a:uLnTx/>
                <a:uFillTx/>
                <a:latin typeface="Arial"/>
                <a:cs typeface="Arial"/>
              </a:rPr>
              <a:t>kommunenheter,</a:t>
            </a:r>
            <a:r>
              <a:rPr kumimoji="0" sz="2000" b="0" i="0" u="none" strike="noStrike" kern="0" cap="none" spc="-45" normalizeH="0" baseline="0" noProof="0" dirty="0">
                <a:ln>
                  <a:noFill/>
                </a:ln>
                <a:solidFill>
                  <a:sysClr val="windowText" lastClr="000000"/>
                </a:solidFill>
                <a:effectLst/>
                <a:uLnTx/>
                <a:uFillTx/>
                <a:latin typeface="Arial"/>
                <a:cs typeface="Arial"/>
              </a:rPr>
              <a:t> </a:t>
            </a:r>
            <a:r>
              <a:rPr kumimoji="0" sz="2000" b="0" i="0" u="none" strike="noStrike" kern="0" cap="none" spc="-20" normalizeH="0" baseline="0" noProof="0" dirty="0">
                <a:ln>
                  <a:noFill/>
                </a:ln>
                <a:solidFill>
                  <a:sysClr val="windowText" lastClr="000000"/>
                </a:solidFill>
                <a:effectLst/>
                <a:uLnTx/>
                <a:uFillTx/>
                <a:latin typeface="Arial"/>
                <a:cs typeface="Arial"/>
              </a:rPr>
              <a:t>m.fl.</a:t>
            </a:r>
            <a:endParaRPr kumimoji="0" sz="2000" b="0" i="0" u="none" strike="noStrike" kern="0" cap="none" spc="0" normalizeH="0" baseline="0" noProof="0">
              <a:ln>
                <a:noFill/>
              </a:ln>
              <a:solidFill>
                <a:sysClr val="windowText" lastClr="000000"/>
              </a:solidFill>
              <a:effectLst/>
              <a:uLnTx/>
              <a:uFillTx/>
              <a:latin typeface="Arial"/>
              <a:cs typeface="Arial"/>
            </a:endParaRPr>
          </a:p>
          <a:p>
            <a:pPr marL="240029" marR="0" lvl="0" indent="-227329" defTabSz="914400" eaLnBrk="1" fontAlgn="auto" latinLnBrk="0" hangingPunct="1">
              <a:lnSpc>
                <a:spcPct val="100000"/>
              </a:lnSpc>
              <a:spcBef>
                <a:spcPts val="755"/>
              </a:spcBef>
              <a:spcAft>
                <a:spcPts val="0"/>
              </a:spcAft>
              <a:buClr>
                <a:srgbClr val="DB3746"/>
              </a:buClr>
              <a:buSzPct val="120000"/>
              <a:buFontTx/>
              <a:buChar char="•"/>
              <a:tabLst>
                <a:tab pos="240029" algn="l"/>
              </a:tabLst>
              <a:defRPr/>
            </a:pPr>
            <a:r>
              <a:rPr kumimoji="0" sz="2000" b="0" i="0" u="none" strike="noStrike" kern="0" cap="none" spc="0" normalizeH="0" baseline="0" noProof="0" dirty="0">
                <a:ln>
                  <a:noFill/>
                </a:ln>
                <a:solidFill>
                  <a:sysClr val="windowText" lastClr="000000"/>
                </a:solidFill>
                <a:effectLst/>
                <a:uLnTx/>
                <a:uFillTx/>
                <a:latin typeface="Arial"/>
                <a:cs typeface="Arial"/>
              </a:rPr>
              <a:t>Det</a:t>
            </a:r>
            <a:r>
              <a:rPr kumimoji="0" sz="2000" b="0" i="0" u="none" strike="noStrike" kern="0" cap="none" spc="-2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finns</a:t>
            </a:r>
            <a:r>
              <a:rPr kumimoji="0" sz="2000" b="0" i="0" u="none" strike="noStrike" kern="0" cap="none" spc="-1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brister</a:t>
            </a:r>
            <a:r>
              <a:rPr kumimoji="0" sz="2000" b="0" i="0" u="none" strike="noStrike" kern="0" cap="none" spc="-5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i</a:t>
            </a:r>
            <a:r>
              <a:rPr kumimoji="0" sz="2000" b="0" i="0" u="none" strike="noStrike" kern="0" cap="none" spc="10" normalizeH="0" baseline="0" noProof="0" dirty="0">
                <a:ln>
                  <a:noFill/>
                </a:ln>
                <a:solidFill>
                  <a:sysClr val="windowText" lastClr="000000"/>
                </a:solidFill>
                <a:effectLst/>
                <a:uLnTx/>
                <a:uFillTx/>
                <a:latin typeface="Arial"/>
                <a:cs typeface="Arial"/>
              </a:rPr>
              <a:t> </a:t>
            </a:r>
            <a:r>
              <a:rPr kumimoji="0" sz="2000" b="0" i="0" u="none" strike="noStrike" kern="0" cap="none" spc="-10" normalizeH="0" baseline="0" noProof="0" dirty="0">
                <a:ln>
                  <a:noFill/>
                </a:ln>
                <a:solidFill>
                  <a:sysClr val="windowText" lastClr="000000"/>
                </a:solidFill>
                <a:effectLst/>
                <a:uLnTx/>
                <a:uFillTx/>
                <a:latin typeface="Arial"/>
                <a:cs typeface="Arial"/>
              </a:rPr>
              <a:t>produktionsmiljön.</a:t>
            </a:r>
            <a:endParaRPr kumimoji="0" sz="2000" b="0" i="0" u="none" strike="noStrike" kern="0" cap="none" spc="0" normalizeH="0" baseline="0" noProof="0">
              <a:ln>
                <a:noFill/>
              </a:ln>
              <a:solidFill>
                <a:sysClr val="windowText" lastClr="000000"/>
              </a:solidFill>
              <a:effectLst/>
              <a:uLnTx/>
              <a:uFillTx/>
              <a:latin typeface="Arial"/>
              <a:cs typeface="Arial"/>
            </a:endParaRPr>
          </a:p>
          <a:p>
            <a:pPr marL="696595" marR="1798320" lvl="1" indent="-227329" defTabSz="914400" eaLnBrk="1" fontAlgn="auto" latinLnBrk="0" hangingPunct="1">
              <a:lnSpc>
                <a:spcPts val="2160"/>
              </a:lnSpc>
              <a:spcBef>
                <a:spcPts val="540"/>
              </a:spcBef>
              <a:spcAft>
                <a:spcPts val="0"/>
              </a:spcAft>
              <a:buClr>
                <a:srgbClr val="DB3746"/>
              </a:buClr>
              <a:buSzPct val="120000"/>
              <a:buFontTx/>
              <a:buChar char="•"/>
              <a:tabLst>
                <a:tab pos="698500" algn="l"/>
              </a:tabLst>
              <a:defRPr/>
            </a:pPr>
            <a:r>
              <a:rPr kumimoji="0" sz="2000" b="0" i="0" u="none" strike="noStrike" kern="0" cap="none" spc="-10" normalizeH="0" baseline="0" noProof="0" dirty="0">
                <a:ln>
                  <a:noFill/>
                </a:ln>
                <a:solidFill>
                  <a:sysClr val="windowText" lastClr="000000"/>
                </a:solidFill>
                <a:effectLst/>
                <a:uLnTx/>
                <a:uFillTx/>
                <a:latin typeface="Arial"/>
                <a:cs typeface="Arial"/>
              </a:rPr>
              <a:t>Vecka</a:t>
            </a:r>
            <a:r>
              <a:rPr kumimoji="0" sz="2000" b="0" i="0" u="none" strike="noStrike" kern="0" cap="none" spc="-4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49</a:t>
            </a:r>
            <a:r>
              <a:rPr kumimoji="0" sz="2000" b="0" i="0" u="none" strike="noStrike" kern="0" cap="none" spc="-2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cirka</a:t>
            </a:r>
            <a:r>
              <a:rPr kumimoji="0" sz="2000" b="0" i="0" u="none" strike="noStrike" kern="0" cap="none" spc="-3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300</a:t>
            </a:r>
            <a:r>
              <a:rPr kumimoji="0" sz="2000" b="0" i="0" u="none" strike="noStrike" kern="0" cap="none" spc="-1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användare</a:t>
            </a:r>
            <a:r>
              <a:rPr kumimoji="0" sz="2000" b="0" i="0" u="none" strike="noStrike" kern="0" cap="none" spc="-4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förbereda</a:t>
            </a:r>
            <a:r>
              <a:rPr kumimoji="0" sz="2000" b="0" i="0" u="none" strike="noStrike" kern="0" cap="none" spc="-5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tidböcker</a:t>
            </a:r>
            <a:r>
              <a:rPr kumimoji="0" sz="2000" b="0" i="0" u="none" strike="noStrike" kern="0" cap="none" spc="-5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och</a:t>
            </a:r>
            <a:r>
              <a:rPr kumimoji="0" sz="2000" b="0" i="0" u="none" strike="noStrike" kern="0" cap="none" spc="-4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manuell </a:t>
            </a:r>
            <a:r>
              <a:rPr kumimoji="0" sz="2000" b="0" i="0" u="none" strike="noStrike" kern="0" cap="none" spc="-10" normalizeH="0" baseline="0" noProof="0" dirty="0">
                <a:ln>
                  <a:noFill/>
                </a:ln>
                <a:solidFill>
                  <a:sysClr val="windowText" lastClr="000000"/>
                </a:solidFill>
                <a:effectLst/>
                <a:uLnTx/>
                <a:uFillTx/>
                <a:latin typeface="Arial"/>
                <a:cs typeface="Arial"/>
              </a:rPr>
              <a:t>migrering, 	</a:t>
            </a:r>
            <a:r>
              <a:rPr kumimoji="0" sz="2000" b="0" i="0" u="none" strike="noStrike" kern="0" cap="none" spc="0" normalizeH="0" baseline="0" noProof="0" dirty="0">
                <a:ln>
                  <a:noFill/>
                </a:ln>
                <a:solidFill>
                  <a:sysClr val="windowText" lastClr="000000"/>
                </a:solidFill>
                <a:effectLst/>
                <a:uLnTx/>
                <a:uFillTx/>
                <a:latin typeface="Arial"/>
                <a:cs typeface="Arial"/>
              </a:rPr>
              <a:t>men</a:t>
            </a:r>
            <a:r>
              <a:rPr kumimoji="0" sz="2000" b="0" i="0" u="none" strike="noStrike" kern="0" cap="none" spc="-2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upptäckte</a:t>
            </a:r>
            <a:r>
              <a:rPr kumimoji="0" sz="2000" b="0" i="0" u="none" strike="noStrike" kern="0" cap="none" spc="-40" normalizeH="0" baseline="0" noProof="0" dirty="0">
                <a:ln>
                  <a:noFill/>
                </a:ln>
                <a:solidFill>
                  <a:sysClr val="windowText" lastClr="000000"/>
                </a:solidFill>
                <a:effectLst/>
                <a:uLnTx/>
                <a:uFillTx/>
                <a:latin typeface="Arial"/>
                <a:cs typeface="Arial"/>
              </a:rPr>
              <a:t> </a:t>
            </a:r>
            <a:r>
              <a:rPr kumimoji="0" sz="2000" b="0" i="0" u="none" strike="noStrike" kern="0" cap="none" spc="-10" normalizeH="0" baseline="0" noProof="0" dirty="0">
                <a:ln>
                  <a:noFill/>
                </a:ln>
                <a:solidFill>
                  <a:sysClr val="windowText" lastClr="000000"/>
                </a:solidFill>
                <a:effectLst/>
                <a:uLnTx/>
                <a:uFillTx/>
                <a:latin typeface="Arial"/>
                <a:cs typeface="Arial"/>
              </a:rPr>
              <a:t>brister</a:t>
            </a:r>
            <a:endParaRPr kumimoji="0" sz="2000" b="0" i="0" u="none" strike="noStrike" kern="0" cap="none" spc="0" normalizeH="0" baseline="0" noProof="0">
              <a:ln>
                <a:noFill/>
              </a:ln>
              <a:solidFill>
                <a:sysClr val="windowText" lastClr="000000"/>
              </a:solidFill>
              <a:effectLst/>
              <a:uLnTx/>
              <a:uFillTx/>
              <a:latin typeface="Arial"/>
              <a:cs typeface="Arial"/>
            </a:endParaRPr>
          </a:p>
          <a:p>
            <a:pPr marL="697230" marR="0" lvl="1" indent="-227329" defTabSz="914400" eaLnBrk="1" fontAlgn="auto" latinLnBrk="0" hangingPunct="1">
              <a:lnSpc>
                <a:spcPct val="100000"/>
              </a:lnSpc>
              <a:spcBef>
                <a:spcPts val="229"/>
              </a:spcBef>
              <a:spcAft>
                <a:spcPts val="0"/>
              </a:spcAft>
              <a:buClr>
                <a:srgbClr val="DB3746"/>
              </a:buClr>
              <a:buSzPct val="120000"/>
              <a:buFontTx/>
              <a:buChar char="•"/>
              <a:tabLst>
                <a:tab pos="697230" algn="l"/>
              </a:tabLst>
              <a:defRPr/>
            </a:pPr>
            <a:r>
              <a:rPr kumimoji="0" sz="2000" b="0" i="0" u="none" strike="noStrike" kern="0" cap="none" spc="0" normalizeH="0" baseline="0" noProof="0" dirty="0">
                <a:ln>
                  <a:noFill/>
                </a:ln>
                <a:solidFill>
                  <a:sysClr val="windowText" lastClr="000000"/>
                </a:solidFill>
                <a:effectLst/>
                <a:uLnTx/>
                <a:uFillTx/>
                <a:latin typeface="Arial"/>
                <a:cs typeface="Arial"/>
              </a:rPr>
              <a:t>Det</a:t>
            </a:r>
            <a:r>
              <a:rPr kumimoji="0" sz="2000" b="0" i="0" u="none" strike="noStrike" kern="0" cap="none" spc="-4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saknas</a:t>
            </a:r>
            <a:r>
              <a:rPr kumimoji="0" sz="2000" b="0" i="0" u="none" strike="noStrike" kern="0" cap="none" spc="-5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konfiguration</a:t>
            </a:r>
            <a:r>
              <a:rPr kumimoji="0" sz="2000" b="0" i="0" u="none" strike="noStrike" kern="0" cap="none" spc="-6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för</a:t>
            </a:r>
            <a:r>
              <a:rPr kumimoji="0" sz="2000" b="0" i="0" u="none" strike="noStrike" kern="0" cap="none" spc="-3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flera</a:t>
            </a:r>
            <a:r>
              <a:rPr kumimoji="0" sz="2000" b="0" i="0" u="none" strike="noStrike" kern="0" cap="none" spc="-35" normalizeH="0" baseline="0" noProof="0" dirty="0">
                <a:ln>
                  <a:noFill/>
                </a:ln>
                <a:solidFill>
                  <a:sysClr val="windowText" lastClr="000000"/>
                </a:solidFill>
                <a:effectLst/>
                <a:uLnTx/>
                <a:uFillTx/>
                <a:latin typeface="Arial"/>
                <a:cs typeface="Arial"/>
              </a:rPr>
              <a:t> </a:t>
            </a:r>
            <a:r>
              <a:rPr kumimoji="0" sz="2000" b="0" i="0" u="none" strike="noStrike" kern="0" cap="none" spc="-10" normalizeH="0" baseline="0" noProof="0" dirty="0">
                <a:ln>
                  <a:noFill/>
                </a:ln>
                <a:solidFill>
                  <a:sysClr val="windowText" lastClr="000000"/>
                </a:solidFill>
                <a:effectLst/>
                <a:uLnTx/>
                <a:uFillTx/>
                <a:latin typeface="Arial"/>
                <a:cs typeface="Arial"/>
              </a:rPr>
              <a:t>enheter</a:t>
            </a:r>
            <a:endParaRPr kumimoji="0" sz="2000" b="0" i="0" u="none" strike="noStrike" kern="0" cap="none" spc="0" normalizeH="0" baseline="0" noProof="0">
              <a:ln>
                <a:noFill/>
              </a:ln>
              <a:solidFill>
                <a:sysClr val="windowText" lastClr="000000"/>
              </a:solidFill>
              <a:effectLst/>
              <a:uLnTx/>
              <a:uFillTx/>
              <a:latin typeface="Arial"/>
              <a:cs typeface="Arial"/>
            </a:endParaRPr>
          </a:p>
          <a:p>
            <a:pPr marL="697230" marR="0" lvl="1" indent="-227329" defTabSz="914400" eaLnBrk="1" fontAlgn="auto" latinLnBrk="0" hangingPunct="1">
              <a:lnSpc>
                <a:spcPct val="100000"/>
              </a:lnSpc>
              <a:spcBef>
                <a:spcPts val="254"/>
              </a:spcBef>
              <a:spcAft>
                <a:spcPts val="0"/>
              </a:spcAft>
              <a:buClr>
                <a:srgbClr val="DB3746"/>
              </a:buClr>
              <a:buSzPct val="120000"/>
              <a:buFontTx/>
              <a:buChar char="•"/>
              <a:tabLst>
                <a:tab pos="697230" algn="l"/>
              </a:tabLst>
              <a:defRPr/>
            </a:pPr>
            <a:r>
              <a:rPr kumimoji="0" sz="2000" b="0" i="0" u="none" strike="noStrike" kern="0" cap="none" spc="0" normalizeH="0" baseline="0" noProof="0" dirty="0">
                <a:ln>
                  <a:noFill/>
                </a:ln>
                <a:solidFill>
                  <a:sysClr val="windowText" lastClr="000000"/>
                </a:solidFill>
                <a:effectLst/>
                <a:uLnTx/>
                <a:uFillTx/>
                <a:latin typeface="Arial"/>
                <a:cs typeface="Arial"/>
              </a:rPr>
              <a:t>Viss</a:t>
            </a:r>
            <a:r>
              <a:rPr kumimoji="0" sz="2000" b="0" i="0" u="none" strike="noStrike" kern="0" cap="none" spc="-5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konfiguration</a:t>
            </a:r>
            <a:r>
              <a:rPr kumimoji="0" sz="2000" b="0" i="0" u="none" strike="noStrike" kern="0" cap="none" spc="-7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är</a:t>
            </a:r>
            <a:r>
              <a:rPr kumimoji="0" sz="2000" b="0" i="0" u="none" strike="noStrike" kern="0" cap="none" spc="-50" normalizeH="0" baseline="0" noProof="0" dirty="0">
                <a:ln>
                  <a:noFill/>
                </a:ln>
                <a:solidFill>
                  <a:sysClr val="windowText" lastClr="000000"/>
                </a:solidFill>
                <a:effectLst/>
                <a:uLnTx/>
                <a:uFillTx/>
                <a:latin typeface="Arial"/>
                <a:cs typeface="Arial"/>
              </a:rPr>
              <a:t> </a:t>
            </a:r>
            <a:r>
              <a:rPr kumimoji="0" sz="2000" b="0" i="0" u="none" strike="noStrike" kern="0" cap="none" spc="-10" normalizeH="0" baseline="0" noProof="0" dirty="0">
                <a:ln>
                  <a:noFill/>
                </a:ln>
                <a:solidFill>
                  <a:sysClr val="windowText" lastClr="000000"/>
                </a:solidFill>
                <a:effectLst/>
                <a:uLnTx/>
                <a:uFillTx/>
                <a:latin typeface="Arial"/>
                <a:cs typeface="Arial"/>
              </a:rPr>
              <a:t>felaktig</a:t>
            </a:r>
            <a:endParaRPr kumimoji="0" sz="2000" b="0" i="0" u="none" strike="noStrike" kern="0" cap="none" spc="0" normalizeH="0" baseline="0" noProof="0">
              <a:ln>
                <a:noFill/>
              </a:ln>
              <a:solidFill>
                <a:sysClr val="windowText" lastClr="000000"/>
              </a:solidFill>
              <a:effectLst/>
              <a:uLnTx/>
              <a:uFillTx/>
              <a:latin typeface="Arial"/>
              <a:cs typeface="Arial"/>
            </a:endParaRPr>
          </a:p>
          <a:p>
            <a:pPr marL="697230" marR="0" lvl="1" indent="-227329" defTabSz="914400" eaLnBrk="1" fontAlgn="auto" latinLnBrk="0" hangingPunct="1">
              <a:lnSpc>
                <a:spcPct val="100000"/>
              </a:lnSpc>
              <a:spcBef>
                <a:spcPts val="265"/>
              </a:spcBef>
              <a:spcAft>
                <a:spcPts val="0"/>
              </a:spcAft>
              <a:buClr>
                <a:srgbClr val="DB3746"/>
              </a:buClr>
              <a:buSzPct val="120000"/>
              <a:buFontTx/>
              <a:buChar char="•"/>
              <a:tabLst>
                <a:tab pos="697230" algn="l"/>
              </a:tabLst>
              <a:defRPr/>
            </a:pPr>
            <a:r>
              <a:rPr kumimoji="0" sz="2000" b="0" i="0" u="none" strike="noStrike" kern="0" cap="none" spc="0" normalizeH="0" baseline="0" noProof="0" dirty="0">
                <a:ln>
                  <a:noFill/>
                </a:ln>
                <a:solidFill>
                  <a:sysClr val="windowText" lastClr="000000"/>
                </a:solidFill>
                <a:effectLst/>
                <a:uLnTx/>
                <a:uFillTx/>
                <a:latin typeface="Arial"/>
                <a:cs typeface="Arial"/>
              </a:rPr>
              <a:t>Fredag</a:t>
            </a:r>
            <a:r>
              <a:rPr kumimoji="0" sz="2000" b="0" i="0" u="none" strike="noStrike" kern="0" cap="none" spc="-3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6/12</a:t>
            </a:r>
            <a:r>
              <a:rPr kumimoji="0" sz="2000" b="0" i="0" u="none" strike="noStrike" kern="0" cap="none" spc="-2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stopp</a:t>
            </a:r>
            <a:r>
              <a:rPr kumimoji="0" sz="2000" b="0" i="0" u="none" strike="noStrike" kern="0" cap="none" spc="-3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för</a:t>
            </a:r>
            <a:r>
              <a:rPr kumimoji="0" sz="2000" b="0" i="0" u="none" strike="noStrike" kern="0" cap="none" spc="-3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fler</a:t>
            </a:r>
            <a:r>
              <a:rPr kumimoji="0" sz="2000" b="0" i="0" u="none" strike="noStrike" kern="0" cap="none" spc="-1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användare</a:t>
            </a:r>
            <a:r>
              <a:rPr kumimoji="0" sz="2000" b="0" i="0" u="none" strike="noStrike" kern="0" cap="none" spc="-5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och</a:t>
            </a:r>
            <a:r>
              <a:rPr kumimoji="0" sz="2000" b="0" i="0" u="none" strike="noStrike" kern="0" cap="none" spc="-3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för</a:t>
            </a:r>
            <a:r>
              <a:rPr kumimoji="0" sz="2000" b="0" i="0" u="none" strike="noStrike" kern="0" cap="none" spc="-2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att</a:t>
            </a:r>
            <a:r>
              <a:rPr kumimoji="0" sz="2000" b="0" i="0" u="none" strike="noStrike" kern="0" cap="none" spc="-3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kalla</a:t>
            </a:r>
            <a:r>
              <a:rPr kumimoji="0" sz="2000" b="0" i="0" u="none" strike="noStrike" kern="0" cap="none" spc="5" normalizeH="0" baseline="0" noProof="0" dirty="0">
                <a:ln>
                  <a:noFill/>
                </a:ln>
                <a:solidFill>
                  <a:sysClr val="windowText" lastClr="000000"/>
                </a:solidFill>
                <a:effectLst/>
                <a:uLnTx/>
                <a:uFillTx/>
                <a:latin typeface="Arial"/>
                <a:cs typeface="Arial"/>
              </a:rPr>
              <a:t> </a:t>
            </a:r>
            <a:r>
              <a:rPr kumimoji="0" sz="2000" b="0" i="0" u="none" strike="noStrike" kern="0" cap="none" spc="-10" normalizeH="0" baseline="0" noProof="0" dirty="0">
                <a:ln>
                  <a:noFill/>
                </a:ln>
                <a:solidFill>
                  <a:sysClr val="windowText" lastClr="000000"/>
                </a:solidFill>
                <a:effectLst/>
                <a:uLnTx/>
                <a:uFillTx/>
                <a:latin typeface="Arial"/>
                <a:cs typeface="Arial"/>
              </a:rPr>
              <a:t>patienter</a:t>
            </a:r>
            <a:endParaRPr kumimoji="0" sz="2000" b="0" i="0" u="none" strike="noStrike" kern="0" cap="none" spc="0" normalizeH="0" baseline="0" noProof="0">
              <a:ln>
                <a:noFill/>
              </a:ln>
              <a:solidFill>
                <a:sysClr val="windowText" lastClr="000000"/>
              </a:solidFill>
              <a:effectLst/>
              <a:uLnTx/>
              <a:uFillTx/>
              <a:latin typeface="Arial"/>
              <a:cs typeface="Arial"/>
            </a:endParaRPr>
          </a:p>
          <a:p>
            <a:pPr marL="240029" marR="0" lvl="0" indent="-227329" defTabSz="914400" eaLnBrk="1" fontAlgn="auto" latinLnBrk="0" hangingPunct="1">
              <a:lnSpc>
                <a:spcPct val="100000"/>
              </a:lnSpc>
              <a:spcBef>
                <a:spcPts val="755"/>
              </a:spcBef>
              <a:spcAft>
                <a:spcPts val="0"/>
              </a:spcAft>
              <a:buClr>
                <a:srgbClr val="DB3746"/>
              </a:buClr>
              <a:buSzPct val="120000"/>
              <a:buFontTx/>
              <a:buChar char="•"/>
              <a:tabLst>
                <a:tab pos="240029" algn="l"/>
              </a:tabLst>
              <a:defRPr/>
            </a:pPr>
            <a:r>
              <a:rPr kumimoji="0" sz="2000" b="0" i="0" u="none" strike="noStrike" kern="0" cap="none" spc="0" normalizeH="0" baseline="0" noProof="0" dirty="0">
                <a:ln>
                  <a:noFill/>
                </a:ln>
                <a:solidFill>
                  <a:sysClr val="windowText" lastClr="000000"/>
                </a:solidFill>
                <a:effectLst/>
                <a:uLnTx/>
                <a:uFillTx/>
                <a:latin typeface="Arial"/>
                <a:cs typeface="Arial"/>
              </a:rPr>
              <a:t>Intensiv</a:t>
            </a:r>
            <a:r>
              <a:rPr kumimoji="0" sz="2000" b="0" i="0" u="none" strike="noStrike" kern="0" cap="none" spc="-4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dialog</a:t>
            </a:r>
            <a:r>
              <a:rPr kumimoji="0" sz="2000" b="0" i="0" u="none" strike="noStrike" kern="0" cap="none" spc="-3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med</a:t>
            </a:r>
            <a:r>
              <a:rPr kumimoji="0" sz="2000" b="0" i="0" u="none" strike="noStrike" kern="0" cap="none" spc="-3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leverantören</a:t>
            </a:r>
            <a:r>
              <a:rPr kumimoji="0" sz="2000" b="0" i="0" u="none" strike="noStrike" kern="0" cap="none" spc="-6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under</a:t>
            </a:r>
            <a:r>
              <a:rPr kumimoji="0" sz="2000" b="0" i="0" u="none" strike="noStrike" kern="0" cap="none" spc="-4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vecka</a:t>
            </a:r>
            <a:r>
              <a:rPr kumimoji="0" sz="2000" b="0" i="0" u="none" strike="noStrike" kern="0" cap="none" spc="-50" normalizeH="0" baseline="0" noProof="0" dirty="0">
                <a:ln>
                  <a:noFill/>
                </a:ln>
                <a:solidFill>
                  <a:sysClr val="windowText" lastClr="000000"/>
                </a:solidFill>
                <a:effectLst/>
                <a:uLnTx/>
                <a:uFillTx/>
                <a:latin typeface="Arial"/>
                <a:cs typeface="Arial"/>
              </a:rPr>
              <a:t> </a:t>
            </a:r>
            <a:r>
              <a:rPr kumimoji="0" sz="2000" b="0" i="0" u="none" strike="noStrike" kern="0" cap="none" spc="-25" normalizeH="0" baseline="0" noProof="0" dirty="0">
                <a:ln>
                  <a:noFill/>
                </a:ln>
                <a:solidFill>
                  <a:sysClr val="windowText" lastClr="000000"/>
                </a:solidFill>
                <a:effectLst/>
                <a:uLnTx/>
                <a:uFillTx/>
                <a:latin typeface="Arial"/>
                <a:cs typeface="Arial"/>
              </a:rPr>
              <a:t>50</a:t>
            </a:r>
            <a:endParaRPr kumimoji="0" sz="2000" b="0" i="0" u="none" strike="noStrike" kern="0" cap="none" spc="0" normalizeH="0" baseline="0" noProof="0">
              <a:ln>
                <a:noFill/>
              </a:ln>
              <a:solidFill>
                <a:sysClr val="windowText" lastClr="000000"/>
              </a:solidFill>
              <a:effectLst/>
              <a:uLnTx/>
              <a:uFillTx/>
              <a:latin typeface="Arial"/>
              <a:cs typeface="Arial"/>
            </a:endParaRPr>
          </a:p>
          <a:p>
            <a:pPr marL="697230" marR="0" lvl="1" indent="-227329" defTabSz="914400" eaLnBrk="1" fontAlgn="auto" latinLnBrk="0" hangingPunct="1">
              <a:lnSpc>
                <a:spcPct val="100000"/>
              </a:lnSpc>
              <a:spcBef>
                <a:spcPts val="265"/>
              </a:spcBef>
              <a:spcAft>
                <a:spcPts val="0"/>
              </a:spcAft>
              <a:buClr>
                <a:srgbClr val="DB3746"/>
              </a:buClr>
              <a:buSzPct val="120000"/>
              <a:buFontTx/>
              <a:buChar char="•"/>
              <a:tabLst>
                <a:tab pos="697230" algn="l"/>
              </a:tabLst>
              <a:defRPr/>
            </a:pPr>
            <a:r>
              <a:rPr kumimoji="0" sz="2000" b="0" i="0" u="none" strike="noStrike" kern="0" cap="none" spc="0" normalizeH="0" baseline="0" noProof="0" dirty="0">
                <a:ln>
                  <a:noFill/>
                </a:ln>
                <a:solidFill>
                  <a:sysClr val="windowText" lastClr="000000"/>
                </a:solidFill>
                <a:effectLst/>
                <a:uLnTx/>
                <a:uFillTx/>
                <a:latin typeface="Arial"/>
                <a:cs typeface="Arial"/>
              </a:rPr>
              <a:t>Analys</a:t>
            </a:r>
            <a:r>
              <a:rPr kumimoji="0" sz="2000" b="0" i="0" u="none" strike="noStrike" kern="0" cap="none" spc="-2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av</a:t>
            </a:r>
            <a:r>
              <a:rPr kumimoji="0" sz="2000" b="0" i="0" u="none" strike="noStrike" kern="0" cap="none" spc="-2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påtalade</a:t>
            </a:r>
            <a:r>
              <a:rPr kumimoji="0" sz="2000" b="0" i="0" u="none" strike="noStrike" kern="0" cap="none" spc="-35" normalizeH="0" baseline="0" noProof="0" dirty="0">
                <a:ln>
                  <a:noFill/>
                </a:ln>
                <a:solidFill>
                  <a:sysClr val="windowText" lastClr="000000"/>
                </a:solidFill>
                <a:effectLst/>
                <a:uLnTx/>
                <a:uFillTx/>
                <a:latin typeface="Arial"/>
                <a:cs typeface="Arial"/>
              </a:rPr>
              <a:t> </a:t>
            </a:r>
            <a:r>
              <a:rPr kumimoji="0" sz="2000" b="0" i="0" u="none" strike="noStrike" kern="0" cap="none" spc="-10" normalizeH="0" baseline="0" noProof="0" dirty="0">
                <a:ln>
                  <a:noFill/>
                </a:ln>
                <a:solidFill>
                  <a:sysClr val="windowText" lastClr="000000"/>
                </a:solidFill>
                <a:effectLst/>
                <a:uLnTx/>
                <a:uFillTx/>
                <a:latin typeface="Arial"/>
                <a:cs typeface="Arial"/>
              </a:rPr>
              <a:t>brister</a:t>
            </a:r>
            <a:endParaRPr kumimoji="0" sz="2000" b="0" i="0" u="none" strike="noStrike" kern="0" cap="none" spc="0" normalizeH="0" baseline="0" noProof="0">
              <a:ln>
                <a:noFill/>
              </a:ln>
              <a:solidFill>
                <a:sysClr val="windowText" lastClr="000000"/>
              </a:solidFill>
              <a:effectLst/>
              <a:uLnTx/>
              <a:uFillTx/>
              <a:latin typeface="Arial"/>
              <a:cs typeface="Arial"/>
            </a:endParaRPr>
          </a:p>
          <a:p>
            <a:pPr marL="697230" marR="0" lvl="1" indent="-227329" defTabSz="914400" eaLnBrk="1" fontAlgn="auto" latinLnBrk="0" hangingPunct="1">
              <a:lnSpc>
                <a:spcPct val="100000"/>
              </a:lnSpc>
              <a:spcBef>
                <a:spcPts val="265"/>
              </a:spcBef>
              <a:spcAft>
                <a:spcPts val="0"/>
              </a:spcAft>
              <a:buClr>
                <a:srgbClr val="DB3746"/>
              </a:buClr>
              <a:buSzPct val="120000"/>
              <a:buFontTx/>
              <a:buChar char="•"/>
              <a:tabLst>
                <a:tab pos="697230" algn="l"/>
              </a:tabLst>
              <a:defRPr/>
            </a:pPr>
            <a:r>
              <a:rPr kumimoji="0" sz="2000" b="0" i="0" u="none" strike="noStrike" kern="0" cap="none" spc="0" normalizeH="0" baseline="0" noProof="0" dirty="0">
                <a:ln>
                  <a:noFill/>
                </a:ln>
                <a:solidFill>
                  <a:sysClr val="windowText" lastClr="000000"/>
                </a:solidFill>
                <a:effectLst/>
                <a:uLnTx/>
                <a:uFillTx/>
                <a:latin typeface="Arial"/>
                <a:cs typeface="Arial"/>
              </a:rPr>
              <a:t>Synk</a:t>
            </a:r>
            <a:r>
              <a:rPr kumimoji="0" sz="2000" b="0" i="0" u="none" strike="noStrike" kern="0" cap="none" spc="-1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av</a:t>
            </a:r>
            <a:r>
              <a:rPr kumimoji="0" sz="2000" b="0" i="0" u="none" strike="noStrike" kern="0" cap="none" spc="-10" normalizeH="0" baseline="0" noProof="0" dirty="0">
                <a:ln>
                  <a:noFill/>
                </a:ln>
                <a:solidFill>
                  <a:sysClr val="windowText" lastClr="000000"/>
                </a:solidFill>
                <a:effectLst/>
                <a:uLnTx/>
                <a:uFillTx/>
                <a:latin typeface="Arial"/>
                <a:cs typeface="Arial"/>
              </a:rPr>
              <a:t> prioriteringslistor</a:t>
            </a:r>
            <a:endParaRPr kumimoji="0" sz="2000" b="0" i="0" u="none" strike="noStrike" kern="0" cap="none" spc="0" normalizeH="0" baseline="0" noProof="0">
              <a:ln>
                <a:noFill/>
              </a:ln>
              <a:solidFill>
                <a:sysClr val="windowText" lastClr="000000"/>
              </a:solidFill>
              <a:effectLst/>
              <a:uLnTx/>
              <a:uFillTx/>
              <a:latin typeface="Arial"/>
              <a:cs typeface="Arial"/>
            </a:endParaRPr>
          </a:p>
          <a:p>
            <a:pPr marL="697230" marR="0" lvl="1" indent="-227329" defTabSz="914400" eaLnBrk="1" fontAlgn="auto" latinLnBrk="0" hangingPunct="1">
              <a:lnSpc>
                <a:spcPct val="100000"/>
              </a:lnSpc>
              <a:spcBef>
                <a:spcPts val="254"/>
              </a:spcBef>
              <a:spcAft>
                <a:spcPts val="0"/>
              </a:spcAft>
              <a:buClr>
                <a:srgbClr val="DB3746"/>
              </a:buClr>
              <a:buSzPct val="120000"/>
              <a:buFontTx/>
              <a:buChar char="•"/>
              <a:tabLst>
                <a:tab pos="697230" algn="l"/>
              </a:tabLst>
              <a:defRPr/>
            </a:pPr>
            <a:r>
              <a:rPr kumimoji="0" sz="2000" b="0" i="0" u="none" strike="noStrike" kern="0" cap="none" spc="0" normalizeH="0" baseline="0" noProof="0" dirty="0">
                <a:ln>
                  <a:noFill/>
                </a:ln>
                <a:solidFill>
                  <a:sysClr val="windowText" lastClr="000000"/>
                </a:solidFill>
                <a:effectLst/>
                <a:uLnTx/>
                <a:uFillTx/>
                <a:latin typeface="Arial"/>
                <a:cs typeface="Arial"/>
              </a:rPr>
              <a:t>Leverantörens</a:t>
            </a:r>
            <a:r>
              <a:rPr kumimoji="0" sz="2000" b="0" i="0" u="none" strike="noStrike" kern="0" cap="none" spc="-7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analys</a:t>
            </a:r>
            <a:r>
              <a:rPr kumimoji="0" sz="2000" b="0" i="0" u="none" strike="noStrike" kern="0" cap="none" spc="-2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färdig</a:t>
            </a:r>
            <a:r>
              <a:rPr kumimoji="0" sz="2000" b="0" i="0" u="none" strike="noStrike" kern="0" cap="none" spc="-4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a:t>
            </a:r>
            <a:r>
              <a:rPr kumimoji="0" sz="2000" b="0" i="0" u="none" strike="noStrike" kern="0" cap="none" spc="-2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rekommendation</a:t>
            </a:r>
            <a:r>
              <a:rPr kumimoji="0" sz="2000" b="0" i="0" u="none" strike="noStrike" kern="0" cap="none" spc="-6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till</a:t>
            </a:r>
            <a:r>
              <a:rPr kumimoji="0" sz="2000" b="0" i="0" u="none" strike="noStrike" kern="0" cap="none" spc="-2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Region</a:t>
            </a:r>
            <a:r>
              <a:rPr kumimoji="0" sz="2000" b="0" i="0" u="none" strike="noStrike" kern="0" cap="none" spc="-3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Dalarna</a:t>
            </a:r>
            <a:r>
              <a:rPr kumimoji="0" sz="2000" b="0" i="0" u="none" strike="noStrike" kern="0" cap="none" spc="-5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att</a:t>
            </a:r>
            <a:r>
              <a:rPr kumimoji="0" sz="2000" b="0" i="0" u="none" strike="noStrike" kern="0" cap="none" spc="-3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inte</a:t>
            </a:r>
            <a:r>
              <a:rPr kumimoji="0" sz="2000" b="0" i="0" u="none" strike="noStrike" kern="0" cap="none" spc="-3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starta</a:t>
            </a:r>
            <a:r>
              <a:rPr kumimoji="0" sz="2000" b="0" i="0" u="none" strike="noStrike" kern="0" cap="none" spc="-5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vecka</a:t>
            </a:r>
            <a:r>
              <a:rPr kumimoji="0" sz="2000" b="0" i="0" u="none" strike="noStrike" kern="0" cap="none" spc="-45" normalizeH="0" baseline="0" noProof="0" dirty="0">
                <a:ln>
                  <a:noFill/>
                </a:ln>
                <a:solidFill>
                  <a:sysClr val="windowText" lastClr="000000"/>
                </a:solidFill>
                <a:effectLst/>
                <a:uLnTx/>
                <a:uFillTx/>
                <a:latin typeface="Arial"/>
                <a:cs typeface="Arial"/>
              </a:rPr>
              <a:t> </a:t>
            </a:r>
            <a:r>
              <a:rPr kumimoji="0" sz="2000" b="0" i="0" u="none" strike="noStrike" kern="0" cap="none" spc="-50" normalizeH="0" baseline="0" noProof="0" dirty="0">
                <a:ln>
                  <a:noFill/>
                </a:ln>
                <a:solidFill>
                  <a:sysClr val="windowText" lastClr="000000"/>
                </a:solidFill>
                <a:effectLst/>
                <a:uLnTx/>
                <a:uFillTx/>
                <a:latin typeface="Arial"/>
                <a:cs typeface="Arial"/>
              </a:rPr>
              <a:t>5</a:t>
            </a:r>
            <a:endParaRPr kumimoji="0" sz="2000" b="0" i="0" u="none" strike="noStrike" kern="0" cap="none" spc="0" normalizeH="0" baseline="0" noProof="0">
              <a:ln>
                <a:noFill/>
              </a:ln>
              <a:solidFill>
                <a:sysClr val="windowText" lastClr="000000"/>
              </a:solidFill>
              <a:effectLst/>
              <a:uLnTx/>
              <a:uFillTx/>
              <a:latin typeface="Arial"/>
              <a:cs typeface="Arial"/>
            </a:endParaRPr>
          </a:p>
        </p:txBody>
      </p:sp>
      <p:pic>
        <p:nvPicPr>
          <p:cNvPr id="5" name="object 5"/>
          <p:cNvPicPr/>
          <p:nvPr/>
        </p:nvPicPr>
        <p:blipFill>
          <a:blip r:embed="rId3" cstate="print"/>
          <a:stretch>
            <a:fillRect/>
          </a:stretch>
        </p:blipFill>
        <p:spPr>
          <a:xfrm>
            <a:off x="701675" y="336550"/>
            <a:ext cx="1471549" cy="119252"/>
          </a:xfrm>
          <a:prstGeom prst="rect">
            <a:avLst/>
          </a:prstGeom>
        </p:spPr>
      </p:pic>
      <p:sp>
        <p:nvSpPr>
          <p:cNvPr id="6" name="object 6"/>
          <p:cNvSpPr txBox="1"/>
          <p:nvPr/>
        </p:nvSpPr>
        <p:spPr>
          <a:xfrm>
            <a:off x="2214498" y="307085"/>
            <a:ext cx="1126490" cy="186690"/>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1050" b="1" i="0" u="none" strike="noStrike" kern="0" cap="none" spc="0" normalizeH="0" baseline="0" noProof="0" dirty="0">
                <a:ln>
                  <a:noFill/>
                </a:ln>
                <a:solidFill>
                  <a:srgbClr val="DB3746"/>
                </a:solidFill>
                <a:effectLst/>
                <a:uLnTx/>
                <a:uFillTx/>
                <a:latin typeface="Arial"/>
                <a:cs typeface="Arial"/>
              </a:rPr>
              <a:t>VAD</a:t>
            </a:r>
            <a:r>
              <a:rPr kumimoji="0" sz="1050" b="1" i="0" u="none" strike="noStrike" kern="0" cap="none" spc="-40" normalizeH="0" baseline="0" noProof="0" dirty="0">
                <a:ln>
                  <a:noFill/>
                </a:ln>
                <a:solidFill>
                  <a:srgbClr val="DB3746"/>
                </a:solidFill>
                <a:effectLst/>
                <a:uLnTx/>
                <a:uFillTx/>
                <a:latin typeface="Arial"/>
                <a:cs typeface="Arial"/>
              </a:rPr>
              <a:t> </a:t>
            </a:r>
            <a:r>
              <a:rPr kumimoji="0" sz="1050" b="1" i="0" u="none" strike="noStrike" kern="0" cap="none" spc="0" normalizeH="0" baseline="0" noProof="0" dirty="0">
                <a:ln>
                  <a:noFill/>
                </a:ln>
                <a:solidFill>
                  <a:srgbClr val="DB3746"/>
                </a:solidFill>
                <a:effectLst/>
                <a:uLnTx/>
                <a:uFillTx/>
                <a:latin typeface="Arial"/>
                <a:cs typeface="Arial"/>
              </a:rPr>
              <a:t>HAR</a:t>
            </a:r>
            <a:r>
              <a:rPr kumimoji="0" sz="1050" b="1" i="0" u="none" strike="noStrike" kern="0" cap="none" spc="-45" normalizeH="0" baseline="0" noProof="0" dirty="0">
                <a:ln>
                  <a:noFill/>
                </a:ln>
                <a:solidFill>
                  <a:srgbClr val="DB3746"/>
                </a:solidFill>
                <a:effectLst/>
                <a:uLnTx/>
                <a:uFillTx/>
                <a:latin typeface="Arial"/>
                <a:cs typeface="Arial"/>
              </a:rPr>
              <a:t> </a:t>
            </a:r>
            <a:r>
              <a:rPr kumimoji="0" sz="1050" b="1" i="0" u="none" strike="noStrike" kern="0" cap="none" spc="-10" normalizeH="0" baseline="0" noProof="0" dirty="0">
                <a:ln>
                  <a:noFill/>
                </a:ln>
                <a:solidFill>
                  <a:srgbClr val="DB3746"/>
                </a:solidFill>
                <a:effectLst/>
                <a:uLnTx/>
                <a:uFillTx/>
                <a:latin typeface="Arial"/>
                <a:cs typeface="Arial"/>
              </a:rPr>
              <a:t>HÄNT?</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Tree>
    <p:extLst>
      <p:ext uri="{BB962C8B-B14F-4D97-AF65-F5344CB8AC3E}">
        <p14:creationId xmlns:p14="http://schemas.microsoft.com/office/powerpoint/2010/main" val="6060001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Förändringar </a:t>
            </a:r>
          </a:p>
        </p:txBody>
      </p:sp>
      <p:sp>
        <p:nvSpPr>
          <p:cNvPr id="3" name="Platshållare för innehåll 2"/>
          <p:cNvSpPr>
            <a:spLocks noGrp="1"/>
          </p:cNvSpPr>
          <p:nvPr>
            <p:ph idx="1"/>
          </p:nvPr>
        </p:nvSpPr>
        <p:spPr/>
        <p:txBody>
          <a:bodyPr>
            <a:normAutofit/>
          </a:bodyPr>
          <a:lstStyle/>
          <a:p>
            <a:r>
              <a:rPr lang="sv-SE" dirty="0"/>
              <a:t>Delat upp i lagens avsikt och överenskommelsens syfte</a:t>
            </a:r>
          </a:p>
          <a:p>
            <a:r>
              <a:rPr lang="sv-SE" dirty="0"/>
              <a:t>Tagit bort förtydligande av begrepp </a:t>
            </a:r>
          </a:p>
          <a:p>
            <a:r>
              <a:rPr lang="sv-SE" dirty="0"/>
              <a:t>Tagit bort processfärgerna</a:t>
            </a:r>
          </a:p>
          <a:p>
            <a:r>
              <a:rPr lang="sv-SE" dirty="0"/>
              <a:t>Förändring i beskrivning av Tvister </a:t>
            </a:r>
          </a:p>
          <a:p>
            <a:pPr marL="0" indent="0">
              <a:buNone/>
            </a:pPr>
            <a:r>
              <a:rPr lang="sv-SE" dirty="0">
                <a:solidFill>
                  <a:srgbClr val="FF0000"/>
                </a:solidFill>
              </a:rPr>
              <a:t> </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6EF070-D4A1-4BBC-95E2-C540A084EC01}" type="datetime1">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2025-01-10</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9674955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Överenskommelse sammanfattning</a:t>
            </a:r>
          </a:p>
        </p:txBody>
      </p:sp>
      <p:sp>
        <p:nvSpPr>
          <p:cNvPr id="3" name="Platshållare för innehåll 2"/>
          <p:cNvSpPr>
            <a:spLocks noGrp="1"/>
          </p:cNvSpPr>
          <p:nvPr>
            <p:ph idx="1"/>
          </p:nvPr>
        </p:nvSpPr>
        <p:spPr>
          <a:xfrm>
            <a:off x="410547" y="1459345"/>
            <a:ext cx="11546397" cy="4897005"/>
          </a:xfrm>
        </p:spPr>
        <p:txBody>
          <a:bodyPr>
            <a:normAutofit/>
          </a:bodyPr>
          <a:lstStyle/>
          <a:p>
            <a:pPr marL="0" indent="0">
              <a:buNone/>
            </a:pPr>
            <a:r>
              <a:rPr lang="sv-SE" dirty="0"/>
              <a:t>Revidering av överenskommelsen, bör vara klar då Regionen går in i Cosmic Link.</a:t>
            </a:r>
          </a:p>
          <a:p>
            <a:pPr marL="0" indent="0">
              <a:buNone/>
            </a:pPr>
            <a:r>
              <a:rPr lang="sv-SE" dirty="0"/>
              <a:t>Samarbete har skett mellan SUS gruppen och Links arbetsgrupp, för att överenskommelsen ska stämma med de nya framtagna rutiner och arbetssätt i Link.</a:t>
            </a:r>
          </a:p>
          <a:p>
            <a:pPr marL="0" indent="0">
              <a:buNone/>
            </a:pPr>
            <a:r>
              <a:rPr lang="sv-SE" dirty="0"/>
              <a:t>Nya överenskommelsen är mer generell, detaljer finns i rutiner och arbetssätt</a:t>
            </a:r>
          </a:p>
          <a:p>
            <a:pPr marL="0" indent="0">
              <a:buNone/>
            </a:pPr>
            <a:r>
              <a:rPr lang="sv-SE" dirty="0"/>
              <a:t>Gamla riktlinjen Samverkan vid utskrivning från slutenvård tas bort då vi går in i Cosmic Link, ersätts av nya Rutiner och arbetssätt - Samverkan vid utskrivning från sluten hälso och sjukvård,</a:t>
            </a:r>
          </a:p>
          <a:p>
            <a:pPr marL="0" indent="0">
              <a:buNone/>
            </a:pP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6EF070-D4A1-4BBC-95E2-C540A084EC01}" type="datetime1">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2025-01-10</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6938258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Överenskommelse sammanfattning</a:t>
            </a:r>
          </a:p>
        </p:txBody>
      </p:sp>
      <p:sp>
        <p:nvSpPr>
          <p:cNvPr id="3" name="Platshållare för innehåll 2"/>
          <p:cNvSpPr>
            <a:spLocks noGrp="1"/>
          </p:cNvSpPr>
          <p:nvPr>
            <p:ph idx="1"/>
          </p:nvPr>
        </p:nvSpPr>
        <p:spPr>
          <a:xfrm>
            <a:off x="410547" y="1881043"/>
            <a:ext cx="11370906" cy="4351337"/>
          </a:xfrm>
        </p:spPr>
        <p:txBody>
          <a:bodyPr>
            <a:normAutofit/>
          </a:bodyPr>
          <a:lstStyle/>
          <a:p>
            <a:pPr marL="0" indent="0">
              <a:buNone/>
            </a:pPr>
            <a:r>
              <a:rPr lang="sv-SE" dirty="0"/>
              <a:t>Vid utskrivning ska det alltid göras en utskrivningsplanering. </a:t>
            </a:r>
          </a:p>
          <a:p>
            <a:pPr marL="0" indent="0">
              <a:buNone/>
            </a:pPr>
            <a:r>
              <a:rPr lang="sv-SE" dirty="0"/>
              <a:t>I Link fokuseras på utskrivningsplanering och kommunikation mellan huvudmännen </a:t>
            </a:r>
          </a:p>
          <a:p>
            <a:pPr marL="0" indent="0">
              <a:buNone/>
            </a:pPr>
            <a:r>
              <a:rPr lang="sv-SE" dirty="0"/>
              <a:t>SIP ska göras i de fall det behövs men oftast efter utskrivning, i hemmet</a:t>
            </a:r>
          </a:p>
          <a:p>
            <a:pPr marL="0" indent="0">
              <a:buNone/>
            </a:pPr>
            <a:r>
              <a:rPr lang="sv-SE" dirty="0"/>
              <a:t>SIP ska vara en långsiktig planering innehållande mål och delmål samt uppföljning, görs i undantagsfall på sjukhus  </a:t>
            </a:r>
          </a:p>
          <a:p>
            <a:pPr marL="0" indent="0">
              <a:buNone/>
            </a:pPr>
            <a:r>
              <a:rPr lang="sv-SE" dirty="0"/>
              <a:t>Borttagna processfärger</a:t>
            </a:r>
          </a:p>
          <a:p>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6EF070-D4A1-4BBC-95E2-C540A084EC01}" type="datetime1">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2025-01-10</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2915311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Ekonomiska ersättningsmodeller</a:t>
            </a:r>
          </a:p>
        </p:txBody>
      </p:sp>
      <p:sp>
        <p:nvSpPr>
          <p:cNvPr id="3" name="Platshållare för innehåll 2"/>
          <p:cNvSpPr>
            <a:spLocks noGrp="1"/>
          </p:cNvSpPr>
          <p:nvPr>
            <p:ph idx="1"/>
          </p:nvPr>
        </p:nvSpPr>
        <p:spPr/>
        <p:txBody>
          <a:bodyPr>
            <a:normAutofit/>
          </a:bodyPr>
          <a:lstStyle/>
          <a:p>
            <a:pPr marL="0" indent="0">
              <a:buNone/>
            </a:pPr>
            <a:r>
              <a:rPr lang="sv-SE" dirty="0"/>
              <a:t>Vi har kvar det nuvarande ekonomiska systemet </a:t>
            </a:r>
          </a:p>
          <a:p>
            <a:pPr marL="0" indent="0">
              <a:buNone/>
            </a:pPr>
            <a:r>
              <a:rPr lang="sv-SE" dirty="0"/>
              <a:t>Två olika beräkningsmodeller</a:t>
            </a:r>
          </a:p>
          <a:p>
            <a:pPr marL="0" indent="0">
              <a:buNone/>
            </a:pPr>
            <a:endParaRPr lang="sv-SE" dirty="0"/>
          </a:p>
          <a:p>
            <a:pPr marL="0" indent="0">
              <a:buNone/>
            </a:pPr>
            <a:r>
              <a:rPr lang="sv-SE" sz="2000" dirty="0"/>
              <a:t>1.</a:t>
            </a:r>
            <a:r>
              <a:rPr lang="sv-SE" dirty="0"/>
              <a:t>Individuell beräkning av ersättningsskyldighet i vissa fall, om utskrivningsklar mer än 7 dagar, </a:t>
            </a:r>
          </a:p>
          <a:p>
            <a:pPr marL="0" indent="0">
              <a:buNone/>
            </a:pPr>
            <a:r>
              <a:rPr lang="sv-SE" sz="2000" dirty="0"/>
              <a:t>2. </a:t>
            </a:r>
            <a:r>
              <a:rPr lang="sv-SE" dirty="0"/>
              <a:t>Rullande 2 dagar, ersättningsskyldighet inträder när minst två av de tre senaste månaderna överskrider 2.0 (”rullande” tre månader) </a:t>
            </a:r>
          </a:p>
          <a:p>
            <a:pPr marL="0" indent="0">
              <a:buNone/>
            </a:pPr>
            <a:r>
              <a:rPr lang="sv-SE" dirty="0">
                <a:solidFill>
                  <a:srgbClr val="FF0000"/>
                </a:solidFill>
              </a:rPr>
              <a:t> </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6EF070-D4A1-4BBC-95E2-C540A084EC01}" type="datetime1">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2025-01-10</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6588401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Ersättningsmodell rullande två dagar</a:t>
            </a:r>
          </a:p>
        </p:txBody>
      </p:sp>
      <p:sp>
        <p:nvSpPr>
          <p:cNvPr id="3" name="Platshållare för innehåll 2"/>
          <p:cNvSpPr>
            <a:spLocks noGrp="1"/>
          </p:cNvSpPr>
          <p:nvPr>
            <p:ph idx="1"/>
          </p:nvPr>
        </p:nvSpPr>
        <p:spPr/>
        <p:txBody>
          <a:bodyPr>
            <a:normAutofit lnSpcReduction="10000"/>
          </a:bodyPr>
          <a:lstStyle/>
          <a:p>
            <a:r>
              <a:rPr lang="sv-SE" dirty="0"/>
              <a:t>Ekonomisk reglering </a:t>
            </a:r>
          </a:p>
          <a:p>
            <a:pPr marL="0" indent="0">
              <a:buNone/>
            </a:pPr>
            <a:r>
              <a:rPr lang="sv-SE" dirty="0"/>
              <a:t>Varje kalenderår fastställs ett genomsnittligt antal kalenderdagar som gräns för när kommunernas ersättningsskyldighet ska inträda. För avtalsperioden fastställs antalet genomsnittliga dagar till två kalenderdagar. Ersättningsskyldighet inträder för en kommun när minst två av de tre senaste månaderna (”rullande” tre månader) har ett genomsnittligt antal kalenderdagar som överstiger den fastställda gränsen. Den eventuella ersättning som kommunen ska ersätta bygger på det belopp som Socialstyrelsen årligen fastställer. Det motsvarar genomsnittskostnaden i landet för ett vårddygn i den slutna vården. </a:t>
            </a:r>
            <a:endParaRPr lang="sv-SE" dirty="0">
              <a:solidFill>
                <a:srgbClr val="FF0000"/>
              </a:solidFill>
            </a:endParaRP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6EF070-D4A1-4BBC-95E2-C540A084EC01}" type="datetime1">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2025-01-10</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95229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Individuell beräkning av ersättningsskyldighet mer än sju dagar </a:t>
            </a:r>
          </a:p>
        </p:txBody>
      </p:sp>
      <p:sp>
        <p:nvSpPr>
          <p:cNvPr id="3" name="Platshållare för innehåll 2"/>
          <p:cNvSpPr>
            <a:spLocks noGrp="1"/>
          </p:cNvSpPr>
          <p:nvPr>
            <p:ph idx="1"/>
          </p:nvPr>
        </p:nvSpPr>
        <p:spPr>
          <a:xfrm>
            <a:off x="752292" y="1819564"/>
            <a:ext cx="11370906" cy="3980872"/>
          </a:xfrm>
        </p:spPr>
        <p:txBody>
          <a:bodyPr/>
          <a:lstStyle/>
          <a:p>
            <a:pPr marL="0" indent="0">
              <a:buNone/>
            </a:pPr>
            <a:r>
              <a:rPr lang="sv-SE" dirty="0"/>
              <a:t>Om det dröjer mer än sju (7) kalenderdagar från underrättelse via utskrivnings-meddelande om att en patient är utskrivningsklar tills utskrivning sker, så övergår den genomsnittliga kalenderdags-beräkningen till en individuell beräkning av ersättningsskyldigheten. Kommunen ska då erlägga ersättning för de dagar som överskrider tre (3) kalenderdagar. Det är samma gräns som finns i lagstiftningens förslag. Berörda patienter ska inte räknas med i månadens genomsnittliga kalenderdagar som ligger till grund för fakturering.</a:t>
            </a:r>
          </a:p>
          <a:p>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6EF070-D4A1-4BBC-95E2-C540A084EC01}" type="datetime1">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2025-01-10</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285784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Utskrivningsklara patienter 7 dagar eller mindre  2023 samt 2024</a:t>
            </a:r>
          </a:p>
        </p:txBody>
      </p:sp>
      <p:pic>
        <p:nvPicPr>
          <p:cNvPr id="8" name="Platshållare för innehåll 7"/>
          <p:cNvPicPr>
            <a:picLocks noGrp="1" noChangeAspect="1"/>
          </p:cNvPicPr>
          <p:nvPr>
            <p:ph sz="half" idx="1"/>
          </p:nvPr>
        </p:nvPicPr>
        <p:blipFill>
          <a:blip r:embed="rId2"/>
          <a:stretch>
            <a:fillRect/>
          </a:stretch>
        </p:blipFill>
        <p:spPr>
          <a:xfrm>
            <a:off x="410548" y="1571625"/>
            <a:ext cx="5227584" cy="3906120"/>
          </a:xfrm>
          <a:prstGeom prst="rect">
            <a:avLst/>
          </a:prstGeom>
        </p:spPr>
      </p:pic>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1684484-201B-44CD-9746-00FED4EFCD5B}" type="datetime1">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2025-01-10</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latshållare för innehåll 7"/>
          <p:cNvPicPr>
            <a:picLocks noGrp="1" noChangeAspect="1"/>
          </p:cNvPicPr>
          <p:nvPr>
            <p:ph sz="half" idx="2"/>
          </p:nvPr>
        </p:nvPicPr>
        <p:blipFill>
          <a:blip r:embed="rId3"/>
          <a:stretch>
            <a:fillRect/>
          </a:stretch>
        </p:blipFill>
        <p:spPr>
          <a:xfrm>
            <a:off x="6553869" y="1571625"/>
            <a:ext cx="4845299" cy="3871193"/>
          </a:xfrm>
          <a:prstGeom prst="rect">
            <a:avLst/>
          </a:prstGeom>
        </p:spPr>
      </p:pic>
    </p:spTree>
    <p:extLst>
      <p:ext uri="{BB962C8B-B14F-4D97-AF65-F5344CB8AC3E}">
        <p14:creationId xmlns:p14="http://schemas.microsoft.com/office/powerpoint/2010/main" val="11208223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Utskrivningsklara patienter 7 dagar eller mer 2023-2024</a:t>
            </a:r>
          </a:p>
        </p:txBody>
      </p:sp>
      <p:pic>
        <p:nvPicPr>
          <p:cNvPr id="9" name="Platshållare för innehåll 8"/>
          <p:cNvPicPr>
            <a:picLocks noGrp="1" noChangeAspect="1"/>
          </p:cNvPicPr>
          <p:nvPr>
            <p:ph sz="half" idx="2"/>
          </p:nvPr>
        </p:nvPicPr>
        <p:blipFill>
          <a:blip r:embed="rId2"/>
          <a:stretch>
            <a:fillRect/>
          </a:stretch>
        </p:blipFill>
        <p:spPr>
          <a:xfrm>
            <a:off x="5985164" y="1681018"/>
            <a:ext cx="5123295" cy="3730049"/>
          </a:xfrm>
          <a:prstGeom prst="rect">
            <a:avLst/>
          </a:prstGeom>
        </p:spPr>
      </p:pic>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1684484-201B-44CD-9746-00FED4EFCD5B}" type="datetime1">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2025-01-10</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latshållare för innehåll 8"/>
          <p:cNvPicPr>
            <a:picLocks noGrp="1" noChangeAspect="1"/>
          </p:cNvPicPr>
          <p:nvPr>
            <p:ph sz="half" idx="1"/>
          </p:nvPr>
        </p:nvPicPr>
        <p:blipFill>
          <a:blip r:embed="rId3"/>
          <a:stretch>
            <a:fillRect/>
          </a:stretch>
        </p:blipFill>
        <p:spPr>
          <a:xfrm>
            <a:off x="517236" y="1754911"/>
            <a:ext cx="5070764" cy="3656156"/>
          </a:xfrm>
          <a:prstGeom prst="rect">
            <a:avLst/>
          </a:prstGeom>
        </p:spPr>
      </p:pic>
    </p:spTree>
    <p:extLst>
      <p:ext uri="{BB962C8B-B14F-4D97-AF65-F5344CB8AC3E}">
        <p14:creationId xmlns:p14="http://schemas.microsoft.com/office/powerpoint/2010/main" val="5847209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10548" y="365126"/>
            <a:ext cx="10619402" cy="358081"/>
          </a:xfrm>
        </p:spPr>
        <p:txBody>
          <a:bodyPr>
            <a:normAutofit fontScale="90000"/>
          </a:bodyPr>
          <a:lstStyle/>
          <a:p>
            <a:r>
              <a:rPr lang="sv-SE"/>
              <a:t>Ekonomisk förklaring </a:t>
            </a:r>
            <a:endParaRPr lang="sv-SE" dirty="0"/>
          </a:p>
        </p:txBody>
      </p:sp>
      <p:graphicFrame>
        <p:nvGraphicFramePr>
          <p:cNvPr id="7" name="Platshållare för innehåll 6"/>
          <p:cNvGraphicFramePr>
            <a:graphicFrameLocks noGrp="1"/>
          </p:cNvGraphicFramePr>
          <p:nvPr>
            <p:ph idx="1"/>
          </p:nvPr>
        </p:nvGraphicFramePr>
        <p:xfrm>
          <a:off x="1268083" y="825490"/>
          <a:ext cx="9375973" cy="5216209"/>
        </p:xfrm>
        <a:graphic>
          <a:graphicData uri="http://schemas.openxmlformats.org/drawingml/2006/table">
            <a:tbl>
              <a:tblPr>
                <a:tableStyleId>{5C22544A-7EE6-4342-B048-85BDC9FD1C3A}</a:tableStyleId>
              </a:tblPr>
              <a:tblGrid>
                <a:gridCol w="1100676">
                  <a:extLst>
                    <a:ext uri="{9D8B030D-6E8A-4147-A177-3AD203B41FA5}">
                      <a16:colId xmlns:a16="http://schemas.microsoft.com/office/drawing/2014/main" val="972066107"/>
                    </a:ext>
                  </a:extLst>
                </a:gridCol>
                <a:gridCol w="776947">
                  <a:extLst>
                    <a:ext uri="{9D8B030D-6E8A-4147-A177-3AD203B41FA5}">
                      <a16:colId xmlns:a16="http://schemas.microsoft.com/office/drawing/2014/main" val="3805607578"/>
                    </a:ext>
                  </a:extLst>
                </a:gridCol>
                <a:gridCol w="776947">
                  <a:extLst>
                    <a:ext uri="{9D8B030D-6E8A-4147-A177-3AD203B41FA5}">
                      <a16:colId xmlns:a16="http://schemas.microsoft.com/office/drawing/2014/main" val="2871521402"/>
                    </a:ext>
                  </a:extLst>
                </a:gridCol>
                <a:gridCol w="1213981">
                  <a:extLst>
                    <a:ext uri="{9D8B030D-6E8A-4147-A177-3AD203B41FA5}">
                      <a16:colId xmlns:a16="http://schemas.microsoft.com/office/drawing/2014/main" val="3553778049"/>
                    </a:ext>
                  </a:extLst>
                </a:gridCol>
                <a:gridCol w="1392029">
                  <a:extLst>
                    <a:ext uri="{9D8B030D-6E8A-4147-A177-3AD203B41FA5}">
                      <a16:colId xmlns:a16="http://schemas.microsoft.com/office/drawing/2014/main" val="1969621602"/>
                    </a:ext>
                  </a:extLst>
                </a:gridCol>
                <a:gridCol w="1100676">
                  <a:extLst>
                    <a:ext uri="{9D8B030D-6E8A-4147-A177-3AD203B41FA5}">
                      <a16:colId xmlns:a16="http://schemas.microsoft.com/office/drawing/2014/main" val="4152670356"/>
                    </a:ext>
                  </a:extLst>
                </a:gridCol>
                <a:gridCol w="1056162">
                  <a:extLst>
                    <a:ext uri="{9D8B030D-6E8A-4147-A177-3AD203B41FA5}">
                      <a16:colId xmlns:a16="http://schemas.microsoft.com/office/drawing/2014/main" val="33253496"/>
                    </a:ext>
                  </a:extLst>
                </a:gridCol>
                <a:gridCol w="1958555">
                  <a:extLst>
                    <a:ext uri="{9D8B030D-6E8A-4147-A177-3AD203B41FA5}">
                      <a16:colId xmlns:a16="http://schemas.microsoft.com/office/drawing/2014/main" val="1007890499"/>
                    </a:ext>
                  </a:extLst>
                </a:gridCol>
              </a:tblGrid>
              <a:tr h="77698">
                <a:tc>
                  <a:txBody>
                    <a:bodyPr/>
                    <a:lstStyle/>
                    <a:p>
                      <a:pPr algn="l" fontAlgn="b"/>
                      <a:endParaRPr lang="sv-SE" sz="5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5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500" b="0" i="0" u="none" strike="noStrike" dirty="0">
                        <a:solidFill>
                          <a:srgbClr val="000000"/>
                        </a:solidFill>
                        <a:effectLst/>
                        <a:latin typeface="Calibri" panose="020F0502020204030204" pitchFamily="34" charset="0"/>
                      </a:endParaRPr>
                    </a:p>
                  </a:txBody>
                  <a:tcPr marL="4318" marR="4318" marT="4318" marB="0" anchor="b"/>
                </a:tc>
                <a:tc>
                  <a:txBody>
                    <a:bodyPr/>
                    <a:lstStyle/>
                    <a:p>
                      <a:pPr algn="l" fontAlgn="b"/>
                      <a:endParaRPr lang="sv-SE" sz="5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5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5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5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500" b="0" i="0" u="none" strike="noStrike">
                        <a:solidFill>
                          <a:srgbClr val="000000"/>
                        </a:solidFill>
                        <a:effectLst/>
                        <a:latin typeface="Calibri" panose="020F0502020204030204" pitchFamily="34" charset="0"/>
                      </a:endParaRPr>
                    </a:p>
                  </a:txBody>
                  <a:tcPr marL="4318" marR="4318" marT="4318" marB="0" anchor="b"/>
                </a:tc>
                <a:extLst>
                  <a:ext uri="{0D108BD9-81ED-4DB2-BD59-A6C34878D82A}">
                    <a16:rowId xmlns:a16="http://schemas.microsoft.com/office/drawing/2014/main" val="3636651953"/>
                  </a:ext>
                </a:extLst>
              </a:tr>
              <a:tr h="96213">
                <a:tc>
                  <a:txBody>
                    <a:bodyPr/>
                    <a:lstStyle/>
                    <a:p>
                      <a:pPr algn="l" fontAlgn="b"/>
                      <a:endParaRPr lang="sv-SE" sz="500" b="0" i="0" u="none" strike="noStrike">
                        <a:solidFill>
                          <a:srgbClr val="000000"/>
                        </a:solidFill>
                        <a:effectLst/>
                        <a:latin typeface="Calibri" panose="020F0502020204030204" pitchFamily="34" charset="0"/>
                      </a:endParaRPr>
                    </a:p>
                  </a:txBody>
                  <a:tcPr marL="4318" marR="4318" marT="4318" marB="0" anchor="b"/>
                </a:tc>
                <a:tc gridSpan="2">
                  <a:txBody>
                    <a:bodyPr/>
                    <a:lstStyle/>
                    <a:p>
                      <a:pPr algn="ctr" fontAlgn="b"/>
                      <a:r>
                        <a:rPr lang="sv-SE" sz="500" u="none" strike="noStrike">
                          <a:effectLst/>
                        </a:rPr>
                        <a:t>långliggare</a:t>
                      </a:r>
                      <a:endParaRPr lang="sv-SE" sz="500" b="0" i="0" u="none" strike="noStrike">
                        <a:solidFill>
                          <a:srgbClr val="000000"/>
                        </a:solidFill>
                        <a:effectLst/>
                        <a:latin typeface="Calibri" panose="020F0502020204030204" pitchFamily="34" charset="0"/>
                      </a:endParaRPr>
                    </a:p>
                  </a:txBody>
                  <a:tcPr marL="4318" marR="4318" marT="4318" marB="0" anchor="b"/>
                </a:tc>
                <a:tc hMerge="1">
                  <a:txBody>
                    <a:bodyPr/>
                    <a:lstStyle/>
                    <a:p>
                      <a:endParaRPr lang="sv-SE"/>
                    </a:p>
                  </a:txBody>
                  <a:tcPr/>
                </a:tc>
                <a:tc gridSpan="2">
                  <a:txBody>
                    <a:bodyPr/>
                    <a:lstStyle/>
                    <a:p>
                      <a:pPr algn="ctr" fontAlgn="b"/>
                      <a:r>
                        <a:rPr lang="sv-SE" sz="500" u="none" strike="noStrike">
                          <a:effectLst/>
                        </a:rPr>
                        <a:t>genomsnitt</a:t>
                      </a:r>
                      <a:endParaRPr lang="sv-SE" sz="500" b="0" i="0" u="none" strike="noStrike">
                        <a:solidFill>
                          <a:srgbClr val="000000"/>
                        </a:solidFill>
                        <a:effectLst/>
                        <a:latin typeface="Calibri" panose="020F0502020204030204" pitchFamily="34" charset="0"/>
                      </a:endParaRPr>
                    </a:p>
                  </a:txBody>
                  <a:tcPr marL="4318" marR="4318" marT="4318" marB="0" anchor="b"/>
                </a:tc>
                <a:tc hMerge="1">
                  <a:txBody>
                    <a:bodyPr/>
                    <a:lstStyle/>
                    <a:p>
                      <a:endParaRPr lang="sv-SE"/>
                    </a:p>
                  </a:txBody>
                  <a:tcPr/>
                </a:tc>
                <a:tc>
                  <a:txBody>
                    <a:bodyPr/>
                    <a:lstStyle/>
                    <a:p>
                      <a:pPr algn="l" fontAlgn="b"/>
                      <a:endParaRPr lang="sv-SE" sz="5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5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500" b="0" i="0" u="none" strike="noStrike">
                        <a:solidFill>
                          <a:srgbClr val="000000"/>
                        </a:solidFill>
                        <a:effectLst/>
                        <a:latin typeface="Calibri" panose="020F0502020204030204" pitchFamily="34" charset="0"/>
                      </a:endParaRPr>
                    </a:p>
                  </a:txBody>
                  <a:tcPr marL="4318" marR="4318" marT="4318" marB="0" anchor="b"/>
                </a:tc>
                <a:extLst>
                  <a:ext uri="{0D108BD9-81ED-4DB2-BD59-A6C34878D82A}">
                    <a16:rowId xmlns:a16="http://schemas.microsoft.com/office/drawing/2014/main" val="3105953942"/>
                  </a:ext>
                </a:extLst>
              </a:tr>
              <a:tr h="41575">
                <a:tc>
                  <a:txBody>
                    <a:bodyPr/>
                    <a:lstStyle/>
                    <a:p>
                      <a:pPr algn="l" fontAlgn="b"/>
                      <a:endParaRPr lang="sv-SE" sz="500" b="0" i="0" u="none" strike="noStrike">
                        <a:solidFill>
                          <a:srgbClr val="000000"/>
                        </a:solidFill>
                        <a:effectLst/>
                        <a:latin typeface="Calibri" panose="020F0502020204030204" pitchFamily="34" charset="0"/>
                      </a:endParaRPr>
                    </a:p>
                  </a:txBody>
                  <a:tcPr marL="4318" marR="4318" marT="4318" marB="0" anchor="b"/>
                </a:tc>
                <a:tc>
                  <a:txBody>
                    <a:bodyPr/>
                    <a:lstStyle/>
                    <a:p>
                      <a:pPr algn="ctr" fontAlgn="b"/>
                      <a:r>
                        <a:rPr lang="sv-SE" sz="500" u="none" strike="noStrike">
                          <a:effectLst/>
                        </a:rPr>
                        <a:t>antal </a:t>
                      </a:r>
                      <a:endParaRPr lang="sv-SE" sz="500" b="0" i="0" u="none" strike="noStrike">
                        <a:solidFill>
                          <a:srgbClr val="000000"/>
                        </a:solidFill>
                        <a:effectLst/>
                        <a:latin typeface="Calibri" panose="020F0502020204030204" pitchFamily="34" charset="0"/>
                      </a:endParaRPr>
                    </a:p>
                  </a:txBody>
                  <a:tcPr marL="4318" marR="4318" marT="4318" marB="0" anchor="b"/>
                </a:tc>
                <a:tc>
                  <a:txBody>
                    <a:bodyPr/>
                    <a:lstStyle/>
                    <a:p>
                      <a:pPr algn="ctr" fontAlgn="b"/>
                      <a:r>
                        <a:rPr lang="sv-SE" sz="500" u="none" strike="noStrike">
                          <a:effectLst/>
                        </a:rPr>
                        <a:t>deb dgr</a:t>
                      </a:r>
                      <a:endParaRPr lang="sv-SE" sz="500" b="0" i="0" u="none" strike="noStrike">
                        <a:solidFill>
                          <a:srgbClr val="000000"/>
                        </a:solidFill>
                        <a:effectLst/>
                        <a:latin typeface="Calibri" panose="020F0502020204030204" pitchFamily="34" charset="0"/>
                      </a:endParaRPr>
                    </a:p>
                  </a:txBody>
                  <a:tcPr marL="4318" marR="4318" marT="4318" marB="0" anchor="b"/>
                </a:tc>
                <a:tc>
                  <a:txBody>
                    <a:bodyPr/>
                    <a:lstStyle/>
                    <a:p>
                      <a:pPr algn="ctr" fontAlgn="b"/>
                      <a:r>
                        <a:rPr lang="sv-SE" sz="500" u="none" strike="noStrike">
                          <a:effectLst/>
                        </a:rPr>
                        <a:t>antal patienter</a:t>
                      </a:r>
                      <a:endParaRPr lang="sv-SE" sz="500" b="0" i="0" u="none" strike="noStrike">
                        <a:solidFill>
                          <a:srgbClr val="000000"/>
                        </a:solidFill>
                        <a:effectLst/>
                        <a:latin typeface="Calibri" panose="020F0502020204030204" pitchFamily="34" charset="0"/>
                      </a:endParaRPr>
                    </a:p>
                  </a:txBody>
                  <a:tcPr marL="4318" marR="4318" marT="4318" marB="0" anchor="b"/>
                </a:tc>
                <a:tc>
                  <a:txBody>
                    <a:bodyPr/>
                    <a:lstStyle/>
                    <a:p>
                      <a:pPr algn="ctr" fontAlgn="b"/>
                      <a:r>
                        <a:rPr lang="sv-SE" sz="500" u="none" strike="noStrike">
                          <a:effectLst/>
                        </a:rPr>
                        <a:t>odeb dagar</a:t>
                      </a:r>
                      <a:endParaRPr lang="sv-SE" sz="500" b="0" i="0" u="none" strike="noStrike">
                        <a:solidFill>
                          <a:srgbClr val="000000"/>
                        </a:solidFill>
                        <a:effectLst/>
                        <a:latin typeface="Calibri" panose="020F0502020204030204" pitchFamily="34" charset="0"/>
                      </a:endParaRPr>
                    </a:p>
                  </a:txBody>
                  <a:tcPr marL="4318" marR="4318" marT="4318" marB="0" anchor="b"/>
                </a:tc>
                <a:tc>
                  <a:txBody>
                    <a:bodyPr/>
                    <a:lstStyle/>
                    <a:p>
                      <a:pPr algn="ctr" fontAlgn="b"/>
                      <a:r>
                        <a:rPr lang="sv-SE" sz="500" u="none" strike="noStrike">
                          <a:effectLst/>
                        </a:rPr>
                        <a:t>snittdeb &gt;2.0</a:t>
                      </a:r>
                      <a:endParaRPr lang="sv-SE" sz="500" b="0" i="0" u="none" strike="noStrike">
                        <a:solidFill>
                          <a:srgbClr val="000000"/>
                        </a:solidFill>
                        <a:effectLst/>
                        <a:latin typeface="Calibri" panose="020F0502020204030204" pitchFamily="34" charset="0"/>
                      </a:endParaRPr>
                    </a:p>
                  </a:txBody>
                  <a:tcPr marL="4318" marR="4318" marT="4318" marB="0" anchor="b"/>
                </a:tc>
                <a:tc>
                  <a:txBody>
                    <a:bodyPr/>
                    <a:lstStyle/>
                    <a:p>
                      <a:pPr algn="ctr" fontAlgn="b"/>
                      <a:r>
                        <a:rPr lang="sv-SE" sz="500" u="none" strike="noStrike">
                          <a:effectLst/>
                        </a:rPr>
                        <a:t>diff</a:t>
                      </a:r>
                      <a:endParaRPr lang="sv-SE" sz="5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r>
                        <a:rPr lang="sv-SE" sz="500" u="none" strike="noStrike">
                          <a:effectLst/>
                        </a:rPr>
                        <a:t> kommunens besparing </a:t>
                      </a:r>
                      <a:endParaRPr lang="sv-SE" sz="500" b="0" i="0" u="none" strike="noStrike">
                        <a:solidFill>
                          <a:srgbClr val="000000"/>
                        </a:solidFill>
                        <a:effectLst/>
                        <a:latin typeface="Calibri" panose="020F0502020204030204" pitchFamily="34" charset="0"/>
                      </a:endParaRPr>
                    </a:p>
                  </a:txBody>
                  <a:tcPr marL="4318" marR="4318" marT="4318" marB="0" anchor="b"/>
                </a:tc>
                <a:extLst>
                  <a:ext uri="{0D108BD9-81ED-4DB2-BD59-A6C34878D82A}">
                    <a16:rowId xmlns:a16="http://schemas.microsoft.com/office/drawing/2014/main" val="2498848424"/>
                  </a:ext>
                </a:extLst>
              </a:tr>
              <a:tr h="159742">
                <a:tc>
                  <a:txBody>
                    <a:bodyPr/>
                    <a:lstStyle/>
                    <a:p>
                      <a:pPr algn="l" fontAlgn="b"/>
                      <a:r>
                        <a:rPr lang="sv-SE" sz="1000" u="none" strike="noStrike" dirty="0">
                          <a:effectLst/>
                        </a:rPr>
                        <a:t>Avesta</a:t>
                      </a:r>
                      <a:endParaRPr lang="sv-SE" sz="1000" b="0" i="0" u="none" strike="noStrike" dirty="0">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dirty="0">
                          <a:effectLst/>
                        </a:rPr>
                        <a:t>2</a:t>
                      </a:r>
                      <a:endParaRPr lang="sv-SE" sz="1000" b="0" i="0" u="none" strike="noStrike" dirty="0">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dirty="0">
                          <a:effectLst/>
                        </a:rPr>
                        <a:t>15</a:t>
                      </a:r>
                      <a:endParaRPr lang="sv-SE" sz="1000" b="0" i="0" u="none" strike="noStrike" dirty="0">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11</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20</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0</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20</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r>
                        <a:rPr lang="sv-SE" sz="1000" u="none" strike="noStrike">
                          <a:effectLst/>
                        </a:rPr>
                        <a:t>                                    232 000 </a:t>
                      </a:r>
                      <a:endParaRPr lang="sv-SE" sz="1000" b="0" i="0" u="none" strike="noStrike">
                        <a:solidFill>
                          <a:srgbClr val="000000"/>
                        </a:solidFill>
                        <a:effectLst/>
                        <a:latin typeface="Calibri" panose="020F0502020204030204" pitchFamily="34" charset="0"/>
                      </a:endParaRPr>
                    </a:p>
                  </a:txBody>
                  <a:tcPr marL="4318" marR="4318" marT="4318" marB="0" anchor="b"/>
                </a:tc>
                <a:extLst>
                  <a:ext uri="{0D108BD9-81ED-4DB2-BD59-A6C34878D82A}">
                    <a16:rowId xmlns:a16="http://schemas.microsoft.com/office/drawing/2014/main" val="2121347464"/>
                  </a:ext>
                </a:extLst>
              </a:tr>
              <a:tr h="159742">
                <a:tc>
                  <a:txBody>
                    <a:bodyPr/>
                    <a:lstStyle/>
                    <a:p>
                      <a:pPr algn="l" fontAlgn="b"/>
                      <a:r>
                        <a:rPr lang="sv-SE" sz="1000" u="none" strike="noStrike" dirty="0">
                          <a:effectLst/>
                        </a:rPr>
                        <a:t>Borlänge</a:t>
                      </a:r>
                      <a:endParaRPr lang="sv-SE" sz="1000" b="0" i="0" u="none" strike="noStrike" dirty="0">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35</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dirty="0">
                          <a:effectLst/>
                        </a:rPr>
                        <a:t>256</a:t>
                      </a:r>
                      <a:endParaRPr lang="sv-SE" sz="1000" b="0" i="0" u="none" strike="noStrike" dirty="0">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107</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244</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229,2</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14,8</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r>
                        <a:rPr lang="sv-SE" sz="1000" u="none" strike="noStrike">
                          <a:effectLst/>
                        </a:rPr>
                        <a:t>                                    171 680 </a:t>
                      </a:r>
                      <a:endParaRPr lang="sv-SE" sz="1000" b="0" i="0" u="none" strike="noStrike">
                        <a:solidFill>
                          <a:srgbClr val="000000"/>
                        </a:solidFill>
                        <a:effectLst/>
                        <a:latin typeface="Calibri" panose="020F0502020204030204" pitchFamily="34" charset="0"/>
                      </a:endParaRPr>
                    </a:p>
                  </a:txBody>
                  <a:tcPr marL="4318" marR="4318" marT="4318" marB="0" anchor="b"/>
                </a:tc>
                <a:extLst>
                  <a:ext uri="{0D108BD9-81ED-4DB2-BD59-A6C34878D82A}">
                    <a16:rowId xmlns:a16="http://schemas.microsoft.com/office/drawing/2014/main" val="958333225"/>
                  </a:ext>
                </a:extLst>
              </a:tr>
              <a:tr h="159742">
                <a:tc>
                  <a:txBody>
                    <a:bodyPr/>
                    <a:lstStyle/>
                    <a:p>
                      <a:pPr algn="l" fontAlgn="b"/>
                      <a:r>
                        <a:rPr lang="sv-SE" sz="1000" u="none" strike="noStrike" dirty="0">
                          <a:effectLst/>
                        </a:rPr>
                        <a:t>Falun</a:t>
                      </a:r>
                      <a:endParaRPr lang="sv-SE" sz="1000" b="0" i="0" u="none" strike="noStrike" dirty="0">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17</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dirty="0">
                          <a:effectLst/>
                        </a:rPr>
                        <a:t>151</a:t>
                      </a:r>
                      <a:endParaRPr lang="sv-SE" sz="1000" b="0" i="0" u="none" strike="noStrike" dirty="0">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107</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229</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176,16</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52,84</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r>
                        <a:rPr lang="sv-SE" sz="1000" u="none" strike="noStrike">
                          <a:effectLst/>
                        </a:rPr>
                        <a:t>                                    612 944 </a:t>
                      </a:r>
                      <a:endParaRPr lang="sv-SE" sz="1000" b="0" i="0" u="none" strike="noStrike">
                        <a:solidFill>
                          <a:srgbClr val="000000"/>
                        </a:solidFill>
                        <a:effectLst/>
                        <a:latin typeface="Calibri" panose="020F0502020204030204" pitchFamily="34" charset="0"/>
                      </a:endParaRPr>
                    </a:p>
                  </a:txBody>
                  <a:tcPr marL="4318" marR="4318" marT="4318" marB="0" anchor="b"/>
                </a:tc>
                <a:extLst>
                  <a:ext uri="{0D108BD9-81ED-4DB2-BD59-A6C34878D82A}">
                    <a16:rowId xmlns:a16="http://schemas.microsoft.com/office/drawing/2014/main" val="3963724123"/>
                  </a:ext>
                </a:extLst>
              </a:tr>
              <a:tr h="159742">
                <a:tc>
                  <a:txBody>
                    <a:bodyPr/>
                    <a:lstStyle/>
                    <a:p>
                      <a:pPr algn="l" fontAlgn="b"/>
                      <a:r>
                        <a:rPr lang="sv-SE" sz="1000" u="none" strike="noStrike" dirty="0">
                          <a:effectLst/>
                        </a:rPr>
                        <a:t>Gagnef</a:t>
                      </a:r>
                      <a:endParaRPr lang="sv-SE" sz="1000" b="0" i="0" u="none" strike="noStrike" dirty="0">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dirty="0">
                          <a:effectLst/>
                        </a:rPr>
                        <a:t>0</a:t>
                      </a:r>
                      <a:endParaRPr lang="sv-SE" sz="1000" b="0" i="0" u="none" strike="noStrike" dirty="0">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dirty="0">
                          <a:effectLst/>
                        </a:rPr>
                        <a:t>0</a:t>
                      </a:r>
                      <a:endParaRPr lang="sv-SE" sz="1000" b="0" i="0" u="none" strike="noStrike" dirty="0">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11</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18</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7,04</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10,96</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r>
                        <a:rPr lang="sv-SE" sz="1000" u="none" strike="noStrike">
                          <a:effectLst/>
                        </a:rPr>
                        <a:t>                                    127 136 </a:t>
                      </a:r>
                      <a:endParaRPr lang="sv-SE" sz="1000" b="0" i="0" u="none" strike="noStrike">
                        <a:solidFill>
                          <a:srgbClr val="000000"/>
                        </a:solidFill>
                        <a:effectLst/>
                        <a:latin typeface="Calibri" panose="020F0502020204030204" pitchFamily="34" charset="0"/>
                      </a:endParaRPr>
                    </a:p>
                  </a:txBody>
                  <a:tcPr marL="4318" marR="4318" marT="4318" marB="0" anchor="b"/>
                </a:tc>
                <a:extLst>
                  <a:ext uri="{0D108BD9-81ED-4DB2-BD59-A6C34878D82A}">
                    <a16:rowId xmlns:a16="http://schemas.microsoft.com/office/drawing/2014/main" val="2464683337"/>
                  </a:ext>
                </a:extLst>
              </a:tr>
              <a:tr h="159742">
                <a:tc>
                  <a:txBody>
                    <a:bodyPr/>
                    <a:lstStyle/>
                    <a:p>
                      <a:pPr algn="l" fontAlgn="b"/>
                      <a:r>
                        <a:rPr lang="sv-SE" sz="1000" u="none" strike="noStrike">
                          <a:effectLst/>
                        </a:rPr>
                        <a:t>Hedemora</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dirty="0">
                          <a:effectLst/>
                        </a:rPr>
                        <a:t>14</a:t>
                      </a:r>
                      <a:endParaRPr lang="sv-SE" sz="1000" b="0" i="0" u="none" strike="noStrike" dirty="0">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dirty="0">
                          <a:effectLst/>
                        </a:rPr>
                        <a:t>112</a:t>
                      </a:r>
                      <a:endParaRPr lang="sv-SE" sz="1000" b="0" i="0" u="none" strike="noStrike" dirty="0">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17</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35</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0</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35</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r>
                        <a:rPr lang="sv-SE" sz="1000" u="none" strike="noStrike">
                          <a:effectLst/>
                        </a:rPr>
                        <a:t>                                    406 000 </a:t>
                      </a:r>
                      <a:endParaRPr lang="sv-SE" sz="1000" b="0" i="0" u="none" strike="noStrike">
                        <a:solidFill>
                          <a:srgbClr val="000000"/>
                        </a:solidFill>
                        <a:effectLst/>
                        <a:latin typeface="Calibri" panose="020F0502020204030204" pitchFamily="34" charset="0"/>
                      </a:endParaRPr>
                    </a:p>
                  </a:txBody>
                  <a:tcPr marL="4318" marR="4318" marT="4318" marB="0" anchor="b"/>
                </a:tc>
                <a:extLst>
                  <a:ext uri="{0D108BD9-81ED-4DB2-BD59-A6C34878D82A}">
                    <a16:rowId xmlns:a16="http://schemas.microsoft.com/office/drawing/2014/main" val="3184935951"/>
                  </a:ext>
                </a:extLst>
              </a:tr>
              <a:tr h="159742">
                <a:tc>
                  <a:txBody>
                    <a:bodyPr/>
                    <a:lstStyle/>
                    <a:p>
                      <a:pPr algn="l" fontAlgn="b"/>
                      <a:r>
                        <a:rPr lang="sv-SE" sz="1000" u="none" strike="noStrike">
                          <a:effectLst/>
                        </a:rPr>
                        <a:t>Leksand</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dirty="0">
                          <a:effectLst/>
                        </a:rPr>
                        <a:t>14</a:t>
                      </a:r>
                      <a:endParaRPr lang="sv-SE" sz="1000" b="0" i="0" u="none" strike="noStrike" dirty="0">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dirty="0">
                          <a:effectLst/>
                        </a:rPr>
                        <a:t>105</a:t>
                      </a:r>
                      <a:endParaRPr lang="sv-SE" sz="1000" b="0" i="0" u="none" strike="noStrike" dirty="0">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11</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23</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3,04</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19,96</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r>
                        <a:rPr lang="sv-SE" sz="1000" u="none" strike="noStrike">
                          <a:effectLst/>
                        </a:rPr>
                        <a:t>                                    231 536 </a:t>
                      </a:r>
                      <a:endParaRPr lang="sv-SE" sz="1000" b="0" i="0" u="none" strike="noStrike">
                        <a:solidFill>
                          <a:srgbClr val="000000"/>
                        </a:solidFill>
                        <a:effectLst/>
                        <a:latin typeface="Calibri" panose="020F0502020204030204" pitchFamily="34" charset="0"/>
                      </a:endParaRPr>
                    </a:p>
                  </a:txBody>
                  <a:tcPr marL="4318" marR="4318" marT="4318" marB="0" anchor="b"/>
                </a:tc>
                <a:extLst>
                  <a:ext uri="{0D108BD9-81ED-4DB2-BD59-A6C34878D82A}">
                    <a16:rowId xmlns:a16="http://schemas.microsoft.com/office/drawing/2014/main" val="1296137594"/>
                  </a:ext>
                </a:extLst>
              </a:tr>
              <a:tr h="159742">
                <a:tc>
                  <a:txBody>
                    <a:bodyPr/>
                    <a:lstStyle/>
                    <a:p>
                      <a:pPr algn="l" fontAlgn="b"/>
                      <a:r>
                        <a:rPr lang="sv-SE" sz="1000" u="none" strike="noStrike">
                          <a:effectLst/>
                        </a:rPr>
                        <a:t>Ludvika</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0</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dirty="0">
                          <a:effectLst/>
                        </a:rPr>
                        <a:t>0</a:t>
                      </a:r>
                      <a:endParaRPr lang="sv-SE" sz="1000" b="0" i="0" u="none" strike="noStrike" dirty="0">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9</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17</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5,02</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11,98</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r>
                        <a:rPr lang="sv-SE" sz="1000" u="none" strike="noStrike">
                          <a:effectLst/>
                        </a:rPr>
                        <a:t>                                    138 968 </a:t>
                      </a:r>
                      <a:endParaRPr lang="sv-SE" sz="1000" b="0" i="0" u="none" strike="noStrike">
                        <a:solidFill>
                          <a:srgbClr val="000000"/>
                        </a:solidFill>
                        <a:effectLst/>
                        <a:latin typeface="Calibri" panose="020F0502020204030204" pitchFamily="34" charset="0"/>
                      </a:endParaRPr>
                    </a:p>
                  </a:txBody>
                  <a:tcPr marL="4318" marR="4318" marT="4318" marB="0" anchor="b"/>
                </a:tc>
                <a:extLst>
                  <a:ext uri="{0D108BD9-81ED-4DB2-BD59-A6C34878D82A}">
                    <a16:rowId xmlns:a16="http://schemas.microsoft.com/office/drawing/2014/main" val="2481262289"/>
                  </a:ext>
                </a:extLst>
              </a:tr>
              <a:tr h="159742">
                <a:tc>
                  <a:txBody>
                    <a:bodyPr/>
                    <a:lstStyle/>
                    <a:p>
                      <a:pPr algn="l" fontAlgn="b"/>
                      <a:r>
                        <a:rPr lang="sv-SE" sz="1000" u="none" strike="noStrike">
                          <a:effectLst/>
                        </a:rPr>
                        <a:t>Malung-Sälen</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1</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dirty="0">
                          <a:effectLst/>
                        </a:rPr>
                        <a:t>11</a:t>
                      </a:r>
                      <a:endParaRPr lang="sv-SE" sz="1000" b="0" i="0" u="none" strike="noStrike" dirty="0">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2</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3</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0</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3</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r>
                        <a:rPr lang="sv-SE" sz="1000" u="none" strike="noStrike">
                          <a:effectLst/>
                        </a:rPr>
                        <a:t>                                      34 800 </a:t>
                      </a:r>
                      <a:endParaRPr lang="sv-SE" sz="1000" b="0" i="0" u="none" strike="noStrike">
                        <a:solidFill>
                          <a:srgbClr val="000000"/>
                        </a:solidFill>
                        <a:effectLst/>
                        <a:latin typeface="Calibri" panose="020F0502020204030204" pitchFamily="34" charset="0"/>
                      </a:endParaRPr>
                    </a:p>
                  </a:txBody>
                  <a:tcPr marL="4318" marR="4318" marT="4318" marB="0" anchor="b"/>
                </a:tc>
                <a:extLst>
                  <a:ext uri="{0D108BD9-81ED-4DB2-BD59-A6C34878D82A}">
                    <a16:rowId xmlns:a16="http://schemas.microsoft.com/office/drawing/2014/main" val="1380494738"/>
                  </a:ext>
                </a:extLst>
              </a:tr>
              <a:tr h="159742">
                <a:tc>
                  <a:txBody>
                    <a:bodyPr/>
                    <a:lstStyle/>
                    <a:p>
                      <a:pPr algn="l" fontAlgn="b"/>
                      <a:r>
                        <a:rPr lang="sv-SE" sz="1000" u="none" strike="noStrike">
                          <a:effectLst/>
                        </a:rPr>
                        <a:t>Mora</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5</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dirty="0">
                          <a:effectLst/>
                        </a:rPr>
                        <a:t>33</a:t>
                      </a:r>
                      <a:endParaRPr lang="sv-SE" sz="1000" b="0" i="0" u="none" strike="noStrike" dirty="0">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dirty="0">
                          <a:effectLst/>
                        </a:rPr>
                        <a:t>23</a:t>
                      </a:r>
                      <a:endParaRPr lang="sv-SE" sz="1000" b="0" i="0" u="none" strike="noStrike" dirty="0">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44</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4,93</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39,07</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r>
                        <a:rPr lang="sv-SE" sz="1000" u="none" strike="noStrike">
                          <a:effectLst/>
                        </a:rPr>
                        <a:t>                                    453 212 </a:t>
                      </a:r>
                      <a:endParaRPr lang="sv-SE" sz="1000" b="0" i="0" u="none" strike="noStrike">
                        <a:solidFill>
                          <a:srgbClr val="000000"/>
                        </a:solidFill>
                        <a:effectLst/>
                        <a:latin typeface="Calibri" panose="020F0502020204030204" pitchFamily="34" charset="0"/>
                      </a:endParaRPr>
                    </a:p>
                  </a:txBody>
                  <a:tcPr marL="4318" marR="4318" marT="4318" marB="0" anchor="b"/>
                </a:tc>
                <a:extLst>
                  <a:ext uri="{0D108BD9-81ED-4DB2-BD59-A6C34878D82A}">
                    <a16:rowId xmlns:a16="http://schemas.microsoft.com/office/drawing/2014/main" val="1267466644"/>
                  </a:ext>
                </a:extLst>
              </a:tr>
              <a:tr h="159742">
                <a:tc>
                  <a:txBody>
                    <a:bodyPr/>
                    <a:lstStyle/>
                    <a:p>
                      <a:pPr algn="l" fontAlgn="b"/>
                      <a:r>
                        <a:rPr lang="sv-SE" sz="1000" u="none" strike="noStrike">
                          <a:effectLst/>
                        </a:rPr>
                        <a:t>Orsa</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1</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dirty="0">
                          <a:effectLst/>
                        </a:rPr>
                        <a:t>6</a:t>
                      </a:r>
                      <a:endParaRPr lang="sv-SE" sz="1000" b="0" i="0" u="none" strike="noStrike" dirty="0">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dirty="0">
                          <a:effectLst/>
                        </a:rPr>
                        <a:t>9</a:t>
                      </a:r>
                      <a:endParaRPr lang="sv-SE" sz="1000" b="0" i="0" u="none" strike="noStrike" dirty="0">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dirty="0">
                          <a:effectLst/>
                        </a:rPr>
                        <a:t>18</a:t>
                      </a:r>
                      <a:endParaRPr lang="sv-SE" sz="1000" b="0" i="0" u="none" strike="noStrike" dirty="0">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7,04</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10,96</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r>
                        <a:rPr lang="sv-SE" sz="1000" u="none" strike="noStrike">
                          <a:effectLst/>
                        </a:rPr>
                        <a:t>                                    127 136 </a:t>
                      </a:r>
                      <a:endParaRPr lang="sv-SE" sz="1000" b="0" i="0" u="none" strike="noStrike">
                        <a:solidFill>
                          <a:srgbClr val="000000"/>
                        </a:solidFill>
                        <a:effectLst/>
                        <a:latin typeface="Calibri" panose="020F0502020204030204" pitchFamily="34" charset="0"/>
                      </a:endParaRPr>
                    </a:p>
                  </a:txBody>
                  <a:tcPr marL="4318" marR="4318" marT="4318" marB="0" anchor="b"/>
                </a:tc>
                <a:extLst>
                  <a:ext uri="{0D108BD9-81ED-4DB2-BD59-A6C34878D82A}">
                    <a16:rowId xmlns:a16="http://schemas.microsoft.com/office/drawing/2014/main" val="75195633"/>
                  </a:ext>
                </a:extLst>
              </a:tr>
              <a:tr h="159742">
                <a:tc>
                  <a:txBody>
                    <a:bodyPr/>
                    <a:lstStyle/>
                    <a:p>
                      <a:pPr algn="l" fontAlgn="b"/>
                      <a:r>
                        <a:rPr lang="sv-SE" sz="1000" u="none" strike="noStrike">
                          <a:effectLst/>
                        </a:rPr>
                        <a:t>Rättvik</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0</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dirty="0">
                          <a:effectLst/>
                        </a:rPr>
                        <a:t>0</a:t>
                      </a:r>
                      <a:endParaRPr lang="sv-SE" sz="1000" b="0" i="0" u="none" strike="noStrike" dirty="0">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4</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dirty="0">
                          <a:effectLst/>
                        </a:rPr>
                        <a:t>8</a:t>
                      </a:r>
                      <a:endParaRPr lang="sv-SE" sz="1000" b="0" i="0" u="none" strike="noStrike" dirty="0">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0</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8</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r>
                        <a:rPr lang="sv-SE" sz="1000" u="none" strike="noStrike">
                          <a:effectLst/>
                        </a:rPr>
                        <a:t>                                      92 800 </a:t>
                      </a:r>
                      <a:endParaRPr lang="sv-SE" sz="1000" b="0" i="0" u="none" strike="noStrike">
                        <a:solidFill>
                          <a:srgbClr val="000000"/>
                        </a:solidFill>
                        <a:effectLst/>
                        <a:latin typeface="Calibri" panose="020F0502020204030204" pitchFamily="34" charset="0"/>
                      </a:endParaRPr>
                    </a:p>
                  </a:txBody>
                  <a:tcPr marL="4318" marR="4318" marT="4318" marB="0" anchor="b"/>
                </a:tc>
                <a:extLst>
                  <a:ext uri="{0D108BD9-81ED-4DB2-BD59-A6C34878D82A}">
                    <a16:rowId xmlns:a16="http://schemas.microsoft.com/office/drawing/2014/main" val="2718031412"/>
                  </a:ext>
                </a:extLst>
              </a:tr>
              <a:tr h="159742">
                <a:tc>
                  <a:txBody>
                    <a:bodyPr/>
                    <a:lstStyle/>
                    <a:p>
                      <a:pPr algn="l" fontAlgn="b"/>
                      <a:r>
                        <a:rPr lang="sv-SE" sz="1000" u="none" strike="noStrike">
                          <a:effectLst/>
                        </a:rPr>
                        <a:t>Smedjebacken</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1</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dirty="0">
                          <a:effectLst/>
                        </a:rPr>
                        <a:t>9</a:t>
                      </a:r>
                      <a:endParaRPr lang="sv-SE" sz="1000" b="0" i="0" u="none" strike="noStrike" dirty="0">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dirty="0">
                          <a:effectLst/>
                        </a:rPr>
                        <a:t>5</a:t>
                      </a:r>
                      <a:endParaRPr lang="sv-SE" sz="1000" b="0" i="0" u="none" strike="noStrike" dirty="0">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6</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dirty="0">
                          <a:effectLst/>
                        </a:rPr>
                        <a:t>0</a:t>
                      </a:r>
                      <a:endParaRPr lang="sv-SE" sz="1000" b="0" i="0" u="none" strike="noStrike" dirty="0">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6</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r>
                        <a:rPr lang="sv-SE" sz="1000" u="none" strike="noStrike">
                          <a:effectLst/>
                        </a:rPr>
                        <a:t>                                      69 600 </a:t>
                      </a:r>
                      <a:endParaRPr lang="sv-SE" sz="1000" b="0" i="0" u="none" strike="noStrike">
                        <a:solidFill>
                          <a:srgbClr val="000000"/>
                        </a:solidFill>
                        <a:effectLst/>
                        <a:latin typeface="Calibri" panose="020F0502020204030204" pitchFamily="34" charset="0"/>
                      </a:endParaRPr>
                    </a:p>
                  </a:txBody>
                  <a:tcPr marL="4318" marR="4318" marT="4318" marB="0" anchor="b"/>
                </a:tc>
                <a:extLst>
                  <a:ext uri="{0D108BD9-81ED-4DB2-BD59-A6C34878D82A}">
                    <a16:rowId xmlns:a16="http://schemas.microsoft.com/office/drawing/2014/main" val="1063436625"/>
                  </a:ext>
                </a:extLst>
              </a:tr>
              <a:tr h="159742">
                <a:tc>
                  <a:txBody>
                    <a:bodyPr/>
                    <a:lstStyle/>
                    <a:p>
                      <a:pPr algn="l" fontAlgn="b"/>
                      <a:r>
                        <a:rPr lang="sv-SE" sz="1000" u="none" strike="noStrike">
                          <a:effectLst/>
                        </a:rPr>
                        <a:t>Säter</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2</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dirty="0">
                          <a:effectLst/>
                        </a:rPr>
                        <a:t>13</a:t>
                      </a:r>
                      <a:endParaRPr lang="sv-SE" sz="1000" b="0" i="0" u="none" strike="noStrike" dirty="0">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10</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17</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3,96</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dirty="0">
                          <a:effectLst/>
                        </a:rPr>
                        <a:t>13,04</a:t>
                      </a:r>
                      <a:endParaRPr lang="sv-SE" sz="1000" b="0" i="0" u="none" strike="noStrike" dirty="0">
                        <a:solidFill>
                          <a:srgbClr val="000000"/>
                        </a:solidFill>
                        <a:effectLst/>
                        <a:latin typeface="Calibri" panose="020F0502020204030204" pitchFamily="34" charset="0"/>
                      </a:endParaRPr>
                    </a:p>
                  </a:txBody>
                  <a:tcPr marL="4318" marR="4318" marT="4318" marB="0" anchor="b"/>
                </a:tc>
                <a:tc>
                  <a:txBody>
                    <a:bodyPr/>
                    <a:lstStyle/>
                    <a:p>
                      <a:pPr algn="l" fontAlgn="b"/>
                      <a:r>
                        <a:rPr lang="sv-SE" sz="1000" u="none" strike="noStrike" dirty="0">
                          <a:effectLst/>
                        </a:rPr>
                        <a:t>                                    151 264 </a:t>
                      </a:r>
                      <a:endParaRPr lang="sv-SE" sz="1000" b="0" i="0" u="none" strike="noStrike" dirty="0">
                        <a:solidFill>
                          <a:srgbClr val="000000"/>
                        </a:solidFill>
                        <a:effectLst/>
                        <a:latin typeface="Calibri" panose="020F0502020204030204" pitchFamily="34" charset="0"/>
                      </a:endParaRPr>
                    </a:p>
                  </a:txBody>
                  <a:tcPr marL="4318" marR="4318" marT="4318" marB="0" anchor="b"/>
                </a:tc>
                <a:extLst>
                  <a:ext uri="{0D108BD9-81ED-4DB2-BD59-A6C34878D82A}">
                    <a16:rowId xmlns:a16="http://schemas.microsoft.com/office/drawing/2014/main" val="3435134886"/>
                  </a:ext>
                </a:extLst>
              </a:tr>
              <a:tr h="159742">
                <a:tc>
                  <a:txBody>
                    <a:bodyPr/>
                    <a:lstStyle/>
                    <a:p>
                      <a:pPr algn="l" fontAlgn="b"/>
                      <a:r>
                        <a:rPr lang="sv-SE" sz="1000" u="none" strike="noStrike">
                          <a:effectLst/>
                        </a:rPr>
                        <a:t>Vansbro</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1</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dirty="0">
                          <a:effectLst/>
                        </a:rPr>
                        <a:t>5</a:t>
                      </a:r>
                      <a:endParaRPr lang="sv-SE" sz="1000" b="0" i="0" u="none" strike="noStrike" dirty="0">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5</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11</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6</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5</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r>
                        <a:rPr lang="sv-SE" sz="1000" u="none" strike="noStrike" dirty="0">
                          <a:effectLst/>
                        </a:rPr>
                        <a:t>                                      58 000 </a:t>
                      </a:r>
                      <a:endParaRPr lang="sv-SE" sz="1000" b="0" i="0" u="none" strike="noStrike" dirty="0">
                        <a:solidFill>
                          <a:srgbClr val="000000"/>
                        </a:solidFill>
                        <a:effectLst/>
                        <a:latin typeface="Calibri" panose="020F0502020204030204" pitchFamily="34" charset="0"/>
                      </a:endParaRPr>
                    </a:p>
                  </a:txBody>
                  <a:tcPr marL="4318" marR="4318" marT="4318" marB="0" anchor="b"/>
                </a:tc>
                <a:extLst>
                  <a:ext uri="{0D108BD9-81ED-4DB2-BD59-A6C34878D82A}">
                    <a16:rowId xmlns:a16="http://schemas.microsoft.com/office/drawing/2014/main" val="1305040756"/>
                  </a:ext>
                </a:extLst>
              </a:tr>
              <a:tr h="183198">
                <a:tc>
                  <a:txBody>
                    <a:bodyPr/>
                    <a:lstStyle/>
                    <a:p>
                      <a:pPr algn="l" fontAlgn="b"/>
                      <a:r>
                        <a:rPr lang="sv-SE" sz="1000" u="none" strike="noStrike">
                          <a:effectLst/>
                        </a:rPr>
                        <a:t>Älvdalen</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0</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dirty="0">
                          <a:effectLst/>
                        </a:rPr>
                        <a:t>0</a:t>
                      </a:r>
                      <a:endParaRPr lang="sv-SE" sz="1000" b="0" i="0" u="none" strike="noStrike" dirty="0">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2</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2</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0</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2</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r>
                        <a:rPr lang="sv-SE" sz="1000" u="none" strike="noStrike" dirty="0">
                          <a:effectLst/>
                        </a:rPr>
                        <a:t>                                      23 200 </a:t>
                      </a:r>
                      <a:endParaRPr lang="sv-SE" sz="1000" b="0" i="0" u="none" strike="noStrike" dirty="0">
                        <a:solidFill>
                          <a:srgbClr val="000000"/>
                        </a:solidFill>
                        <a:effectLst/>
                        <a:latin typeface="Calibri" panose="020F0502020204030204" pitchFamily="34" charset="0"/>
                      </a:endParaRPr>
                    </a:p>
                  </a:txBody>
                  <a:tcPr marL="4318" marR="4318" marT="4318" marB="0" anchor="b"/>
                </a:tc>
                <a:extLst>
                  <a:ext uri="{0D108BD9-81ED-4DB2-BD59-A6C34878D82A}">
                    <a16:rowId xmlns:a16="http://schemas.microsoft.com/office/drawing/2014/main" val="3667842342"/>
                  </a:ext>
                </a:extLst>
              </a:tr>
              <a:tr h="159742">
                <a:tc>
                  <a:txBody>
                    <a:bodyPr/>
                    <a:lstStyle/>
                    <a:p>
                      <a:pPr algn="l" fontAlgn="b"/>
                      <a:r>
                        <a:rPr lang="sv-SE" sz="1000" u="none" strike="noStrike">
                          <a:effectLst/>
                        </a:rPr>
                        <a:t>Summering</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93</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dirty="0">
                          <a:effectLst/>
                        </a:rPr>
                        <a:t>716</a:t>
                      </a:r>
                      <a:endParaRPr lang="sv-SE" sz="1000" b="0" i="0" u="none" strike="noStrike" dirty="0">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333</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695</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442,39</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r" fontAlgn="b"/>
                      <a:r>
                        <a:rPr lang="sv-SE" sz="1000" u="none" strike="noStrike">
                          <a:effectLst/>
                        </a:rPr>
                        <a:t>252,61</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r>
                        <a:rPr lang="sv-SE" sz="1000" u="none" strike="noStrike" dirty="0">
                          <a:effectLst/>
                        </a:rPr>
                        <a:t>                                2 930 276 </a:t>
                      </a:r>
                      <a:endParaRPr lang="sv-SE" sz="1000" b="0" i="0" u="none" strike="noStrike" dirty="0">
                        <a:solidFill>
                          <a:srgbClr val="000000"/>
                        </a:solidFill>
                        <a:effectLst/>
                        <a:latin typeface="Calibri" panose="020F0502020204030204" pitchFamily="34" charset="0"/>
                      </a:endParaRPr>
                    </a:p>
                  </a:txBody>
                  <a:tcPr marL="4318" marR="4318" marT="4318" marB="0" anchor="b"/>
                </a:tc>
                <a:extLst>
                  <a:ext uri="{0D108BD9-81ED-4DB2-BD59-A6C34878D82A}">
                    <a16:rowId xmlns:a16="http://schemas.microsoft.com/office/drawing/2014/main" val="2326246797"/>
                  </a:ext>
                </a:extLst>
              </a:tr>
              <a:tr h="159742">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dirty="0">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r>
                        <a:rPr lang="sv-SE" sz="1000" u="none" strike="noStrike" dirty="0">
                          <a:effectLst/>
                        </a:rPr>
                        <a:t>                                               -   </a:t>
                      </a:r>
                      <a:endParaRPr lang="sv-SE" sz="1000" b="0" i="0" u="none" strike="noStrike" dirty="0">
                        <a:solidFill>
                          <a:srgbClr val="000000"/>
                        </a:solidFill>
                        <a:effectLst/>
                        <a:latin typeface="Calibri" panose="020F0502020204030204" pitchFamily="34" charset="0"/>
                      </a:endParaRPr>
                    </a:p>
                  </a:txBody>
                  <a:tcPr marL="4318" marR="4318" marT="4318" marB="0" anchor="b"/>
                </a:tc>
                <a:extLst>
                  <a:ext uri="{0D108BD9-81ED-4DB2-BD59-A6C34878D82A}">
                    <a16:rowId xmlns:a16="http://schemas.microsoft.com/office/drawing/2014/main" val="722931312"/>
                  </a:ext>
                </a:extLst>
              </a:tr>
              <a:tr h="159742">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dirty="0">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r>
                        <a:rPr lang="sv-SE" sz="1000" u="none" strike="noStrike">
                          <a:effectLst/>
                        </a:rPr>
                        <a:t>totalt avstått deb</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r>
                        <a:rPr lang="sv-SE" sz="1000" u="none" strike="noStrike">
                          <a:effectLst/>
                        </a:rPr>
                        <a:t>252,61*11600</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dirty="0">
                        <a:solidFill>
                          <a:srgbClr val="000000"/>
                        </a:solidFill>
                        <a:effectLst/>
                        <a:latin typeface="Calibri" panose="020F0502020204030204" pitchFamily="34" charset="0"/>
                      </a:endParaRPr>
                    </a:p>
                  </a:txBody>
                  <a:tcPr marL="4318" marR="4318" marT="4318" marB="0" anchor="b"/>
                </a:tc>
                <a:extLst>
                  <a:ext uri="{0D108BD9-81ED-4DB2-BD59-A6C34878D82A}">
                    <a16:rowId xmlns:a16="http://schemas.microsoft.com/office/drawing/2014/main" val="1269029295"/>
                  </a:ext>
                </a:extLst>
              </a:tr>
              <a:tr h="159742">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r>
                        <a:rPr lang="sv-SE" sz="1000" u="none" strike="noStrike">
                          <a:effectLst/>
                        </a:rPr>
                        <a:t>+ deb enl lag</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r>
                        <a:rPr lang="sv-SE" sz="1000" u="none" strike="noStrike">
                          <a:effectLst/>
                        </a:rPr>
                        <a:t>        2 930 276 </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dirty="0">
                        <a:solidFill>
                          <a:srgbClr val="000000"/>
                        </a:solidFill>
                        <a:effectLst/>
                        <a:latin typeface="Calibri" panose="020F0502020204030204" pitchFamily="34" charset="0"/>
                      </a:endParaRPr>
                    </a:p>
                  </a:txBody>
                  <a:tcPr marL="4318" marR="4318" marT="4318" marB="0" anchor="b"/>
                </a:tc>
                <a:extLst>
                  <a:ext uri="{0D108BD9-81ED-4DB2-BD59-A6C34878D82A}">
                    <a16:rowId xmlns:a16="http://schemas.microsoft.com/office/drawing/2014/main" val="841014093"/>
                  </a:ext>
                </a:extLst>
              </a:tr>
              <a:tr h="151230">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dirty="0">
                        <a:solidFill>
                          <a:srgbClr val="000000"/>
                        </a:solidFill>
                        <a:effectLst/>
                        <a:latin typeface="Calibri" panose="020F0502020204030204" pitchFamily="34" charset="0"/>
                      </a:endParaRPr>
                    </a:p>
                  </a:txBody>
                  <a:tcPr marL="4318" marR="4318" marT="4318" marB="0" anchor="b"/>
                </a:tc>
                <a:extLst>
                  <a:ext uri="{0D108BD9-81ED-4DB2-BD59-A6C34878D82A}">
                    <a16:rowId xmlns:a16="http://schemas.microsoft.com/office/drawing/2014/main" val="3616364062"/>
                  </a:ext>
                </a:extLst>
              </a:tr>
              <a:tr h="151230">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dirty="0">
                        <a:solidFill>
                          <a:srgbClr val="000000"/>
                        </a:solidFill>
                        <a:effectLst/>
                        <a:latin typeface="Calibri" panose="020F0502020204030204" pitchFamily="34" charset="0"/>
                      </a:endParaRPr>
                    </a:p>
                  </a:txBody>
                  <a:tcPr marL="4318" marR="4318" marT="4318" marB="0" anchor="b"/>
                </a:tc>
                <a:extLst>
                  <a:ext uri="{0D108BD9-81ED-4DB2-BD59-A6C34878D82A}">
                    <a16:rowId xmlns:a16="http://schemas.microsoft.com/office/drawing/2014/main" val="1379371346"/>
                  </a:ext>
                </a:extLst>
              </a:tr>
              <a:tr h="151230">
                <a:tc gridSpan="4">
                  <a:txBody>
                    <a:bodyPr/>
                    <a:lstStyle/>
                    <a:p>
                      <a:pPr algn="l" fontAlgn="b"/>
                      <a:r>
                        <a:rPr lang="sv-SE" sz="1000" u="none" strike="noStrike">
                          <a:effectLst/>
                        </a:rPr>
                        <a:t>Antal dagar som genomsnittsberäknas x 11.600 kr</a:t>
                      </a:r>
                      <a:endParaRPr lang="sv-SE" sz="1000" b="0" i="0" u="none" strike="noStrike">
                        <a:solidFill>
                          <a:srgbClr val="000000"/>
                        </a:solidFill>
                        <a:effectLst/>
                        <a:latin typeface="Calibri" panose="020F0502020204030204" pitchFamily="34" charset="0"/>
                      </a:endParaRPr>
                    </a:p>
                  </a:txBody>
                  <a:tcPr marL="4318" marR="4318" marT="4318" marB="0" anchor="b"/>
                </a:tc>
                <a:tc hMerge="1">
                  <a:txBody>
                    <a:bodyPr/>
                    <a:lstStyle/>
                    <a:p>
                      <a:endParaRPr lang="sv-SE"/>
                    </a:p>
                  </a:txBody>
                  <a:tcPr/>
                </a:tc>
                <a:tc hMerge="1">
                  <a:txBody>
                    <a:bodyPr/>
                    <a:lstStyle/>
                    <a:p>
                      <a:endParaRPr lang="sv-SE"/>
                    </a:p>
                  </a:txBody>
                  <a:tcPr/>
                </a:tc>
                <a:tc hMerge="1">
                  <a:txBody>
                    <a:bodyPr/>
                    <a:lstStyle/>
                    <a:p>
                      <a:endParaRPr lang="sv-SE"/>
                    </a:p>
                  </a:txBody>
                  <a:tcPr/>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r>
                        <a:rPr lang="sv-SE" sz="1000" u="none" strike="noStrike">
                          <a:effectLst/>
                        </a:rPr>
                        <a:t>   8 062 000,00 </a:t>
                      </a:r>
                      <a:endParaRPr lang="sv-SE" sz="1000" b="0" i="0" u="none" strike="noStrike">
                        <a:solidFill>
                          <a:srgbClr val="000000"/>
                        </a:solidFill>
                        <a:effectLst/>
                        <a:latin typeface="Calibri" panose="020F0502020204030204" pitchFamily="34" charset="0"/>
                      </a:endParaRPr>
                    </a:p>
                  </a:txBody>
                  <a:tcPr marL="4318" marR="4318" marT="4318" marB="0" anchor="b"/>
                </a:tc>
                <a:tc gridSpan="2">
                  <a:txBody>
                    <a:bodyPr/>
                    <a:lstStyle/>
                    <a:p>
                      <a:pPr algn="l" fontAlgn="b"/>
                      <a:r>
                        <a:rPr lang="sv-SE" sz="1000" u="none" strike="noStrike">
                          <a:effectLst/>
                        </a:rPr>
                        <a:t>(skulle debiterats enligt lag)</a:t>
                      </a:r>
                      <a:endParaRPr lang="sv-SE" sz="1000" b="0" i="0" u="none" strike="noStrike">
                        <a:solidFill>
                          <a:srgbClr val="000000"/>
                        </a:solidFill>
                        <a:effectLst/>
                        <a:latin typeface="Calibri" panose="020F0502020204030204" pitchFamily="34" charset="0"/>
                      </a:endParaRPr>
                    </a:p>
                  </a:txBody>
                  <a:tcPr marL="4318" marR="4318" marT="4318" marB="0" anchor="b"/>
                </a:tc>
                <a:tc hMerge="1">
                  <a:txBody>
                    <a:bodyPr/>
                    <a:lstStyle/>
                    <a:p>
                      <a:endParaRPr lang="sv-SE"/>
                    </a:p>
                  </a:txBody>
                  <a:tcPr/>
                </a:tc>
                <a:extLst>
                  <a:ext uri="{0D108BD9-81ED-4DB2-BD59-A6C34878D82A}">
                    <a16:rowId xmlns:a16="http://schemas.microsoft.com/office/drawing/2014/main" val="3987458047"/>
                  </a:ext>
                </a:extLst>
              </a:tr>
              <a:tr h="151230">
                <a:tc gridSpan="4">
                  <a:txBody>
                    <a:bodyPr/>
                    <a:lstStyle/>
                    <a:p>
                      <a:pPr algn="l" fontAlgn="b"/>
                      <a:r>
                        <a:rPr lang="sv-SE" sz="1000" u="none" strike="noStrike">
                          <a:effectLst/>
                        </a:rPr>
                        <a:t>Faktisk debitering överstigande 2.0</a:t>
                      </a:r>
                      <a:endParaRPr lang="sv-SE" sz="1000" b="0" i="0" u="none" strike="noStrike">
                        <a:solidFill>
                          <a:srgbClr val="000000"/>
                        </a:solidFill>
                        <a:effectLst/>
                        <a:latin typeface="Calibri" panose="020F0502020204030204" pitchFamily="34" charset="0"/>
                      </a:endParaRPr>
                    </a:p>
                  </a:txBody>
                  <a:tcPr marL="4318" marR="4318" marT="4318" marB="0" anchor="b"/>
                </a:tc>
                <a:tc hMerge="1">
                  <a:txBody>
                    <a:bodyPr/>
                    <a:lstStyle/>
                    <a:p>
                      <a:endParaRPr lang="sv-SE"/>
                    </a:p>
                  </a:txBody>
                  <a:tcPr/>
                </a:tc>
                <a:tc hMerge="1">
                  <a:txBody>
                    <a:bodyPr/>
                    <a:lstStyle/>
                    <a:p>
                      <a:endParaRPr lang="sv-SE"/>
                    </a:p>
                  </a:txBody>
                  <a:tcPr/>
                </a:tc>
                <a:tc hMerge="1">
                  <a:txBody>
                    <a:bodyPr/>
                    <a:lstStyle/>
                    <a:p>
                      <a:endParaRPr lang="sv-SE"/>
                    </a:p>
                  </a:txBody>
                  <a:tcPr/>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r>
                        <a:rPr lang="sv-SE" sz="1000" u="none" strike="noStrike">
                          <a:effectLst/>
                        </a:rPr>
                        <a:t>- 5 131 724,00 </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dirty="0">
                        <a:solidFill>
                          <a:srgbClr val="000000"/>
                        </a:solidFill>
                        <a:effectLst/>
                        <a:latin typeface="Calibri" panose="020F0502020204030204" pitchFamily="34" charset="0"/>
                      </a:endParaRPr>
                    </a:p>
                  </a:txBody>
                  <a:tcPr marL="4318" marR="4318" marT="4318" marB="0" anchor="b"/>
                </a:tc>
                <a:extLst>
                  <a:ext uri="{0D108BD9-81ED-4DB2-BD59-A6C34878D82A}">
                    <a16:rowId xmlns:a16="http://schemas.microsoft.com/office/drawing/2014/main" val="1033547911"/>
                  </a:ext>
                </a:extLst>
              </a:tr>
              <a:tr h="151230">
                <a:tc gridSpan="3">
                  <a:txBody>
                    <a:bodyPr/>
                    <a:lstStyle/>
                    <a:p>
                      <a:pPr algn="l" fontAlgn="b"/>
                      <a:r>
                        <a:rPr lang="sv-SE" sz="1000" u="none" strike="noStrike">
                          <a:effectLst/>
                        </a:rPr>
                        <a:t>Kommunernas "besparing"</a:t>
                      </a:r>
                      <a:endParaRPr lang="sv-SE" sz="1000" b="0" i="0" u="none" strike="noStrike">
                        <a:solidFill>
                          <a:srgbClr val="000000"/>
                        </a:solidFill>
                        <a:effectLst/>
                        <a:latin typeface="Calibri" panose="020F0502020204030204" pitchFamily="34" charset="0"/>
                      </a:endParaRPr>
                    </a:p>
                  </a:txBody>
                  <a:tcPr marL="4318" marR="4318" marT="4318" marB="0" anchor="b"/>
                </a:tc>
                <a:tc hMerge="1">
                  <a:txBody>
                    <a:bodyPr/>
                    <a:lstStyle/>
                    <a:p>
                      <a:endParaRPr lang="sv-SE"/>
                    </a:p>
                  </a:txBody>
                  <a:tcPr/>
                </a:tc>
                <a:tc hMerge="1">
                  <a:txBody>
                    <a:bodyPr/>
                    <a:lstStyle/>
                    <a:p>
                      <a:endParaRPr lang="sv-SE"/>
                    </a:p>
                  </a:txBody>
                  <a:tcPr/>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r>
                        <a:rPr lang="sv-SE" sz="1000" u="none" strike="noStrike">
                          <a:effectLst/>
                        </a:rPr>
                        <a:t>   2 930 276,00 </a:t>
                      </a:r>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dirty="0">
                        <a:solidFill>
                          <a:srgbClr val="000000"/>
                        </a:solidFill>
                        <a:effectLst/>
                        <a:latin typeface="Calibri" panose="020F0502020204030204" pitchFamily="34" charset="0"/>
                      </a:endParaRPr>
                    </a:p>
                  </a:txBody>
                  <a:tcPr marL="4318" marR="4318" marT="4318" marB="0" anchor="b"/>
                </a:tc>
                <a:extLst>
                  <a:ext uri="{0D108BD9-81ED-4DB2-BD59-A6C34878D82A}">
                    <a16:rowId xmlns:a16="http://schemas.microsoft.com/office/drawing/2014/main" val="2867799517"/>
                  </a:ext>
                </a:extLst>
              </a:tr>
              <a:tr h="151230">
                <a:tc gridSpan="7">
                  <a:txBody>
                    <a:bodyPr/>
                    <a:lstStyle/>
                    <a:p>
                      <a:pPr algn="l" fontAlgn="b"/>
                      <a:r>
                        <a:rPr lang="sv-SE" sz="1000" u="none" strike="noStrike">
                          <a:effectLst/>
                        </a:rPr>
                        <a:t>obs! om kommunerna håller sig under 2.0 och inte debiteras alls är värdet alltså 8.062.000 kr)</a:t>
                      </a:r>
                      <a:endParaRPr lang="sv-SE" sz="1000" b="0" i="0" u="none" strike="noStrike">
                        <a:solidFill>
                          <a:srgbClr val="000000"/>
                        </a:solidFill>
                        <a:effectLst/>
                        <a:latin typeface="Calibri" panose="020F0502020204030204" pitchFamily="34" charset="0"/>
                      </a:endParaRPr>
                    </a:p>
                  </a:txBody>
                  <a:tcPr marL="4318" marR="4318" marT="4318" marB="0" anchor="b"/>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a:txBody>
                    <a:bodyPr/>
                    <a:lstStyle/>
                    <a:p>
                      <a:pPr algn="l" fontAlgn="b"/>
                      <a:endParaRPr lang="sv-SE" sz="1000" b="0" i="0" u="none" strike="noStrike" dirty="0">
                        <a:solidFill>
                          <a:srgbClr val="000000"/>
                        </a:solidFill>
                        <a:effectLst/>
                        <a:latin typeface="Calibri" panose="020F0502020204030204" pitchFamily="34" charset="0"/>
                      </a:endParaRPr>
                    </a:p>
                  </a:txBody>
                  <a:tcPr marL="4318" marR="4318" marT="4318" marB="0" anchor="b"/>
                </a:tc>
                <a:extLst>
                  <a:ext uri="{0D108BD9-81ED-4DB2-BD59-A6C34878D82A}">
                    <a16:rowId xmlns:a16="http://schemas.microsoft.com/office/drawing/2014/main" val="2451069418"/>
                  </a:ext>
                </a:extLst>
              </a:tr>
              <a:tr h="151230">
                <a:tc gridSpan="7">
                  <a:txBody>
                    <a:bodyPr/>
                    <a:lstStyle/>
                    <a:p>
                      <a:pPr algn="l" fontAlgn="b"/>
                      <a:r>
                        <a:rPr lang="sv-SE" sz="1000" u="none" strike="noStrike">
                          <a:effectLst/>
                        </a:rPr>
                        <a:t>Samtliga kommuner har lägre kostnad enligt modellen än vad de skulle haft enligt lag</a:t>
                      </a:r>
                      <a:endParaRPr lang="sv-SE" sz="1000" b="0" i="0" u="none" strike="noStrike">
                        <a:solidFill>
                          <a:srgbClr val="000000"/>
                        </a:solidFill>
                        <a:effectLst/>
                        <a:latin typeface="Calibri" panose="020F0502020204030204" pitchFamily="34" charset="0"/>
                      </a:endParaRPr>
                    </a:p>
                  </a:txBody>
                  <a:tcPr marL="4318" marR="4318" marT="4318" marB="0" anchor="b"/>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a:txBody>
                    <a:bodyPr/>
                    <a:lstStyle/>
                    <a:p>
                      <a:pPr algn="l" fontAlgn="b"/>
                      <a:endParaRPr lang="sv-SE" sz="1000" b="0" i="0" u="none" strike="noStrike" dirty="0">
                        <a:solidFill>
                          <a:srgbClr val="000000"/>
                        </a:solidFill>
                        <a:effectLst/>
                        <a:latin typeface="Calibri" panose="020F0502020204030204" pitchFamily="34" charset="0"/>
                      </a:endParaRPr>
                    </a:p>
                  </a:txBody>
                  <a:tcPr marL="4318" marR="4318" marT="4318" marB="0" anchor="b"/>
                </a:tc>
                <a:extLst>
                  <a:ext uri="{0D108BD9-81ED-4DB2-BD59-A6C34878D82A}">
                    <a16:rowId xmlns:a16="http://schemas.microsoft.com/office/drawing/2014/main" val="256068873"/>
                  </a:ext>
                </a:extLst>
              </a:tr>
              <a:tr h="151230">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dirty="0">
                        <a:solidFill>
                          <a:srgbClr val="000000"/>
                        </a:solidFill>
                        <a:effectLst/>
                        <a:latin typeface="Calibri" panose="020F0502020204030204" pitchFamily="34" charset="0"/>
                      </a:endParaRPr>
                    </a:p>
                  </a:txBody>
                  <a:tcPr marL="4318" marR="4318" marT="4318" marB="0" anchor="b"/>
                </a:tc>
                <a:extLst>
                  <a:ext uri="{0D108BD9-81ED-4DB2-BD59-A6C34878D82A}">
                    <a16:rowId xmlns:a16="http://schemas.microsoft.com/office/drawing/2014/main" val="1658798381"/>
                  </a:ext>
                </a:extLst>
              </a:tr>
              <a:tr h="151230">
                <a:tc gridSpan="2">
                  <a:txBody>
                    <a:bodyPr/>
                    <a:lstStyle/>
                    <a:p>
                      <a:pPr algn="l" fontAlgn="b"/>
                      <a:r>
                        <a:rPr lang="sv-SE" sz="1000" u="none" strike="noStrike">
                          <a:effectLst/>
                        </a:rPr>
                        <a:t>volymer för jmf</a:t>
                      </a:r>
                      <a:endParaRPr lang="sv-SE" sz="1000" b="0" i="0" u="none" strike="noStrike">
                        <a:solidFill>
                          <a:srgbClr val="000000"/>
                        </a:solidFill>
                        <a:effectLst/>
                        <a:latin typeface="Calibri" panose="020F0502020204030204" pitchFamily="34" charset="0"/>
                      </a:endParaRPr>
                    </a:p>
                  </a:txBody>
                  <a:tcPr marL="4318" marR="4318" marT="4318" marB="0" anchor="b"/>
                </a:tc>
                <a:tc hMerge="1">
                  <a:txBody>
                    <a:bodyPr/>
                    <a:lstStyle/>
                    <a:p>
                      <a:endParaRPr lang="sv-SE"/>
                    </a:p>
                  </a:txBody>
                  <a:tcPr/>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extLst>
                  <a:ext uri="{0D108BD9-81ED-4DB2-BD59-A6C34878D82A}">
                    <a16:rowId xmlns:a16="http://schemas.microsoft.com/office/drawing/2014/main" val="3318967775"/>
                  </a:ext>
                </a:extLst>
              </a:tr>
              <a:tr h="151230">
                <a:tc gridSpan="5">
                  <a:txBody>
                    <a:bodyPr/>
                    <a:lstStyle/>
                    <a:p>
                      <a:pPr algn="l" fontAlgn="b"/>
                      <a:r>
                        <a:rPr lang="sv-SE" sz="1000" u="none" strike="noStrike">
                          <a:effectLst/>
                        </a:rPr>
                        <a:t>2.317 kortliggare tillsammans 4.301 dagar = genomsnitt 1,86 dagar</a:t>
                      </a:r>
                      <a:endParaRPr lang="sv-SE" sz="1000" b="0" i="0" u="none" strike="noStrike">
                        <a:solidFill>
                          <a:srgbClr val="000000"/>
                        </a:solidFill>
                        <a:effectLst/>
                        <a:latin typeface="Calibri" panose="020F0502020204030204" pitchFamily="34" charset="0"/>
                      </a:endParaRPr>
                    </a:p>
                  </a:txBody>
                  <a:tcPr marL="4318" marR="4318" marT="4318" marB="0" anchor="b"/>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dirty="0">
                        <a:solidFill>
                          <a:srgbClr val="000000"/>
                        </a:solidFill>
                        <a:effectLst/>
                        <a:latin typeface="Calibri" panose="020F0502020204030204" pitchFamily="34" charset="0"/>
                      </a:endParaRPr>
                    </a:p>
                  </a:txBody>
                  <a:tcPr marL="4318" marR="4318" marT="4318" marB="0" anchor="b"/>
                </a:tc>
                <a:extLst>
                  <a:ext uri="{0D108BD9-81ED-4DB2-BD59-A6C34878D82A}">
                    <a16:rowId xmlns:a16="http://schemas.microsoft.com/office/drawing/2014/main" val="1502401222"/>
                  </a:ext>
                </a:extLst>
              </a:tr>
              <a:tr h="151230">
                <a:tc gridSpan="5">
                  <a:txBody>
                    <a:bodyPr/>
                    <a:lstStyle/>
                    <a:p>
                      <a:pPr algn="l" fontAlgn="b"/>
                      <a:r>
                        <a:rPr lang="sv-SE" sz="1000" u="none" strike="noStrike">
                          <a:effectLst/>
                        </a:rPr>
                        <a:t>93 långliggare tillsammans 716 dagar = 7,7 dagar i genomsnitt</a:t>
                      </a:r>
                      <a:endParaRPr lang="sv-SE" sz="1000" b="0" i="0" u="none" strike="noStrike">
                        <a:solidFill>
                          <a:srgbClr val="000000"/>
                        </a:solidFill>
                        <a:effectLst/>
                        <a:latin typeface="Calibri" panose="020F0502020204030204" pitchFamily="34" charset="0"/>
                      </a:endParaRPr>
                    </a:p>
                  </a:txBody>
                  <a:tcPr marL="4318" marR="4318" marT="4318" marB="0" anchor="b"/>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1000" b="0" i="0" u="none" strike="noStrike" dirty="0">
                        <a:solidFill>
                          <a:srgbClr val="000000"/>
                        </a:solidFill>
                        <a:effectLst/>
                        <a:latin typeface="Calibri" panose="020F0502020204030204" pitchFamily="34" charset="0"/>
                      </a:endParaRPr>
                    </a:p>
                  </a:txBody>
                  <a:tcPr marL="4318" marR="4318" marT="4318" marB="0" anchor="b"/>
                </a:tc>
                <a:extLst>
                  <a:ext uri="{0D108BD9-81ED-4DB2-BD59-A6C34878D82A}">
                    <a16:rowId xmlns:a16="http://schemas.microsoft.com/office/drawing/2014/main" val="2649222953"/>
                  </a:ext>
                </a:extLst>
              </a:tr>
              <a:tr h="88254">
                <a:tc>
                  <a:txBody>
                    <a:bodyPr/>
                    <a:lstStyle/>
                    <a:p>
                      <a:pPr algn="l" fontAlgn="b"/>
                      <a:endParaRPr lang="sv-SE" sz="5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5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5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5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5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5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5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500" b="0" i="0" u="none" strike="noStrike" dirty="0">
                        <a:solidFill>
                          <a:srgbClr val="000000"/>
                        </a:solidFill>
                        <a:effectLst/>
                        <a:latin typeface="Calibri" panose="020F0502020204030204" pitchFamily="34" charset="0"/>
                      </a:endParaRPr>
                    </a:p>
                  </a:txBody>
                  <a:tcPr marL="4318" marR="4318" marT="4318" marB="0" anchor="b"/>
                </a:tc>
                <a:extLst>
                  <a:ext uri="{0D108BD9-81ED-4DB2-BD59-A6C34878D82A}">
                    <a16:rowId xmlns:a16="http://schemas.microsoft.com/office/drawing/2014/main" val="3833307579"/>
                  </a:ext>
                </a:extLst>
              </a:tr>
              <a:tr h="88254">
                <a:tc>
                  <a:txBody>
                    <a:bodyPr/>
                    <a:lstStyle/>
                    <a:p>
                      <a:pPr algn="l" fontAlgn="b"/>
                      <a:endParaRPr lang="sv-SE" sz="5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5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5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5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5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5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500" b="0" i="0" u="none" strike="noStrike">
                        <a:solidFill>
                          <a:srgbClr val="000000"/>
                        </a:solidFill>
                        <a:effectLst/>
                        <a:latin typeface="Calibri" panose="020F0502020204030204" pitchFamily="34" charset="0"/>
                      </a:endParaRPr>
                    </a:p>
                  </a:txBody>
                  <a:tcPr marL="4318" marR="4318" marT="4318" marB="0" anchor="b"/>
                </a:tc>
                <a:tc>
                  <a:txBody>
                    <a:bodyPr/>
                    <a:lstStyle/>
                    <a:p>
                      <a:pPr algn="l" fontAlgn="b"/>
                      <a:endParaRPr lang="sv-SE" sz="500" b="0" i="0" u="none" strike="noStrike" dirty="0">
                        <a:solidFill>
                          <a:srgbClr val="000000"/>
                        </a:solidFill>
                        <a:effectLst/>
                        <a:latin typeface="Calibri" panose="020F0502020204030204" pitchFamily="34" charset="0"/>
                      </a:endParaRPr>
                    </a:p>
                  </a:txBody>
                  <a:tcPr marL="4318" marR="4318" marT="4318" marB="0" anchor="b"/>
                </a:tc>
                <a:extLst>
                  <a:ext uri="{0D108BD9-81ED-4DB2-BD59-A6C34878D82A}">
                    <a16:rowId xmlns:a16="http://schemas.microsoft.com/office/drawing/2014/main" val="951168810"/>
                  </a:ext>
                </a:extLst>
              </a:tr>
            </a:tbl>
          </a:graphicData>
        </a:graphic>
      </p:graphicFrame>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6EF070-D4A1-4BBC-95E2-C540A084EC01}" type="datetime1">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2025-01-10</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4352689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Tvister</a:t>
            </a:r>
          </a:p>
        </p:txBody>
      </p:sp>
      <p:sp>
        <p:nvSpPr>
          <p:cNvPr id="3" name="Platshållare för innehåll 2"/>
          <p:cNvSpPr>
            <a:spLocks noGrp="1"/>
          </p:cNvSpPr>
          <p:nvPr>
            <p:ph idx="1"/>
          </p:nvPr>
        </p:nvSpPr>
        <p:spPr/>
        <p:txBody>
          <a:bodyPr>
            <a:normAutofit lnSpcReduction="10000"/>
          </a:bodyPr>
          <a:lstStyle/>
          <a:p>
            <a:pPr marL="0" indent="0">
              <a:buNone/>
            </a:pPr>
            <a:r>
              <a:rPr lang="sv-SE" b="1" i="1" dirty="0"/>
              <a:t>   Tidigare skrivning</a:t>
            </a:r>
          </a:p>
          <a:p>
            <a:r>
              <a:rPr lang="sv-SE" i="1" dirty="0"/>
              <a:t>Tvister och samarbetsproblem hanteras i första hand på lokal chefsnivå. Om problemet inte kan lösas där lyfts frågan i nästa steg till Länschefsnätverkets förvaltningschefer. Om tvisten inte heller där kan lösas lyfts ärendet till Välfärdsrådet. Tvist som inte kan lösas får lyftas till allmän domstol.</a:t>
            </a:r>
          </a:p>
          <a:p>
            <a:pPr marL="0" indent="0">
              <a:buNone/>
            </a:pPr>
            <a:r>
              <a:rPr lang="sv-SE" b="1" dirty="0"/>
              <a:t>   Ny skrivning</a:t>
            </a:r>
          </a:p>
          <a:p>
            <a:r>
              <a:rPr lang="sv-SE" dirty="0"/>
              <a:t>Tvist angående tillämpning av detta avtal ska i första hand lösas i dialog mellan parterna, företrädesvis på lokal chefsnivå. Kan tvist inte lösas ska den hänskjutas till svensk allmän domstol. Eventuella tvisteförhandlingar ska i första instans äga rum vid Falu Tingsrätt. </a:t>
            </a:r>
          </a:p>
          <a:p>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6EF070-D4A1-4BBC-95E2-C540A084EC01}" type="datetime1">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2025-01-10</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612116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808586" y="6513169"/>
            <a:ext cx="68961" cy="96393"/>
          </a:xfrm>
          <a:prstGeom prst="rect">
            <a:avLst/>
          </a:prstGeom>
        </p:spPr>
      </p:pic>
      <p:sp>
        <p:nvSpPr>
          <p:cNvPr id="3" name="object 3"/>
          <p:cNvSpPr txBox="1">
            <a:spLocks noGrp="1"/>
          </p:cNvSpPr>
          <p:nvPr>
            <p:ph type="title"/>
          </p:nvPr>
        </p:nvSpPr>
        <p:spPr>
          <a:xfrm>
            <a:off x="682853" y="660857"/>
            <a:ext cx="2529205" cy="468630"/>
          </a:xfrm>
          <a:prstGeom prst="rect">
            <a:avLst/>
          </a:prstGeom>
        </p:spPr>
        <p:txBody>
          <a:bodyPr vert="horz" wrap="square" lIns="0" tIns="13335" rIns="0" bIns="0" rtlCol="0">
            <a:spAutoFit/>
          </a:bodyPr>
          <a:lstStyle/>
          <a:p>
            <a:pPr marL="12700">
              <a:lnSpc>
                <a:spcPct val="100000"/>
              </a:lnSpc>
              <a:spcBef>
                <a:spcPts val="105"/>
              </a:spcBef>
            </a:pPr>
            <a:r>
              <a:rPr spc="-165" dirty="0"/>
              <a:t>Vad</a:t>
            </a:r>
            <a:r>
              <a:rPr spc="-275" dirty="0"/>
              <a:t> </a:t>
            </a:r>
            <a:r>
              <a:rPr spc="-140" dirty="0"/>
              <a:t>händer</a:t>
            </a:r>
            <a:r>
              <a:rPr spc="-254" dirty="0"/>
              <a:t> </a:t>
            </a:r>
            <a:r>
              <a:rPr spc="-105" dirty="0"/>
              <a:t>nu?</a:t>
            </a:r>
          </a:p>
        </p:txBody>
      </p:sp>
      <p:sp>
        <p:nvSpPr>
          <p:cNvPr id="4" name="object 4"/>
          <p:cNvSpPr txBox="1">
            <a:spLocks noGrp="1"/>
          </p:cNvSpPr>
          <p:nvPr>
            <p:ph type="body" idx="1"/>
          </p:nvPr>
        </p:nvSpPr>
        <p:spPr>
          <a:prstGeom prst="rect">
            <a:avLst/>
          </a:prstGeom>
        </p:spPr>
        <p:txBody>
          <a:bodyPr vert="horz" wrap="square" lIns="0" tIns="36830" rIns="0" bIns="0" rtlCol="0">
            <a:spAutoFit/>
          </a:bodyPr>
          <a:lstStyle/>
          <a:p>
            <a:pPr marL="240029" indent="-227329">
              <a:lnSpc>
                <a:spcPct val="100000"/>
              </a:lnSpc>
              <a:spcBef>
                <a:spcPts val="290"/>
              </a:spcBef>
              <a:buClr>
                <a:srgbClr val="DB3746"/>
              </a:buClr>
              <a:buSzPct val="118750"/>
              <a:buChar char="•"/>
              <a:tabLst>
                <a:tab pos="240029" algn="l"/>
              </a:tabLst>
            </a:pPr>
            <a:r>
              <a:rPr spc="-10" dirty="0"/>
              <a:t>Kommunerna</a:t>
            </a:r>
            <a:r>
              <a:rPr spc="-70" dirty="0"/>
              <a:t> </a:t>
            </a:r>
            <a:r>
              <a:rPr dirty="0"/>
              <a:t>är</a:t>
            </a:r>
            <a:r>
              <a:rPr spc="-65" dirty="0"/>
              <a:t> </a:t>
            </a:r>
            <a:r>
              <a:rPr dirty="0"/>
              <a:t>nästan</a:t>
            </a:r>
            <a:r>
              <a:rPr spc="-65" dirty="0"/>
              <a:t> </a:t>
            </a:r>
            <a:r>
              <a:rPr dirty="0"/>
              <a:t>färdiga</a:t>
            </a:r>
            <a:r>
              <a:rPr spc="-60" dirty="0"/>
              <a:t> </a:t>
            </a:r>
            <a:r>
              <a:rPr dirty="0"/>
              <a:t>med</a:t>
            </a:r>
            <a:r>
              <a:rPr spc="-60" dirty="0"/>
              <a:t> </a:t>
            </a:r>
            <a:r>
              <a:rPr spc="-10" dirty="0"/>
              <a:t>utbildningen</a:t>
            </a:r>
          </a:p>
          <a:p>
            <a:pPr marL="240029" marR="854075" indent="-227329">
              <a:lnSpc>
                <a:spcPts val="2590"/>
              </a:lnSpc>
              <a:spcBef>
                <a:spcPts val="1040"/>
              </a:spcBef>
              <a:buClr>
                <a:srgbClr val="DB3746"/>
              </a:buClr>
              <a:buSzPct val="118750"/>
              <a:buChar char="•"/>
              <a:tabLst>
                <a:tab pos="241300" algn="l"/>
              </a:tabLst>
            </a:pPr>
            <a:r>
              <a:rPr spc="-10" dirty="0"/>
              <a:t>Kommunerna</a:t>
            </a:r>
            <a:r>
              <a:rPr spc="-75" dirty="0"/>
              <a:t> </a:t>
            </a:r>
            <a:r>
              <a:rPr dirty="0"/>
              <a:t>bestämmer</a:t>
            </a:r>
            <a:r>
              <a:rPr spc="-75" dirty="0"/>
              <a:t> </a:t>
            </a:r>
            <a:r>
              <a:rPr dirty="0"/>
              <a:t>själva</a:t>
            </a:r>
            <a:r>
              <a:rPr spc="-80" dirty="0"/>
              <a:t> </a:t>
            </a:r>
            <a:r>
              <a:rPr dirty="0"/>
              <a:t>om</a:t>
            </a:r>
            <a:r>
              <a:rPr spc="-75" dirty="0"/>
              <a:t> </a:t>
            </a:r>
            <a:r>
              <a:rPr dirty="0"/>
              <a:t>de</a:t>
            </a:r>
            <a:r>
              <a:rPr spc="-80" dirty="0"/>
              <a:t> </a:t>
            </a:r>
            <a:r>
              <a:rPr dirty="0"/>
              <a:t>vill</a:t>
            </a:r>
            <a:r>
              <a:rPr spc="-75" dirty="0"/>
              <a:t> </a:t>
            </a:r>
            <a:r>
              <a:rPr dirty="0"/>
              <a:t>färdigställa</a:t>
            </a:r>
            <a:r>
              <a:rPr spc="-60" dirty="0"/>
              <a:t> </a:t>
            </a:r>
            <a:r>
              <a:rPr dirty="0"/>
              <a:t>utbildning</a:t>
            </a:r>
            <a:r>
              <a:rPr spc="-40" dirty="0"/>
              <a:t> </a:t>
            </a:r>
            <a:r>
              <a:rPr dirty="0"/>
              <a:t>nu</a:t>
            </a:r>
            <a:r>
              <a:rPr spc="-80" dirty="0"/>
              <a:t> </a:t>
            </a:r>
            <a:r>
              <a:rPr spc="-10" dirty="0"/>
              <a:t>eller 	</a:t>
            </a:r>
            <a:r>
              <a:rPr dirty="0"/>
              <a:t>skjuta</a:t>
            </a:r>
            <a:r>
              <a:rPr spc="-85" dirty="0"/>
              <a:t> </a:t>
            </a:r>
            <a:r>
              <a:rPr spc="-20" dirty="0"/>
              <a:t>fram</a:t>
            </a:r>
          </a:p>
          <a:p>
            <a:pPr marL="240029" indent="-227329">
              <a:lnSpc>
                <a:spcPct val="100000"/>
              </a:lnSpc>
              <a:spcBef>
                <a:spcPts val="670"/>
              </a:spcBef>
              <a:buClr>
                <a:srgbClr val="DB3746"/>
              </a:buClr>
              <a:buSzPct val="118750"/>
              <a:buChar char="•"/>
              <a:tabLst>
                <a:tab pos="240029" algn="l"/>
              </a:tabLst>
            </a:pPr>
            <a:r>
              <a:rPr dirty="0"/>
              <a:t>Avtalen</a:t>
            </a:r>
            <a:r>
              <a:rPr spc="-65" dirty="0"/>
              <a:t> </a:t>
            </a:r>
            <a:r>
              <a:rPr dirty="0"/>
              <a:t>kan</a:t>
            </a:r>
            <a:r>
              <a:rPr spc="-65" dirty="0"/>
              <a:t> </a:t>
            </a:r>
            <a:r>
              <a:rPr dirty="0"/>
              <a:t>hanteras</a:t>
            </a:r>
            <a:r>
              <a:rPr spc="-60" dirty="0"/>
              <a:t> </a:t>
            </a:r>
            <a:r>
              <a:rPr dirty="0"/>
              <a:t>i</a:t>
            </a:r>
            <a:r>
              <a:rPr spc="-65" dirty="0"/>
              <a:t> </a:t>
            </a:r>
            <a:r>
              <a:rPr dirty="0"/>
              <a:t>början</a:t>
            </a:r>
            <a:r>
              <a:rPr spc="-70" dirty="0"/>
              <a:t> </a:t>
            </a:r>
            <a:r>
              <a:rPr dirty="0"/>
              <a:t>av</a:t>
            </a:r>
            <a:r>
              <a:rPr spc="-65" dirty="0"/>
              <a:t> </a:t>
            </a:r>
            <a:r>
              <a:rPr spc="-20" dirty="0"/>
              <a:t>2025</a:t>
            </a:r>
          </a:p>
          <a:p>
            <a:pPr marL="240029" marR="5080" indent="-227329">
              <a:lnSpc>
                <a:spcPts val="2590"/>
              </a:lnSpc>
              <a:spcBef>
                <a:spcPts val="1050"/>
              </a:spcBef>
              <a:buClr>
                <a:srgbClr val="DB3746"/>
              </a:buClr>
              <a:buSzPct val="118750"/>
              <a:buChar char="•"/>
              <a:tabLst>
                <a:tab pos="241300" algn="l"/>
              </a:tabLst>
            </a:pPr>
            <a:r>
              <a:rPr dirty="0"/>
              <a:t>Omfallsplan</a:t>
            </a:r>
            <a:r>
              <a:rPr spc="-40" dirty="0"/>
              <a:t> </a:t>
            </a:r>
            <a:r>
              <a:rPr dirty="0"/>
              <a:t>för</a:t>
            </a:r>
            <a:r>
              <a:rPr spc="-80" dirty="0"/>
              <a:t> </a:t>
            </a:r>
            <a:r>
              <a:rPr spc="-20" dirty="0"/>
              <a:t>Link-</a:t>
            </a:r>
            <a:r>
              <a:rPr dirty="0"/>
              <a:t>projektet</a:t>
            </a:r>
            <a:r>
              <a:rPr spc="-60" dirty="0"/>
              <a:t> </a:t>
            </a:r>
            <a:r>
              <a:rPr dirty="0"/>
              <a:t>behöver</a:t>
            </a:r>
            <a:r>
              <a:rPr spc="-40" dirty="0"/>
              <a:t> </a:t>
            </a:r>
            <a:r>
              <a:rPr dirty="0"/>
              <a:t>göras</a:t>
            </a:r>
            <a:r>
              <a:rPr spc="-65" dirty="0"/>
              <a:t> </a:t>
            </a:r>
            <a:r>
              <a:rPr dirty="0"/>
              <a:t>i</a:t>
            </a:r>
            <a:r>
              <a:rPr spc="-65" dirty="0"/>
              <a:t> </a:t>
            </a:r>
            <a:r>
              <a:rPr dirty="0"/>
              <a:t>dialog</a:t>
            </a:r>
            <a:r>
              <a:rPr spc="-50" dirty="0"/>
              <a:t> </a:t>
            </a:r>
            <a:r>
              <a:rPr dirty="0"/>
              <a:t>mellan</a:t>
            </a:r>
            <a:r>
              <a:rPr spc="-45" dirty="0"/>
              <a:t> </a:t>
            </a:r>
            <a:r>
              <a:rPr spc="-10" dirty="0"/>
              <a:t>införandeprojektet 	</a:t>
            </a:r>
            <a:r>
              <a:rPr dirty="0"/>
              <a:t>och</a:t>
            </a:r>
            <a:r>
              <a:rPr spc="-110" dirty="0"/>
              <a:t> </a:t>
            </a:r>
            <a:r>
              <a:rPr dirty="0"/>
              <a:t>kommunernas</a:t>
            </a:r>
            <a:r>
              <a:rPr spc="-105" dirty="0"/>
              <a:t> </a:t>
            </a:r>
            <a:r>
              <a:rPr spc="-10" dirty="0"/>
              <a:t>införandeledare</a:t>
            </a:r>
          </a:p>
          <a:p>
            <a:pPr marL="240029" indent="-227329">
              <a:lnSpc>
                <a:spcPct val="100000"/>
              </a:lnSpc>
              <a:spcBef>
                <a:spcPts val="675"/>
              </a:spcBef>
              <a:buClr>
                <a:srgbClr val="DB3746"/>
              </a:buClr>
              <a:buSzPct val="118750"/>
              <a:buChar char="•"/>
              <a:tabLst>
                <a:tab pos="240029" algn="l"/>
              </a:tabLst>
            </a:pPr>
            <a:r>
              <a:rPr dirty="0"/>
              <a:t>Monica</a:t>
            </a:r>
            <a:r>
              <a:rPr spc="-95" dirty="0"/>
              <a:t> </a:t>
            </a:r>
            <a:r>
              <a:rPr dirty="0"/>
              <a:t>delger</a:t>
            </a:r>
            <a:r>
              <a:rPr spc="-75" dirty="0"/>
              <a:t> </a:t>
            </a:r>
            <a:r>
              <a:rPr spc="-10" dirty="0"/>
              <a:t>införandeledarna</a:t>
            </a:r>
            <a:r>
              <a:rPr spc="-55" dirty="0"/>
              <a:t> </a:t>
            </a:r>
            <a:r>
              <a:rPr dirty="0"/>
              <a:t>information</a:t>
            </a:r>
            <a:r>
              <a:rPr spc="-85" dirty="0"/>
              <a:t> </a:t>
            </a:r>
            <a:r>
              <a:rPr dirty="0"/>
              <a:t>enligt</a:t>
            </a:r>
            <a:r>
              <a:rPr spc="-80" dirty="0"/>
              <a:t> </a:t>
            </a:r>
            <a:r>
              <a:rPr dirty="0"/>
              <a:t>presenterad</a:t>
            </a:r>
            <a:r>
              <a:rPr spc="-65" dirty="0"/>
              <a:t> </a:t>
            </a:r>
            <a:r>
              <a:rPr spc="-25" dirty="0"/>
              <a:t>ppt</a:t>
            </a:r>
          </a:p>
          <a:p>
            <a:pPr marL="240029" marR="578485" indent="-227329">
              <a:lnSpc>
                <a:spcPts val="2590"/>
              </a:lnSpc>
              <a:spcBef>
                <a:spcPts val="1040"/>
              </a:spcBef>
              <a:buClr>
                <a:srgbClr val="DB3746"/>
              </a:buClr>
              <a:buSzPct val="118750"/>
              <a:buChar char="•"/>
              <a:tabLst>
                <a:tab pos="241300" algn="l"/>
              </a:tabLst>
            </a:pPr>
            <a:r>
              <a:rPr dirty="0"/>
              <a:t>Fortsatt</a:t>
            </a:r>
            <a:r>
              <a:rPr spc="-75" dirty="0"/>
              <a:t> </a:t>
            </a:r>
            <a:r>
              <a:rPr spc="-10" dirty="0"/>
              <a:t>kommunikation</a:t>
            </a:r>
            <a:r>
              <a:rPr spc="-35" dirty="0"/>
              <a:t> </a:t>
            </a:r>
            <a:r>
              <a:rPr dirty="0"/>
              <a:t>via</a:t>
            </a:r>
            <a:r>
              <a:rPr spc="-40" dirty="0"/>
              <a:t> </a:t>
            </a:r>
            <a:r>
              <a:rPr spc="-10" dirty="0"/>
              <a:t>införandeledarna</a:t>
            </a:r>
            <a:r>
              <a:rPr dirty="0"/>
              <a:t> och</a:t>
            </a:r>
            <a:r>
              <a:rPr spc="-50" dirty="0"/>
              <a:t> </a:t>
            </a:r>
            <a:r>
              <a:rPr spc="-10" dirty="0"/>
              <a:t>uppdragsledare</a:t>
            </a:r>
            <a:r>
              <a:rPr dirty="0"/>
              <a:t> för</a:t>
            </a:r>
            <a:r>
              <a:rPr spc="-25" dirty="0"/>
              <a:t> </a:t>
            </a:r>
            <a:r>
              <a:rPr spc="-10" dirty="0"/>
              <a:t>Link- 	</a:t>
            </a:r>
            <a:r>
              <a:rPr dirty="0"/>
              <a:t>uppdraget</a:t>
            </a:r>
            <a:r>
              <a:rPr spc="-105" dirty="0"/>
              <a:t> </a:t>
            </a:r>
            <a:r>
              <a:rPr dirty="0"/>
              <a:t>Monica</a:t>
            </a:r>
            <a:r>
              <a:rPr spc="-110" dirty="0"/>
              <a:t> </a:t>
            </a:r>
            <a:r>
              <a:rPr spc="-10" dirty="0"/>
              <a:t>Samilda</a:t>
            </a:r>
          </a:p>
        </p:txBody>
      </p:sp>
      <p:pic>
        <p:nvPicPr>
          <p:cNvPr id="5" name="object 5"/>
          <p:cNvPicPr/>
          <p:nvPr/>
        </p:nvPicPr>
        <p:blipFill>
          <a:blip r:embed="rId3" cstate="print"/>
          <a:stretch>
            <a:fillRect/>
          </a:stretch>
        </p:blipFill>
        <p:spPr>
          <a:xfrm>
            <a:off x="701675" y="336550"/>
            <a:ext cx="1471549" cy="119252"/>
          </a:xfrm>
          <a:prstGeom prst="rect">
            <a:avLst/>
          </a:prstGeom>
        </p:spPr>
      </p:pic>
      <p:sp>
        <p:nvSpPr>
          <p:cNvPr id="6" name="object 6"/>
          <p:cNvSpPr txBox="1"/>
          <p:nvPr/>
        </p:nvSpPr>
        <p:spPr>
          <a:xfrm>
            <a:off x="2214498" y="307085"/>
            <a:ext cx="888365" cy="186690"/>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1050" b="1" i="0" u="none" strike="noStrike" kern="0" cap="none" spc="0" normalizeH="0" baseline="0" noProof="0" dirty="0">
                <a:ln>
                  <a:noFill/>
                </a:ln>
                <a:solidFill>
                  <a:srgbClr val="DB3746"/>
                </a:solidFill>
                <a:effectLst/>
                <a:uLnTx/>
                <a:uFillTx/>
                <a:latin typeface="Arial"/>
                <a:cs typeface="Arial"/>
              </a:rPr>
              <a:t>NÄSTA</a:t>
            </a:r>
            <a:r>
              <a:rPr kumimoji="0" sz="1050" b="1" i="0" u="none" strike="noStrike" kern="0" cap="none" spc="-55" normalizeH="0" baseline="0" noProof="0" dirty="0">
                <a:ln>
                  <a:noFill/>
                </a:ln>
                <a:solidFill>
                  <a:srgbClr val="DB3746"/>
                </a:solidFill>
                <a:effectLst/>
                <a:uLnTx/>
                <a:uFillTx/>
                <a:latin typeface="Arial"/>
                <a:cs typeface="Arial"/>
              </a:rPr>
              <a:t> </a:t>
            </a:r>
            <a:r>
              <a:rPr kumimoji="0" sz="1050" b="1" i="0" u="none" strike="noStrike" kern="0" cap="none" spc="-20" normalizeH="0" baseline="0" noProof="0" dirty="0">
                <a:ln>
                  <a:noFill/>
                </a:ln>
                <a:solidFill>
                  <a:srgbClr val="DB3746"/>
                </a:solidFill>
                <a:effectLst/>
                <a:uLnTx/>
                <a:uFillTx/>
                <a:latin typeface="Arial"/>
                <a:cs typeface="Arial"/>
              </a:rPr>
              <a:t>STEG</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Tree>
    <p:extLst>
      <p:ext uri="{BB962C8B-B14F-4D97-AF65-F5344CB8AC3E}">
        <p14:creationId xmlns:p14="http://schemas.microsoft.com/office/powerpoint/2010/main" val="12804262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Bilagor  till överenskommelsen</a:t>
            </a:r>
          </a:p>
        </p:txBody>
      </p:sp>
      <p:sp>
        <p:nvSpPr>
          <p:cNvPr id="3" name="Platshållare för innehåll 2"/>
          <p:cNvSpPr>
            <a:spLocks noGrp="1"/>
          </p:cNvSpPr>
          <p:nvPr>
            <p:ph idx="1"/>
          </p:nvPr>
        </p:nvSpPr>
        <p:spPr/>
        <p:txBody>
          <a:bodyPr/>
          <a:lstStyle/>
          <a:p>
            <a:r>
              <a:rPr lang="sv-SE" dirty="0"/>
              <a:t>Ersättningsmodell </a:t>
            </a:r>
          </a:p>
          <a:p>
            <a:pPr marL="0" indent="0">
              <a:buNone/>
            </a:pP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6EF070-D4A1-4BBC-95E2-C540A084EC01}" type="datetime1">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2025-01-10</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930413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Uppföljning frågor</a:t>
            </a:r>
          </a:p>
        </p:txBody>
      </p:sp>
      <p:sp>
        <p:nvSpPr>
          <p:cNvPr id="3" name="Platshållare för innehåll 2"/>
          <p:cNvSpPr>
            <a:spLocks noGrp="1"/>
          </p:cNvSpPr>
          <p:nvPr>
            <p:ph idx="1"/>
          </p:nvPr>
        </p:nvSpPr>
        <p:spPr/>
        <p:txBody>
          <a:bodyPr>
            <a:normAutofit/>
          </a:bodyPr>
          <a:lstStyle/>
          <a:p>
            <a:pPr marL="0" indent="0">
              <a:buNone/>
            </a:pPr>
            <a:endParaRPr lang="sv-SE" dirty="0"/>
          </a:p>
          <a:p>
            <a:r>
              <a:rPr lang="sv-SE" dirty="0"/>
              <a:t>   Utskrivningsklara dagar </a:t>
            </a:r>
          </a:p>
          <a:p>
            <a:r>
              <a:rPr lang="sv-SE" dirty="0"/>
              <a:t>   Synergi </a:t>
            </a:r>
            <a:endParaRPr lang="sv-SE" dirty="0">
              <a:solidFill>
                <a:srgbClr val="FF0000"/>
              </a:solidFill>
            </a:endParaRPr>
          </a:p>
          <a:p>
            <a:r>
              <a:rPr lang="sv-SE" dirty="0"/>
              <a:t>   Har funnits en tidigare muntlig ök att kommuner inte ska bestrida -  (rullande 2), finns ej personnummer utan fakturan är en sammanslagning av månadens utskrivningsklara patienter. </a:t>
            </a:r>
          </a:p>
          <a:p>
            <a:r>
              <a:rPr lang="sv-SE" dirty="0"/>
              <a:t>   I nuläget då införandet av Cosmic Link skjuts upp, förslag att förlänga nuvarande överenskommelse</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6EF070-D4A1-4BBC-95E2-C540A084EC01}" type="datetime1">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2025-01-10</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5043422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46172F-A6E8-FF16-A4A2-9C72417D6F6E}"/>
              </a:ext>
            </a:extLst>
          </p:cNvPr>
          <p:cNvSpPr>
            <a:spLocks noGrp="1"/>
          </p:cNvSpPr>
          <p:nvPr>
            <p:ph type="ctrTitle"/>
          </p:nvPr>
        </p:nvSpPr>
        <p:spPr>
          <a:xfrm>
            <a:off x="858644" y="1708034"/>
            <a:ext cx="10474712" cy="1989149"/>
          </a:xfrm>
        </p:spPr>
        <p:txBody>
          <a:bodyPr>
            <a:normAutofit/>
          </a:bodyPr>
          <a:lstStyle/>
          <a:p>
            <a:r>
              <a:rPr lang="sv-SE" sz="4000" dirty="0"/>
              <a:t>6.</a:t>
            </a:r>
            <a:r>
              <a:rPr lang="sv-SE" sz="4000" dirty="0">
                <a:solidFill>
                  <a:schemeClr val="accent1">
                    <a:lumMod val="50000"/>
                  </a:schemeClr>
                </a:solidFill>
              </a:rPr>
              <a:t> </a:t>
            </a:r>
            <a:r>
              <a:rPr lang="sv-SE" sz="4000" dirty="0"/>
              <a:t>Psykisk hälsa medel 2024</a:t>
            </a:r>
          </a:p>
        </p:txBody>
      </p:sp>
      <p:sp>
        <p:nvSpPr>
          <p:cNvPr id="3" name="Underrubrik 2">
            <a:extLst>
              <a:ext uri="{FF2B5EF4-FFF2-40B4-BE49-F238E27FC236}">
                <a16:creationId xmlns:a16="http://schemas.microsoft.com/office/drawing/2014/main" id="{93D4A8A5-3ECF-65B0-5AF7-C177B2CC5C64}"/>
              </a:ext>
            </a:extLst>
          </p:cNvPr>
          <p:cNvSpPr>
            <a:spLocks noGrp="1"/>
          </p:cNvSpPr>
          <p:nvPr>
            <p:ph type="subTitle" idx="1"/>
          </p:nvPr>
        </p:nvSpPr>
        <p:spPr/>
        <p:txBody>
          <a:bodyPr/>
          <a:lstStyle/>
          <a:p>
            <a:r>
              <a:rPr lang="sv-SE" i="1" dirty="0"/>
              <a:t>Föredragande; Stefan Nielsen, samordnare, RSS </a:t>
            </a:r>
            <a:endParaRPr lang="sv-SE" sz="2000" i="1" dirty="0"/>
          </a:p>
        </p:txBody>
      </p:sp>
    </p:spTree>
    <p:extLst>
      <p:ext uri="{BB962C8B-B14F-4D97-AF65-F5344CB8AC3E}">
        <p14:creationId xmlns:p14="http://schemas.microsoft.com/office/powerpoint/2010/main" val="20779323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361852" y="2239334"/>
            <a:ext cx="11370906" cy="3574439"/>
          </a:xfrm>
        </p:spPr>
        <p:txBody>
          <a:bodyPr>
            <a:noAutofit/>
          </a:bodyPr>
          <a:lstStyle/>
          <a:p>
            <a:pPr marL="342900" indent="-342900">
              <a:buAutoNum type="arabicPeriod"/>
            </a:pPr>
            <a:r>
              <a:rPr lang="sv-SE" sz="1800" dirty="0"/>
              <a:t>Ett utvecklat arbete för att främja psykisk hälsa, förebygga psykisk ohälsa och suicid bland </a:t>
            </a:r>
            <a:r>
              <a:rPr lang="sv-SE" sz="1800" b="1" dirty="0"/>
              <a:t>barn och unga </a:t>
            </a:r>
            <a:r>
              <a:rPr lang="sv-SE" sz="1800" dirty="0"/>
              <a:t>samt insatser för att </a:t>
            </a:r>
            <a:r>
              <a:rPr lang="sv-SE" sz="1800" b="1" dirty="0"/>
              <a:t>stärka första linjens vård </a:t>
            </a:r>
            <a:r>
              <a:rPr lang="sv-SE" sz="1800" dirty="0"/>
              <a:t>och barn- och ungdomspsykiatrin. (Regionen och länsgemensamt) </a:t>
            </a:r>
            <a:r>
              <a:rPr lang="sv-SE" sz="1800" b="1" dirty="0"/>
              <a:t>6 330 883 kr </a:t>
            </a:r>
            <a:r>
              <a:rPr lang="sv-SE" sz="1800" dirty="0"/>
              <a:t>(Region Dalarna tilldelas 14 003 192 kr) </a:t>
            </a:r>
          </a:p>
          <a:p>
            <a:pPr marL="342900" indent="-342900">
              <a:buAutoNum type="arabicPeriod"/>
            </a:pPr>
            <a:r>
              <a:rPr lang="sv-SE" sz="1800" dirty="0"/>
              <a:t>En mer sammanhållen, behovsanpassad och personcentrerad vård och omsorg för personer med </a:t>
            </a:r>
            <a:r>
              <a:rPr lang="sv-SE" sz="1800" b="1" dirty="0"/>
              <a:t>samsjuklighet </a:t>
            </a:r>
            <a:r>
              <a:rPr lang="sv-SE" sz="1800" dirty="0"/>
              <a:t>eller omfattande behov </a:t>
            </a:r>
            <a:r>
              <a:rPr lang="sv-SE" sz="1800" b="1" dirty="0"/>
              <a:t>8 947 874 kr </a:t>
            </a:r>
          </a:p>
          <a:p>
            <a:pPr marL="342900" indent="-342900">
              <a:buAutoNum type="arabicPeriod"/>
            </a:pPr>
            <a:r>
              <a:rPr lang="sv-SE" sz="1800" dirty="0"/>
              <a:t>En systematisk patient-, </a:t>
            </a:r>
            <a:r>
              <a:rPr lang="sv-SE" sz="1800" b="1" dirty="0"/>
              <a:t>brukar- </a:t>
            </a:r>
            <a:r>
              <a:rPr lang="sv-SE" sz="1800" dirty="0"/>
              <a:t>och anhörigmedverkan i vården och omsorgen </a:t>
            </a:r>
            <a:r>
              <a:rPr lang="sv-SE" sz="1800" b="1" dirty="0"/>
              <a:t>1 000 000 kr</a:t>
            </a:r>
          </a:p>
          <a:p>
            <a:pPr marL="342900" indent="-342900">
              <a:buFont typeface="+mj-lt"/>
              <a:buAutoNum type="arabicPeriod"/>
            </a:pPr>
            <a:r>
              <a:rPr lang="sv-SE" sz="1800" dirty="0"/>
              <a:t>Ett stärkt och utvecklat </a:t>
            </a:r>
            <a:r>
              <a:rPr lang="sv-SE" sz="1800" b="1" dirty="0"/>
              <a:t>suicidpreventivt </a:t>
            </a:r>
            <a:r>
              <a:rPr lang="sv-SE" sz="1800" dirty="0"/>
              <a:t>arbete </a:t>
            </a:r>
            <a:r>
              <a:rPr lang="sv-SE" sz="1800" b="1" dirty="0"/>
              <a:t>5 445 343 kr</a:t>
            </a:r>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2025-01-10</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ubrik 5"/>
          <p:cNvSpPr>
            <a:spLocks noGrp="1"/>
          </p:cNvSpPr>
          <p:nvPr>
            <p:ph type="title"/>
          </p:nvPr>
        </p:nvSpPr>
        <p:spPr>
          <a:xfrm>
            <a:off x="499149" y="1029734"/>
            <a:ext cx="10416781" cy="1209600"/>
          </a:xfrm>
        </p:spPr>
        <p:txBody>
          <a:bodyPr>
            <a:normAutofit/>
          </a:bodyPr>
          <a:lstStyle/>
          <a:p>
            <a:r>
              <a:rPr lang="sv-SE" sz="2000" dirty="0"/>
              <a:t>Insatsområden länsgemensamma medel vid årets början </a:t>
            </a:r>
            <a:br>
              <a:rPr lang="sv-SE" sz="2000" dirty="0"/>
            </a:br>
            <a:r>
              <a:rPr lang="sv-SE" sz="2000" dirty="0"/>
              <a:t>totalt </a:t>
            </a:r>
            <a:r>
              <a:rPr lang="sv-SE" sz="2000" dirty="0">
                <a:solidFill>
                  <a:schemeClr val="accent1"/>
                </a:solidFill>
              </a:rPr>
              <a:t>21 724 099 kr</a:t>
            </a:r>
          </a:p>
        </p:txBody>
      </p:sp>
    </p:spTree>
    <p:extLst>
      <p:ext uri="{BB962C8B-B14F-4D97-AF65-F5344CB8AC3E}">
        <p14:creationId xmlns:p14="http://schemas.microsoft.com/office/powerpoint/2010/main" val="38077656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endParaRPr lang="sv-SE"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2025-01-10</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ubrik 5"/>
          <p:cNvSpPr>
            <a:spLocks noGrp="1"/>
          </p:cNvSpPr>
          <p:nvPr>
            <p:ph type="title"/>
          </p:nvPr>
        </p:nvSpPr>
        <p:spPr/>
        <p:txBody>
          <a:bodyPr>
            <a:noAutofit/>
          </a:bodyPr>
          <a:lstStyle/>
          <a:p>
            <a:r>
              <a:rPr lang="sv-SE" sz="1800" dirty="0"/>
              <a:t>1. Ett utvecklat arbete för att främja psykisk hälsa, förebygga psykisk ohälsa och suicid bland barn och unga samt insatser för att stärka första linjens vård och barn- och ungdomspsykiatrin </a:t>
            </a:r>
            <a:r>
              <a:rPr lang="sv-SE" sz="1800" dirty="0">
                <a:solidFill>
                  <a:schemeClr val="accent1"/>
                </a:solidFill>
              </a:rPr>
              <a:t>6 330 883 kr </a:t>
            </a:r>
            <a:r>
              <a:rPr lang="sv-SE" sz="1800" dirty="0">
                <a:solidFill>
                  <a:srgbClr val="FF0000"/>
                </a:solidFill>
              </a:rPr>
              <a:t>(Återstår 1 882 583 kr) Förslag att dela ut 1 800 000 kr</a:t>
            </a:r>
          </a:p>
        </p:txBody>
      </p:sp>
      <p:graphicFrame>
        <p:nvGraphicFramePr>
          <p:cNvPr id="7" name="Tabell 6"/>
          <p:cNvGraphicFramePr>
            <a:graphicFrameLocks noGrp="1"/>
          </p:cNvGraphicFramePr>
          <p:nvPr/>
        </p:nvGraphicFramePr>
        <p:xfrm>
          <a:off x="395288" y="2439529"/>
          <a:ext cx="11298855" cy="4028440"/>
        </p:xfrm>
        <a:graphic>
          <a:graphicData uri="http://schemas.openxmlformats.org/drawingml/2006/table">
            <a:tbl>
              <a:tblPr firstRow="1" bandRow="1">
                <a:tableStyleId>{5C22544A-7EE6-4342-B048-85BDC9FD1C3A}</a:tableStyleId>
              </a:tblPr>
              <a:tblGrid>
                <a:gridCol w="2259771">
                  <a:extLst>
                    <a:ext uri="{9D8B030D-6E8A-4147-A177-3AD203B41FA5}">
                      <a16:colId xmlns:a16="http://schemas.microsoft.com/office/drawing/2014/main" val="3992287768"/>
                    </a:ext>
                  </a:extLst>
                </a:gridCol>
                <a:gridCol w="2259771">
                  <a:extLst>
                    <a:ext uri="{9D8B030D-6E8A-4147-A177-3AD203B41FA5}">
                      <a16:colId xmlns:a16="http://schemas.microsoft.com/office/drawing/2014/main" val="2824952009"/>
                    </a:ext>
                  </a:extLst>
                </a:gridCol>
                <a:gridCol w="2259771">
                  <a:extLst>
                    <a:ext uri="{9D8B030D-6E8A-4147-A177-3AD203B41FA5}">
                      <a16:colId xmlns:a16="http://schemas.microsoft.com/office/drawing/2014/main" val="424767509"/>
                    </a:ext>
                  </a:extLst>
                </a:gridCol>
                <a:gridCol w="2259771">
                  <a:extLst>
                    <a:ext uri="{9D8B030D-6E8A-4147-A177-3AD203B41FA5}">
                      <a16:colId xmlns:a16="http://schemas.microsoft.com/office/drawing/2014/main" val="4115862895"/>
                    </a:ext>
                  </a:extLst>
                </a:gridCol>
                <a:gridCol w="2259771">
                  <a:extLst>
                    <a:ext uri="{9D8B030D-6E8A-4147-A177-3AD203B41FA5}">
                      <a16:colId xmlns:a16="http://schemas.microsoft.com/office/drawing/2014/main" val="2793574889"/>
                    </a:ext>
                  </a:extLst>
                </a:gridCol>
              </a:tblGrid>
              <a:tr h="370840">
                <a:tc>
                  <a:txBody>
                    <a:bodyPr/>
                    <a:lstStyle/>
                    <a:p>
                      <a:r>
                        <a:rPr lang="sv-SE" sz="1200" dirty="0">
                          <a:solidFill>
                            <a:schemeClr val="tx1"/>
                          </a:solidFill>
                        </a:rPr>
                        <a:t>Insats</a:t>
                      </a:r>
                    </a:p>
                  </a:txBody>
                  <a:tcPr/>
                </a:tc>
                <a:tc>
                  <a:txBody>
                    <a:bodyPr/>
                    <a:lstStyle/>
                    <a:p>
                      <a:r>
                        <a:rPr lang="sv-SE" sz="1200" dirty="0">
                          <a:solidFill>
                            <a:schemeClr val="tx1"/>
                          </a:solidFill>
                        </a:rPr>
                        <a:t>Belopp</a:t>
                      </a:r>
                    </a:p>
                  </a:txBody>
                  <a:tcPr/>
                </a:tc>
                <a:tc>
                  <a:txBody>
                    <a:bodyPr/>
                    <a:lstStyle/>
                    <a:p>
                      <a:r>
                        <a:rPr lang="sv-SE" sz="1200" dirty="0">
                          <a:solidFill>
                            <a:srgbClr val="FF0000"/>
                          </a:solidFill>
                        </a:rPr>
                        <a:t>Återstående belopp dec-24</a:t>
                      </a:r>
                    </a:p>
                  </a:txBody>
                  <a:tcPr/>
                </a:tc>
                <a:tc>
                  <a:txBody>
                    <a:bodyPr/>
                    <a:lstStyle/>
                    <a:p>
                      <a:endParaRPr lang="sv-SE" sz="1200" dirty="0">
                        <a:solidFill>
                          <a:schemeClr val="tx1"/>
                        </a:solidFill>
                      </a:endParaRPr>
                    </a:p>
                  </a:txBody>
                  <a:tcPr/>
                </a:tc>
                <a:tc>
                  <a:txBody>
                    <a:bodyPr/>
                    <a:lstStyle/>
                    <a:p>
                      <a:endParaRPr lang="sv-SE" sz="1200" dirty="0">
                        <a:solidFill>
                          <a:schemeClr val="tx1"/>
                        </a:solidFill>
                      </a:endParaRPr>
                    </a:p>
                  </a:txBody>
                  <a:tcPr/>
                </a:tc>
                <a:extLst>
                  <a:ext uri="{0D108BD9-81ED-4DB2-BD59-A6C34878D82A}">
                    <a16:rowId xmlns:a16="http://schemas.microsoft.com/office/drawing/2014/main" val="3898462226"/>
                  </a:ext>
                </a:extLst>
              </a:tr>
              <a:tr h="370840">
                <a:tc>
                  <a:txBody>
                    <a:bodyPr/>
                    <a:lstStyle/>
                    <a:p>
                      <a:r>
                        <a:rPr lang="sv-SE" sz="1200" dirty="0">
                          <a:solidFill>
                            <a:schemeClr val="tx1"/>
                          </a:solidFill>
                        </a:rPr>
                        <a:t>Lokal samverkan mellan kommun och region för att främja psykisk hälsa, förebygga psykisk ohälsa och suicid avseende</a:t>
                      </a:r>
                      <a:r>
                        <a:rPr lang="sv-SE" sz="1200" baseline="0" dirty="0">
                          <a:solidFill>
                            <a:schemeClr val="tx1"/>
                          </a:solidFill>
                        </a:rPr>
                        <a:t> barn och unga </a:t>
                      </a:r>
                      <a:endParaRPr lang="sv-SE" sz="1200" dirty="0">
                        <a:solidFill>
                          <a:schemeClr val="tx1"/>
                        </a:solidFill>
                      </a:endParaRPr>
                    </a:p>
                  </a:txBody>
                  <a:tcPr/>
                </a:tc>
                <a:tc>
                  <a:txBody>
                    <a:bodyPr/>
                    <a:lstStyle/>
                    <a:p>
                      <a:r>
                        <a:rPr lang="sv-SE" sz="1200" baseline="0" dirty="0">
                          <a:solidFill>
                            <a:schemeClr val="tx1"/>
                          </a:solidFill>
                        </a:rPr>
                        <a:t>2 330 883 kr</a:t>
                      </a:r>
                      <a:endParaRPr lang="sv-SE" sz="1200" dirty="0">
                        <a:solidFill>
                          <a:schemeClr val="tx1"/>
                        </a:solidFill>
                      </a:endParaRPr>
                    </a:p>
                  </a:txBody>
                  <a:tcPr/>
                </a:tc>
                <a:tc>
                  <a:txBody>
                    <a:bodyPr/>
                    <a:lstStyle/>
                    <a:p>
                      <a:r>
                        <a:rPr lang="sv-SE" sz="1200" dirty="0">
                          <a:solidFill>
                            <a:srgbClr val="FF0000"/>
                          </a:solidFill>
                        </a:rPr>
                        <a:t>1 882 583 kr</a:t>
                      </a:r>
                    </a:p>
                    <a:p>
                      <a:r>
                        <a:rPr lang="sv-SE" sz="1200" dirty="0">
                          <a:solidFill>
                            <a:srgbClr val="FF0000"/>
                          </a:solidFill>
                        </a:rPr>
                        <a:t>448 300 kr är förbrukat</a:t>
                      </a:r>
                    </a:p>
                    <a:p>
                      <a:endParaRPr lang="sv-SE" sz="1200" dirty="0">
                        <a:solidFill>
                          <a:srgbClr val="FF0000"/>
                        </a:solidFill>
                      </a:endParaRPr>
                    </a:p>
                    <a:p>
                      <a:r>
                        <a:rPr lang="sv-SE" sz="1200" dirty="0">
                          <a:solidFill>
                            <a:srgbClr val="FF0000"/>
                          </a:solidFill>
                        </a:rPr>
                        <a:t>Utbetalas 1 800 000 kr till huvudmännen</a:t>
                      </a:r>
                    </a:p>
                  </a:txBody>
                  <a:tcPr/>
                </a:tc>
                <a:tc>
                  <a:txBody>
                    <a:bodyPr/>
                    <a:lstStyle/>
                    <a:p>
                      <a:r>
                        <a:rPr lang="sv-SE" sz="1200" dirty="0">
                          <a:solidFill>
                            <a:schemeClr val="tx1"/>
                          </a:solidFill>
                        </a:rPr>
                        <a:t>Kommun/er och region ansöker om medel för gemensamma projekt, insatser, aktiviteter. </a:t>
                      </a:r>
                    </a:p>
                    <a:p>
                      <a:r>
                        <a:rPr lang="sv-SE" sz="1200" dirty="0">
                          <a:solidFill>
                            <a:schemeClr val="tx1"/>
                          </a:solidFill>
                        </a:rPr>
                        <a:t>Styrgruppen</a:t>
                      </a:r>
                      <a:r>
                        <a:rPr lang="sv-SE" sz="1200" baseline="0" dirty="0">
                          <a:solidFill>
                            <a:schemeClr val="tx1"/>
                          </a:solidFill>
                        </a:rPr>
                        <a:t> för LCHNV bedömer och beslutar om ansökningar.</a:t>
                      </a:r>
                      <a:endParaRPr lang="sv-SE" sz="1200" dirty="0">
                        <a:solidFill>
                          <a:schemeClr val="tx1"/>
                        </a:solidFill>
                      </a:endParaRPr>
                    </a:p>
                  </a:txBody>
                  <a:tcPr/>
                </a:tc>
                <a:tc>
                  <a:txBody>
                    <a:bodyPr/>
                    <a:lstStyle/>
                    <a:p>
                      <a:r>
                        <a:rPr lang="sv-SE" sz="1200" dirty="0">
                          <a:solidFill>
                            <a:schemeClr val="tx1"/>
                          </a:solidFill>
                        </a:rPr>
                        <a:t>RSS (fördelar medlen till kommun/RD)</a:t>
                      </a:r>
                    </a:p>
                  </a:txBody>
                  <a:tcPr/>
                </a:tc>
                <a:extLst>
                  <a:ext uri="{0D108BD9-81ED-4DB2-BD59-A6C34878D82A}">
                    <a16:rowId xmlns:a16="http://schemas.microsoft.com/office/drawing/2014/main" val="1426364765"/>
                  </a:ext>
                </a:extLst>
              </a:tr>
              <a:tr h="370840">
                <a:tc>
                  <a:txBody>
                    <a:bodyPr/>
                    <a:lstStyle/>
                    <a:p>
                      <a:r>
                        <a:rPr lang="sv-SE" sz="1200" dirty="0">
                          <a:solidFill>
                            <a:schemeClr val="tx1"/>
                          </a:solidFill>
                        </a:rPr>
                        <a:t>Fortsatt stöd till UM och UH</a:t>
                      </a:r>
                    </a:p>
                  </a:txBody>
                  <a:tcPr/>
                </a:tc>
                <a:tc>
                  <a:txBody>
                    <a:bodyPr/>
                    <a:lstStyle/>
                    <a:p>
                      <a:r>
                        <a:rPr lang="sv-SE" sz="1200" dirty="0">
                          <a:solidFill>
                            <a:schemeClr val="tx1"/>
                          </a:solidFill>
                        </a:rPr>
                        <a:t>4 000 000 kr</a:t>
                      </a:r>
                    </a:p>
                  </a:txBody>
                  <a:tcPr/>
                </a:tc>
                <a:tc>
                  <a:txBody>
                    <a:bodyPr/>
                    <a:lstStyle/>
                    <a:p>
                      <a:r>
                        <a:rPr lang="sv-SE" sz="1200" dirty="0">
                          <a:solidFill>
                            <a:srgbClr val="FF0000"/>
                          </a:solidFill>
                        </a:rPr>
                        <a:t>0</a:t>
                      </a:r>
                    </a:p>
                  </a:txBody>
                  <a:tcPr/>
                </a:tc>
                <a:tc>
                  <a:txBody>
                    <a:bodyPr/>
                    <a:lstStyle/>
                    <a:p>
                      <a:r>
                        <a:rPr lang="sv-SE" sz="1200" dirty="0">
                          <a:solidFill>
                            <a:schemeClr val="tx1"/>
                          </a:solidFill>
                        </a:rPr>
                        <a:t>Ge LPO BoU att ta fram förslag på budget och insatser (likt föregåend</a:t>
                      </a:r>
                      <a:r>
                        <a:rPr lang="sv-SE" sz="1200" baseline="0" dirty="0">
                          <a:solidFill>
                            <a:schemeClr val="tx1"/>
                          </a:solidFill>
                        </a:rPr>
                        <a:t>e år)</a:t>
                      </a:r>
                      <a:r>
                        <a:rPr lang="sv-SE" sz="1200" dirty="0">
                          <a:solidFill>
                            <a:schemeClr val="tx1"/>
                          </a:solidFill>
                        </a:rPr>
                        <a:t>.UM och utvecklingen mot Sammanhållen ungdomshälsa 13-24 år i Dalarna, samt arbete och utveckling av </a:t>
                      </a:r>
                      <a:r>
                        <a:rPr lang="sv-SE" sz="1200" dirty="0" err="1">
                          <a:solidFill>
                            <a:schemeClr val="tx1"/>
                          </a:solidFill>
                        </a:rPr>
                        <a:t>appen</a:t>
                      </a:r>
                      <a:r>
                        <a:rPr lang="sv-SE" sz="1200" dirty="0">
                          <a:solidFill>
                            <a:schemeClr val="tx1"/>
                          </a:solidFill>
                        </a:rPr>
                        <a:t> ”Ung i Dalarna”. Verksamheter ägs och drivs av både region och kommun, och personal från båda dessa aktörer ska även arbeta i dem. </a:t>
                      </a:r>
                    </a:p>
                  </a:txBody>
                  <a:tcPr/>
                </a:tc>
                <a:tc>
                  <a:txBody>
                    <a:bodyPr/>
                    <a:lstStyle/>
                    <a:p>
                      <a:r>
                        <a:rPr lang="sv-SE" sz="1200" dirty="0">
                          <a:solidFill>
                            <a:schemeClr val="tx1"/>
                          </a:solidFill>
                        </a:rPr>
                        <a:t>PV</a:t>
                      </a:r>
                    </a:p>
                  </a:txBody>
                  <a:tcPr/>
                </a:tc>
                <a:extLst>
                  <a:ext uri="{0D108BD9-81ED-4DB2-BD59-A6C34878D82A}">
                    <a16:rowId xmlns:a16="http://schemas.microsoft.com/office/drawing/2014/main" val="173528076"/>
                  </a:ext>
                </a:extLst>
              </a:tr>
            </a:tbl>
          </a:graphicData>
        </a:graphic>
      </p:graphicFrame>
    </p:spTree>
    <p:extLst>
      <p:ext uri="{BB962C8B-B14F-4D97-AF65-F5344CB8AC3E}">
        <p14:creationId xmlns:p14="http://schemas.microsoft.com/office/powerpoint/2010/main" val="36383933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617329" y="365219"/>
            <a:ext cx="8359178" cy="969898"/>
          </a:xfrm>
        </p:spPr>
        <p:txBody>
          <a:bodyPr>
            <a:normAutofit/>
          </a:bodyPr>
          <a:lstStyle/>
          <a:p>
            <a:r>
              <a:rPr lang="sv-SE" sz="1800" dirty="0"/>
              <a:t>2. En systematisk patient-, brukar- och anhörigmedverkan i vården och omsorgen </a:t>
            </a:r>
            <a:r>
              <a:rPr lang="sv-SE" sz="1800" dirty="0">
                <a:solidFill>
                  <a:schemeClr val="accent1"/>
                </a:solidFill>
              </a:rPr>
              <a:t>1 000 000 kr </a:t>
            </a:r>
            <a:r>
              <a:rPr lang="sv-SE" sz="1800" dirty="0">
                <a:solidFill>
                  <a:srgbClr val="FF0000"/>
                </a:solidFill>
              </a:rPr>
              <a:t>(Återstår 0 kr)</a:t>
            </a:r>
            <a:endParaRPr lang="sv-SE" sz="1800" dirty="0">
              <a:solidFill>
                <a:schemeClr val="accent1"/>
              </a:solidFill>
            </a:endParaRPr>
          </a:p>
        </p:txBody>
      </p:sp>
      <p:graphicFrame>
        <p:nvGraphicFramePr>
          <p:cNvPr id="4" name="Platshållare för innehåll 3"/>
          <p:cNvGraphicFramePr>
            <a:graphicFrameLocks noGrp="1"/>
          </p:cNvGraphicFramePr>
          <p:nvPr>
            <p:ph idx="1"/>
          </p:nvPr>
        </p:nvGraphicFramePr>
        <p:xfrm>
          <a:off x="410548" y="1517905"/>
          <a:ext cx="10273920" cy="4018323"/>
        </p:xfrm>
        <a:graphic>
          <a:graphicData uri="http://schemas.openxmlformats.org/drawingml/2006/table">
            <a:tbl>
              <a:tblPr firstRow="1" bandRow="1">
                <a:tableStyleId>{5C22544A-7EE6-4342-B048-85BDC9FD1C3A}</a:tableStyleId>
              </a:tblPr>
              <a:tblGrid>
                <a:gridCol w="1303958">
                  <a:extLst>
                    <a:ext uri="{9D8B030D-6E8A-4147-A177-3AD203B41FA5}">
                      <a16:colId xmlns:a16="http://schemas.microsoft.com/office/drawing/2014/main" val="3476804830"/>
                    </a:ext>
                  </a:extLst>
                </a:gridCol>
                <a:gridCol w="731377">
                  <a:extLst>
                    <a:ext uri="{9D8B030D-6E8A-4147-A177-3AD203B41FA5}">
                      <a16:colId xmlns:a16="http://schemas.microsoft.com/office/drawing/2014/main" val="3096626017"/>
                    </a:ext>
                  </a:extLst>
                </a:gridCol>
                <a:gridCol w="958310">
                  <a:extLst>
                    <a:ext uri="{9D8B030D-6E8A-4147-A177-3AD203B41FA5}">
                      <a16:colId xmlns:a16="http://schemas.microsoft.com/office/drawing/2014/main" val="1782908966"/>
                    </a:ext>
                  </a:extLst>
                </a:gridCol>
                <a:gridCol w="6410325">
                  <a:extLst>
                    <a:ext uri="{9D8B030D-6E8A-4147-A177-3AD203B41FA5}">
                      <a16:colId xmlns:a16="http://schemas.microsoft.com/office/drawing/2014/main" val="3822803768"/>
                    </a:ext>
                  </a:extLst>
                </a:gridCol>
                <a:gridCol w="869950">
                  <a:extLst>
                    <a:ext uri="{9D8B030D-6E8A-4147-A177-3AD203B41FA5}">
                      <a16:colId xmlns:a16="http://schemas.microsoft.com/office/drawing/2014/main" val="630604386"/>
                    </a:ext>
                  </a:extLst>
                </a:gridCol>
              </a:tblGrid>
              <a:tr h="558690">
                <a:tc>
                  <a:txBody>
                    <a:bodyPr/>
                    <a:lstStyle/>
                    <a:p>
                      <a:r>
                        <a:rPr lang="sv-SE" sz="1400" dirty="0"/>
                        <a:t>Insats</a:t>
                      </a:r>
                    </a:p>
                  </a:txBody>
                  <a:tcPr/>
                </a:tc>
                <a:tc>
                  <a:txBody>
                    <a:bodyPr/>
                    <a:lstStyle/>
                    <a:p>
                      <a:pPr algn="ctr"/>
                      <a:r>
                        <a:rPr lang="sv-SE" sz="1400" dirty="0"/>
                        <a:t>Totalbelopp i kr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solidFill>
                            <a:srgbClr val="FF0000"/>
                          </a:solidFill>
                        </a:rPr>
                        <a:t>Återstående belopp dec-24</a:t>
                      </a:r>
                    </a:p>
                    <a:p>
                      <a:endParaRPr lang="sv-SE" sz="1400" dirty="0"/>
                    </a:p>
                  </a:txBody>
                  <a:tcPr/>
                </a:tc>
                <a:tc>
                  <a:txBody>
                    <a:bodyPr/>
                    <a:lstStyle/>
                    <a:p>
                      <a:r>
                        <a:rPr lang="sv-SE" sz="1400" dirty="0"/>
                        <a:t>Syfte och mål</a:t>
                      </a:r>
                    </a:p>
                  </a:txBody>
                  <a:tcPr/>
                </a:tc>
                <a:tc>
                  <a:txBody>
                    <a:bodyPr/>
                    <a:lstStyle/>
                    <a:p>
                      <a:r>
                        <a:rPr lang="sv-SE" sz="1000" dirty="0"/>
                        <a:t>Ansvar/mottagare</a:t>
                      </a:r>
                    </a:p>
                  </a:txBody>
                  <a:tcPr/>
                </a:tc>
                <a:extLst>
                  <a:ext uri="{0D108BD9-81ED-4DB2-BD59-A6C34878D82A}">
                    <a16:rowId xmlns:a16="http://schemas.microsoft.com/office/drawing/2014/main" val="974784752"/>
                  </a:ext>
                </a:extLst>
              </a:tr>
              <a:tr h="1397043">
                <a:tc>
                  <a:txBody>
                    <a:bodyPr/>
                    <a:lstStyle/>
                    <a:p>
                      <a:r>
                        <a:rPr lang="sv-SE" sz="1000" b="1" dirty="0"/>
                        <a:t>Brukarinflytande</a:t>
                      </a:r>
                      <a:r>
                        <a:rPr lang="sv-SE" sz="1000" b="1" baseline="0" dirty="0"/>
                        <a:t>samordnare, BISAM</a:t>
                      </a:r>
                      <a:endParaRPr lang="sv-SE" sz="1000" b="1" dirty="0"/>
                    </a:p>
                  </a:txBody>
                  <a:tcPr/>
                </a:tc>
                <a:tc>
                  <a:txBody>
                    <a:bodyPr/>
                    <a:lstStyle/>
                    <a:p>
                      <a:pPr algn="ctr"/>
                      <a:r>
                        <a:rPr lang="sv-SE" sz="1000" dirty="0">
                          <a:solidFill>
                            <a:schemeClr val="tx1"/>
                          </a:solidFill>
                        </a:rPr>
                        <a:t>850</a:t>
                      </a:r>
                      <a:r>
                        <a:rPr lang="sv-SE" sz="1000" baseline="0" dirty="0">
                          <a:solidFill>
                            <a:schemeClr val="tx1"/>
                          </a:solidFill>
                        </a:rPr>
                        <a:t> 000</a:t>
                      </a:r>
                      <a:endParaRPr lang="sv-SE" sz="1000" dirty="0">
                        <a:solidFill>
                          <a:schemeClr val="tx1"/>
                        </a:solidFill>
                      </a:endParaRPr>
                    </a:p>
                  </a:txBody>
                  <a:tcPr/>
                </a:tc>
                <a:tc>
                  <a:txBody>
                    <a:bodyPr/>
                    <a:lstStyle/>
                    <a:p>
                      <a:r>
                        <a:rPr lang="sv-SE" sz="1000" dirty="0">
                          <a:solidFill>
                            <a:srgbClr val="FF0000"/>
                          </a:solidFill>
                        </a:rPr>
                        <a:t>0</a:t>
                      </a:r>
                    </a:p>
                  </a:txBody>
                  <a:tcPr/>
                </a:tc>
                <a:tc>
                  <a:txBody>
                    <a:bodyPr/>
                    <a:lstStyle/>
                    <a:p>
                      <a:r>
                        <a:rPr lang="sv-SE" sz="1000" dirty="0">
                          <a:solidFill>
                            <a:schemeClr val="tx1"/>
                          </a:solidFill>
                        </a:rPr>
                        <a:t>Funktionen brukarinflytandesamordnare (BISAM) som tidigare har testats i projektform är från 2022 implementerad i ordinarie verksamhet under division psykiatri och habilitering (Utvecklingsenhet</a:t>
                      </a:r>
                      <a:r>
                        <a:rPr lang="sv-SE" sz="1000" baseline="0" dirty="0">
                          <a:solidFill>
                            <a:schemeClr val="tx1"/>
                          </a:solidFill>
                        </a:rPr>
                        <a:t>en)</a:t>
                      </a:r>
                      <a:r>
                        <a:rPr lang="sv-SE" sz="1000" dirty="0">
                          <a:solidFill>
                            <a:schemeClr val="tx1"/>
                          </a:solidFill>
                        </a:rPr>
                        <a:t>. Med en BISAM anställd säkerställs en naturlig kommunikationsväg mellan patienter/brukare/närstående och hälso- och sjukvård samt kommunernas verksamheter inom vård och stöd.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err="1">
                          <a:solidFill>
                            <a:schemeClr val="tx1"/>
                          </a:solidFill>
                        </a:rPr>
                        <a:t>BISAMs</a:t>
                      </a:r>
                      <a:r>
                        <a:rPr lang="sv-SE" sz="1000" dirty="0">
                          <a:solidFill>
                            <a:schemeClr val="tx1"/>
                          </a:solidFill>
                        </a:rPr>
                        <a:t> uppdrag utformas inom Psykiatrins utvecklingsenhet. Arbetsledning sker av Verksamhetschef i Psykiatrins utvecklingsenhet. Rapporterar</a:t>
                      </a:r>
                      <a:r>
                        <a:rPr lang="sv-SE" sz="1000" baseline="0" dirty="0">
                          <a:solidFill>
                            <a:schemeClr val="tx1"/>
                          </a:solidFill>
                        </a:rPr>
                        <a:t> till LCHNV. </a:t>
                      </a:r>
                    </a:p>
                    <a:p>
                      <a:endParaRPr lang="sv-SE" sz="1000" dirty="0"/>
                    </a:p>
                  </a:txBody>
                  <a:tcPr/>
                </a:tc>
                <a:tc>
                  <a:txBody>
                    <a:bodyPr/>
                    <a:lstStyle/>
                    <a:p>
                      <a:r>
                        <a:rPr lang="sv-SE" sz="1000" dirty="0"/>
                        <a:t>PSY</a:t>
                      </a:r>
                    </a:p>
                  </a:txBody>
                  <a:tcPr/>
                </a:tc>
                <a:extLst>
                  <a:ext uri="{0D108BD9-81ED-4DB2-BD59-A6C34878D82A}">
                    <a16:rowId xmlns:a16="http://schemas.microsoft.com/office/drawing/2014/main" val="716674453"/>
                  </a:ext>
                </a:extLst>
              </a:tr>
              <a:tr h="558690">
                <a:tc>
                  <a:txBody>
                    <a:bodyPr/>
                    <a:lstStyle/>
                    <a:p>
                      <a:r>
                        <a:rPr lang="sv-SE" sz="1000" b="1" dirty="0">
                          <a:solidFill>
                            <a:schemeClr val="tx1"/>
                          </a:solidFill>
                        </a:rPr>
                        <a:t>Egenerfaren utvecklingsledare i division psykiatri och habilitering</a:t>
                      </a:r>
                    </a:p>
                  </a:txBody>
                  <a:tcPr/>
                </a:tc>
                <a:tc>
                  <a:txBody>
                    <a:bodyPr/>
                    <a:lstStyle/>
                    <a:p>
                      <a:pPr algn="ctr"/>
                      <a:r>
                        <a:rPr lang="sv-SE" sz="1000" dirty="0">
                          <a:solidFill>
                            <a:schemeClr val="tx1"/>
                          </a:solidFill>
                        </a:rPr>
                        <a:t>150 000</a:t>
                      </a:r>
                    </a:p>
                  </a:txBody>
                  <a:tcPr/>
                </a:tc>
                <a:tc>
                  <a:txBody>
                    <a:bodyPr/>
                    <a:lstStyle/>
                    <a:p>
                      <a:r>
                        <a:rPr lang="sv-SE" sz="1000" dirty="0">
                          <a:solidFill>
                            <a:srgbClr val="FF0000"/>
                          </a:solidFill>
                        </a:rPr>
                        <a:t>0</a:t>
                      </a:r>
                    </a:p>
                  </a:txBody>
                  <a:tcPr/>
                </a:tc>
                <a:tc>
                  <a:txBody>
                    <a:bodyPr/>
                    <a:lstStyle/>
                    <a:p>
                      <a:r>
                        <a:rPr lang="sv-SE" sz="1000" dirty="0">
                          <a:solidFill>
                            <a:schemeClr val="tx1"/>
                          </a:solidFill>
                        </a:rPr>
                        <a:t>Ledningsgruppen för Division psykiatri och habilitering har en egenerfaren utvecklingsledare (brukarrepresentant) anställd och för att säkerställa ett brukarperspektiv på ledningsnivå. Utvecklingsledaren ingår i Psykiatrins ledningsgruppen och LPO psykisk hälsa. </a:t>
                      </a:r>
                    </a:p>
                    <a:p>
                      <a:endParaRPr lang="sv-SE" sz="1000" dirty="0">
                        <a:solidFill>
                          <a:schemeClr val="tx1"/>
                        </a:solidFill>
                      </a:endParaRPr>
                    </a:p>
                    <a:p>
                      <a:r>
                        <a:rPr lang="sv-SE" sz="1000" dirty="0">
                          <a:solidFill>
                            <a:schemeClr val="tx1"/>
                          </a:solidFill>
                        </a:rPr>
                        <a:t>Utvecklingsledaren finns ute i </a:t>
                      </a:r>
                      <a:r>
                        <a:rPr lang="sv-SE" sz="1000" dirty="0" err="1">
                          <a:solidFill>
                            <a:schemeClr val="tx1"/>
                          </a:solidFill>
                        </a:rPr>
                        <a:t>RDs</a:t>
                      </a:r>
                      <a:r>
                        <a:rPr lang="sv-SE" sz="1000" dirty="0">
                          <a:solidFill>
                            <a:schemeClr val="tx1"/>
                          </a:solidFill>
                        </a:rPr>
                        <a:t> avdelningar</a:t>
                      </a:r>
                      <a:r>
                        <a:rPr lang="sv-SE" sz="1000" baseline="0" dirty="0">
                          <a:solidFill>
                            <a:schemeClr val="tx1"/>
                          </a:solidFill>
                        </a:rPr>
                        <a:t> </a:t>
                      </a:r>
                      <a:r>
                        <a:rPr lang="sv-SE" sz="1000" dirty="0">
                          <a:solidFill>
                            <a:schemeClr val="tx1"/>
                          </a:solidFill>
                        </a:rPr>
                        <a:t>och i verksamheterna inom öppen- och slutenvården för att samtala med patienter och personal. Utvecklingsledaren blir en naturlig länk mellan patienter, personal och ledning. </a:t>
                      </a:r>
                    </a:p>
                    <a:p>
                      <a:r>
                        <a:rPr lang="sv-SE" sz="1000" dirty="0">
                          <a:solidFill>
                            <a:schemeClr val="tx1"/>
                          </a:solidFill>
                        </a:rPr>
                        <a:t>Utvecklingsledarens uppdrag utformas inom Psykiatrins utvecklingsenhet. Arbetsledning sker av Verksamhetschef i Psykiatrins utvecklingsenhet. </a:t>
                      </a:r>
                    </a:p>
                  </a:txBody>
                  <a:tcPr/>
                </a:tc>
                <a:tc>
                  <a:txBody>
                    <a:bodyPr/>
                    <a:lstStyle/>
                    <a:p>
                      <a:r>
                        <a:rPr lang="sv-SE" sz="1000" dirty="0">
                          <a:solidFill>
                            <a:schemeClr val="tx1"/>
                          </a:solidFill>
                        </a:rPr>
                        <a:t>PSY</a:t>
                      </a:r>
                    </a:p>
                  </a:txBody>
                  <a:tcPr/>
                </a:tc>
                <a:extLst>
                  <a:ext uri="{0D108BD9-81ED-4DB2-BD59-A6C34878D82A}">
                    <a16:rowId xmlns:a16="http://schemas.microsoft.com/office/drawing/2014/main" val="375889478"/>
                  </a:ext>
                </a:extLst>
              </a:tr>
            </a:tbl>
          </a:graphicData>
        </a:graphic>
      </p:graphicFrame>
    </p:spTree>
    <p:extLst>
      <p:ext uri="{BB962C8B-B14F-4D97-AF65-F5344CB8AC3E}">
        <p14:creationId xmlns:p14="http://schemas.microsoft.com/office/powerpoint/2010/main" val="35747216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800949" y="126007"/>
            <a:ext cx="8220548" cy="801061"/>
          </a:xfrm>
        </p:spPr>
        <p:txBody>
          <a:bodyPr>
            <a:noAutofit/>
          </a:bodyPr>
          <a:lstStyle/>
          <a:p>
            <a:r>
              <a:rPr lang="sv-SE" sz="1600" dirty="0"/>
              <a:t>3. En mer sammanhållen, behovsanpassad och personcentrerad vård och omsorg för personer med samsjuklighet eller omfattande behov </a:t>
            </a:r>
            <a:r>
              <a:rPr lang="sv-SE" sz="1600" dirty="0">
                <a:solidFill>
                  <a:schemeClr val="accent1"/>
                </a:solidFill>
              </a:rPr>
              <a:t>8 947 874 kr </a:t>
            </a:r>
            <a:br>
              <a:rPr lang="sv-SE" sz="1600" dirty="0">
                <a:solidFill>
                  <a:schemeClr val="accent1"/>
                </a:solidFill>
              </a:rPr>
            </a:br>
            <a:r>
              <a:rPr lang="sv-SE" sz="1600" dirty="0">
                <a:solidFill>
                  <a:srgbClr val="FF0000"/>
                </a:solidFill>
              </a:rPr>
              <a:t>,Återstår 1 448 797 kr. Förslag att dela ut 1 540 000 kr.</a:t>
            </a:r>
            <a:br>
              <a:rPr lang="sv-SE" sz="1600" dirty="0">
                <a:solidFill>
                  <a:srgbClr val="FF0000"/>
                </a:solidFill>
              </a:rPr>
            </a:br>
            <a:endParaRPr lang="sv-SE" sz="1600" dirty="0">
              <a:solidFill>
                <a:srgbClr val="FF0000"/>
              </a:solidFill>
            </a:endParaRPr>
          </a:p>
        </p:txBody>
      </p:sp>
      <p:graphicFrame>
        <p:nvGraphicFramePr>
          <p:cNvPr id="4" name="Platshållare för innehåll 3"/>
          <p:cNvGraphicFramePr>
            <a:graphicFrameLocks noGrp="1"/>
          </p:cNvGraphicFramePr>
          <p:nvPr>
            <p:ph idx="1"/>
          </p:nvPr>
        </p:nvGraphicFramePr>
        <p:xfrm>
          <a:off x="324639" y="927068"/>
          <a:ext cx="11691350" cy="5256074"/>
        </p:xfrm>
        <a:graphic>
          <a:graphicData uri="http://schemas.openxmlformats.org/drawingml/2006/table">
            <a:tbl>
              <a:tblPr firstRow="1" bandRow="1">
                <a:tableStyleId>{5C22544A-7EE6-4342-B048-85BDC9FD1C3A}</a:tableStyleId>
              </a:tblPr>
              <a:tblGrid>
                <a:gridCol w="2053297">
                  <a:extLst>
                    <a:ext uri="{9D8B030D-6E8A-4147-A177-3AD203B41FA5}">
                      <a16:colId xmlns:a16="http://schemas.microsoft.com/office/drawing/2014/main" val="3476804830"/>
                    </a:ext>
                  </a:extLst>
                </a:gridCol>
                <a:gridCol w="1143210">
                  <a:extLst>
                    <a:ext uri="{9D8B030D-6E8A-4147-A177-3AD203B41FA5}">
                      <a16:colId xmlns:a16="http://schemas.microsoft.com/office/drawing/2014/main" val="3096626017"/>
                    </a:ext>
                  </a:extLst>
                </a:gridCol>
                <a:gridCol w="1670953">
                  <a:extLst>
                    <a:ext uri="{9D8B030D-6E8A-4147-A177-3AD203B41FA5}">
                      <a16:colId xmlns:a16="http://schemas.microsoft.com/office/drawing/2014/main" val="2196869778"/>
                    </a:ext>
                  </a:extLst>
                </a:gridCol>
                <a:gridCol w="5548881">
                  <a:extLst>
                    <a:ext uri="{9D8B030D-6E8A-4147-A177-3AD203B41FA5}">
                      <a16:colId xmlns:a16="http://schemas.microsoft.com/office/drawing/2014/main" val="3822803768"/>
                    </a:ext>
                  </a:extLst>
                </a:gridCol>
                <a:gridCol w="1275009">
                  <a:extLst>
                    <a:ext uri="{9D8B030D-6E8A-4147-A177-3AD203B41FA5}">
                      <a16:colId xmlns:a16="http://schemas.microsoft.com/office/drawing/2014/main" val="630604386"/>
                    </a:ext>
                  </a:extLst>
                </a:gridCol>
              </a:tblGrid>
              <a:tr h="423929">
                <a:tc>
                  <a:txBody>
                    <a:bodyPr/>
                    <a:lstStyle/>
                    <a:p>
                      <a:r>
                        <a:rPr lang="sv-SE" sz="1400" dirty="0"/>
                        <a:t>Insats</a:t>
                      </a:r>
                    </a:p>
                  </a:txBody>
                  <a:tcPr/>
                </a:tc>
                <a:tc>
                  <a:txBody>
                    <a:bodyPr/>
                    <a:lstStyle/>
                    <a:p>
                      <a:pPr algn="ctr"/>
                      <a:r>
                        <a:rPr lang="sv-SE" sz="1400" dirty="0"/>
                        <a:t>Totalbelopp i kr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solidFill>
                            <a:srgbClr val="FF0000"/>
                          </a:solidFill>
                        </a:rPr>
                        <a:t>Återstående belopp dec-24</a:t>
                      </a:r>
                    </a:p>
                    <a:p>
                      <a:endParaRPr lang="sv-SE" sz="1400" dirty="0"/>
                    </a:p>
                  </a:txBody>
                  <a:tcPr/>
                </a:tc>
                <a:tc>
                  <a:txBody>
                    <a:bodyPr/>
                    <a:lstStyle/>
                    <a:p>
                      <a:r>
                        <a:rPr lang="sv-SE" sz="1400" dirty="0"/>
                        <a:t>Syfte och mål</a:t>
                      </a:r>
                    </a:p>
                  </a:txBody>
                  <a:tcPr/>
                </a:tc>
                <a:tc>
                  <a:txBody>
                    <a:bodyPr/>
                    <a:lstStyle/>
                    <a:p>
                      <a:r>
                        <a:rPr lang="sv-SE" sz="1000" dirty="0"/>
                        <a:t>Ansvar/mottagare</a:t>
                      </a:r>
                    </a:p>
                  </a:txBody>
                  <a:tcPr/>
                </a:tc>
                <a:extLst>
                  <a:ext uri="{0D108BD9-81ED-4DB2-BD59-A6C34878D82A}">
                    <a16:rowId xmlns:a16="http://schemas.microsoft.com/office/drawing/2014/main" val="974784752"/>
                  </a:ext>
                </a:extLst>
              </a:tr>
              <a:tr h="672269">
                <a:tc>
                  <a:txBody>
                    <a:bodyPr/>
                    <a:lstStyle/>
                    <a:p>
                      <a:r>
                        <a:rPr lang="sv-SE" sz="1000" b="1" strike="noStrike" dirty="0"/>
                        <a:t>Projekt</a:t>
                      </a:r>
                      <a:r>
                        <a:rPr lang="sv-SE" sz="1000" b="1" strike="noStrike" baseline="0" dirty="0"/>
                        <a:t> regionalt HVB unga</a:t>
                      </a:r>
                      <a:endParaRPr lang="sv-SE" sz="1000" b="1" strike="noStrike" dirty="0"/>
                    </a:p>
                  </a:txBody>
                  <a:tcPr/>
                </a:tc>
                <a:tc>
                  <a:txBody>
                    <a:bodyPr/>
                    <a:lstStyle/>
                    <a:p>
                      <a:pPr algn="ctr"/>
                      <a:r>
                        <a:rPr lang="sv-SE" sz="1000" baseline="0" dirty="0">
                          <a:solidFill>
                            <a:schemeClr val="tx1"/>
                          </a:solidFill>
                        </a:rPr>
                        <a:t>2 321 084 kr</a:t>
                      </a:r>
                      <a:endParaRPr lang="sv-SE" sz="1000" dirty="0">
                        <a:solidFill>
                          <a:schemeClr val="tx1"/>
                        </a:solidFill>
                      </a:endParaRPr>
                    </a:p>
                  </a:txBody>
                  <a:tcPr/>
                </a:tc>
                <a:tc>
                  <a:txBody>
                    <a:bodyPr/>
                    <a:lstStyle/>
                    <a:p>
                      <a:r>
                        <a:rPr lang="sv-SE" sz="1000" baseline="0" dirty="0">
                          <a:solidFill>
                            <a:srgbClr val="FF0000"/>
                          </a:solidFill>
                        </a:rPr>
                        <a:t>0 kr</a:t>
                      </a:r>
                    </a:p>
                    <a:p>
                      <a:endParaRPr lang="sv-SE" sz="1000" dirty="0">
                        <a:solidFill>
                          <a:schemeClr val="tx1"/>
                        </a:solidFill>
                      </a:endParaRPr>
                    </a:p>
                  </a:txBody>
                  <a:tcPr/>
                </a:tc>
                <a:tc>
                  <a:txBody>
                    <a:bodyPr/>
                    <a:lstStyle/>
                    <a:p>
                      <a:r>
                        <a:rPr lang="sv-SE" sz="1000" dirty="0">
                          <a:solidFill>
                            <a:schemeClr val="tx1"/>
                          </a:solidFill>
                        </a:rPr>
                        <a:t>Uppstart av verksamheten (personal, lokaler, övriga resurser).</a:t>
                      </a:r>
                      <a:r>
                        <a:rPr lang="sv-SE" sz="1000" baseline="0" dirty="0">
                          <a:solidFill>
                            <a:schemeClr val="tx1"/>
                          </a:solidFill>
                        </a:rPr>
                        <a:t> </a:t>
                      </a:r>
                      <a:endParaRPr lang="sv-SE" sz="1000" dirty="0">
                        <a:solidFill>
                          <a:schemeClr val="tx1"/>
                        </a:solidFill>
                      </a:endParaRPr>
                    </a:p>
                  </a:txBody>
                  <a:tcPr/>
                </a:tc>
                <a:tc>
                  <a:txBody>
                    <a:bodyPr/>
                    <a:lstStyle/>
                    <a:p>
                      <a:r>
                        <a:rPr lang="sv-SE" sz="1000" dirty="0"/>
                        <a:t>L</a:t>
                      </a:r>
                      <a:r>
                        <a:rPr lang="sv-SE" sz="1000" baseline="0" dirty="0"/>
                        <a:t>änets kommuner och PSY</a:t>
                      </a:r>
                    </a:p>
                    <a:p>
                      <a:r>
                        <a:rPr lang="sv-SE" sz="1000" dirty="0"/>
                        <a:t>(medel till ansvarig kommun)</a:t>
                      </a:r>
                    </a:p>
                  </a:txBody>
                  <a:tcPr/>
                </a:tc>
                <a:extLst>
                  <a:ext uri="{0D108BD9-81ED-4DB2-BD59-A6C34878D82A}">
                    <a16:rowId xmlns:a16="http://schemas.microsoft.com/office/drawing/2014/main" val="529355690"/>
                  </a:ext>
                </a:extLst>
              </a:tr>
              <a:tr h="958769">
                <a:tc>
                  <a:txBody>
                    <a:bodyPr/>
                    <a:lstStyle/>
                    <a:p>
                      <a:r>
                        <a:rPr lang="sv-SE" sz="1000" b="1" strike="noStrike" kern="1200" baseline="0" dirty="0" err="1">
                          <a:solidFill>
                            <a:schemeClr val="tx1"/>
                          </a:solidFill>
                          <a:latin typeface="+mn-lt"/>
                          <a:ea typeface="+mn-ea"/>
                          <a:cs typeface="+mn-cs"/>
                        </a:rPr>
                        <a:t>MiniMaria</a:t>
                      </a:r>
                      <a:endParaRPr lang="sv-SE" sz="1000" b="1" strike="noStrike" kern="1200" baseline="0" dirty="0">
                        <a:solidFill>
                          <a:schemeClr val="tx1"/>
                        </a:solidFill>
                        <a:latin typeface="+mn-lt"/>
                        <a:ea typeface="+mn-ea"/>
                        <a:cs typeface="+mn-cs"/>
                      </a:endParaRPr>
                    </a:p>
                  </a:txBody>
                  <a:tcPr/>
                </a:tc>
                <a:tc>
                  <a:txBody>
                    <a:bodyPr/>
                    <a:lstStyle/>
                    <a:p>
                      <a:pPr marL="0" algn="ctr" defTabSz="914400" rtl="0" eaLnBrk="1" latinLnBrk="0" hangingPunct="1"/>
                      <a:r>
                        <a:rPr lang="sv-SE" sz="1000" kern="1200" baseline="0" dirty="0">
                          <a:solidFill>
                            <a:schemeClr val="tx1"/>
                          </a:solidFill>
                          <a:latin typeface="+mn-lt"/>
                          <a:ea typeface="+mn-ea"/>
                          <a:cs typeface="+mn-cs"/>
                        </a:rPr>
                        <a:t>900 000 kr</a:t>
                      </a:r>
                      <a:endParaRPr lang="sv-SE" sz="1000" kern="1200" dirty="0">
                        <a:solidFill>
                          <a:schemeClr val="tx1"/>
                        </a:solidFill>
                        <a:latin typeface="+mn-lt"/>
                        <a:ea typeface="+mn-ea"/>
                        <a:cs typeface="+mn-cs"/>
                      </a:endParaRPr>
                    </a:p>
                  </a:txBody>
                  <a:tcPr/>
                </a:tc>
                <a:tc>
                  <a:txBody>
                    <a:bodyPr/>
                    <a:lstStyle/>
                    <a:p>
                      <a:pPr marL="0" algn="l" defTabSz="914400" rtl="0" eaLnBrk="1" latinLnBrk="0" hangingPunct="1"/>
                      <a:r>
                        <a:rPr lang="sv-SE" sz="1000" kern="1200" dirty="0">
                          <a:solidFill>
                            <a:srgbClr val="FF0000"/>
                          </a:solidFill>
                          <a:latin typeface="+mn-lt"/>
                          <a:ea typeface="+mn-ea"/>
                          <a:cs typeface="+mn-cs"/>
                        </a:rPr>
                        <a:t>100 000 kr</a:t>
                      </a:r>
                    </a:p>
                    <a:p>
                      <a:pPr marL="0" algn="l" defTabSz="914400" rtl="0" eaLnBrk="1" latinLnBrk="0" hangingPunct="1"/>
                      <a:endParaRPr lang="sv-SE" sz="1000" kern="1200" dirty="0">
                        <a:solidFill>
                          <a:schemeClr val="tx1"/>
                        </a:solidFill>
                        <a:latin typeface="+mn-lt"/>
                        <a:ea typeface="+mn-ea"/>
                        <a:cs typeface="+mn-cs"/>
                      </a:endParaRPr>
                    </a:p>
                  </a:txBody>
                  <a:tcPr/>
                </a:tc>
                <a:tc>
                  <a:txBody>
                    <a:bodyPr/>
                    <a:lstStyle/>
                    <a:p>
                      <a:pPr marL="0" algn="l" defTabSz="914400" rtl="0" eaLnBrk="1" latinLnBrk="0" hangingPunct="1"/>
                      <a:r>
                        <a:rPr lang="sv-SE" sz="1000" kern="1200" dirty="0">
                          <a:solidFill>
                            <a:schemeClr val="tx1"/>
                          </a:solidFill>
                          <a:latin typeface="+mn-lt"/>
                          <a:ea typeface="+mn-ea"/>
                          <a:cs typeface="+mn-cs"/>
                        </a:rPr>
                        <a:t>Uppstart proje</a:t>
                      </a:r>
                      <a:r>
                        <a:rPr lang="sv-SE" sz="1050" kern="1200" dirty="0">
                          <a:solidFill>
                            <a:schemeClr val="tx1"/>
                          </a:solidFill>
                          <a:latin typeface="+mn-lt"/>
                          <a:ea typeface="+mn-ea"/>
                          <a:cs typeface="+mn-cs"/>
                        </a:rPr>
                        <a:t>k</a:t>
                      </a:r>
                      <a:r>
                        <a:rPr lang="sv-SE" sz="1000" kern="1200" dirty="0">
                          <a:solidFill>
                            <a:schemeClr val="tx1"/>
                          </a:solidFill>
                          <a:latin typeface="+mn-lt"/>
                          <a:ea typeface="+mn-ea"/>
                          <a:cs typeface="+mn-cs"/>
                        </a:rPr>
                        <a:t>torganisation (våren/hösten) (lönekostnader personal (viss %) i projektgrupp)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t>L</a:t>
                      </a:r>
                      <a:r>
                        <a:rPr lang="sv-SE" sz="1000" baseline="0" dirty="0"/>
                        <a:t>änets kommuner</a:t>
                      </a:r>
                      <a:endParaRPr lang="sv-SE" sz="1000" dirty="0"/>
                    </a:p>
                    <a:p>
                      <a:r>
                        <a:rPr lang="sv-SE" sz="1000" dirty="0"/>
                        <a:t>och PSY (medel till ansvarig kommun)</a:t>
                      </a:r>
                    </a:p>
                  </a:txBody>
                  <a:tcPr/>
                </a:tc>
                <a:extLst>
                  <a:ext uri="{0D108BD9-81ED-4DB2-BD59-A6C34878D82A}">
                    <a16:rowId xmlns:a16="http://schemas.microsoft.com/office/drawing/2014/main" val="797576479"/>
                  </a:ext>
                </a:extLst>
              </a:tr>
              <a:tr h="12493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baseline="0" dirty="0"/>
                        <a:t>Insatser för förstärkt SIP</a:t>
                      </a:r>
                      <a:endParaRPr lang="sv-SE" sz="1000" b="1" dirty="0"/>
                    </a:p>
                    <a:p>
                      <a:endParaRPr lang="sv-SE" sz="1000" b="1" dirty="0"/>
                    </a:p>
                  </a:txBody>
                  <a:tcPr/>
                </a:tc>
                <a:tc>
                  <a:txBody>
                    <a:bodyPr/>
                    <a:lstStyle/>
                    <a:p>
                      <a:pPr algn="ctr"/>
                      <a:r>
                        <a:rPr lang="sv-SE" sz="1000" dirty="0">
                          <a:solidFill>
                            <a:schemeClr val="tx1"/>
                          </a:solidFill>
                        </a:rPr>
                        <a:t>397 874 kr</a:t>
                      </a:r>
                    </a:p>
                  </a:txBody>
                  <a:tcPr/>
                </a:tc>
                <a:tc>
                  <a:txBody>
                    <a:bodyPr/>
                    <a:lstStyle/>
                    <a:p>
                      <a:pPr marL="0" indent="0">
                        <a:buFontTx/>
                        <a:buNone/>
                      </a:pPr>
                      <a:r>
                        <a:rPr lang="sv-SE" sz="1000" baseline="0" dirty="0">
                          <a:solidFill>
                            <a:srgbClr val="FF0000"/>
                          </a:solidFill>
                        </a:rPr>
                        <a:t>349 316 kr</a:t>
                      </a:r>
                    </a:p>
                  </a:txBody>
                  <a:tcPr/>
                </a:tc>
                <a:tc>
                  <a:txBody>
                    <a:bodyPr/>
                    <a:lstStyle/>
                    <a:p>
                      <a:pPr marL="0" indent="0">
                        <a:buFontTx/>
                        <a:buNone/>
                      </a:pPr>
                      <a:r>
                        <a:rPr lang="sv-SE" sz="1000" baseline="0" dirty="0">
                          <a:solidFill>
                            <a:schemeClr val="tx1"/>
                          </a:solidFill>
                        </a:rPr>
                        <a:t>Regional SIP-satsning- forts. av RSS samsjuklighetsuppdrag och beslutade åtgärder av LCHNV</a:t>
                      </a:r>
                    </a:p>
                    <a:p>
                      <a:pPr marL="0" indent="0">
                        <a:buFont typeface="Arial" panose="020B0604020202020204" pitchFamily="34" charset="0"/>
                        <a:buNone/>
                      </a:pPr>
                      <a:r>
                        <a:rPr lang="sv-SE" sz="1000" baseline="0" dirty="0">
                          <a:solidFill>
                            <a:schemeClr val="tx1"/>
                          </a:solidFill>
                        </a:rPr>
                        <a:t>Uppbyggnad metodplattsform likt VGR, Kommunikationsstöd</a:t>
                      </a:r>
                    </a:p>
                    <a:p>
                      <a:pPr marL="0" indent="0">
                        <a:buFontTx/>
                        <a:buNone/>
                      </a:pPr>
                      <a:r>
                        <a:rPr lang="sv-SE" sz="1000" baseline="0" dirty="0">
                          <a:solidFill>
                            <a:schemeClr val="tx1"/>
                          </a:solidFill>
                        </a:rPr>
                        <a:t>Samverkan med HDa sprida forskningsresultat för implementering av ”delat beslutsfattande” med SIP (Amanda Jones). </a:t>
                      </a:r>
                    </a:p>
                    <a:p>
                      <a:pPr marL="0" indent="0">
                        <a:buFontTx/>
                        <a:buNone/>
                      </a:pPr>
                      <a:r>
                        <a:rPr lang="sv-SE" sz="1000" baseline="0" dirty="0">
                          <a:solidFill>
                            <a:schemeClr val="tx1"/>
                          </a:solidFill>
                        </a:rPr>
                        <a:t>Implementering och uppföljning av SIP-riktlinjen</a:t>
                      </a:r>
                    </a:p>
                    <a:p>
                      <a:pPr marL="0" indent="0">
                        <a:buFontTx/>
                        <a:buNone/>
                      </a:pPr>
                      <a:r>
                        <a:rPr lang="sv-SE" sz="1000" baseline="0" dirty="0">
                          <a:solidFill>
                            <a:schemeClr val="tx1"/>
                          </a:solidFill>
                        </a:rPr>
                        <a:t>Uppdrag utformas och arbetsleds av RSS, kostnader för finansiering 30 % av utvecklingsledartjänst+ kostnader för metodplattform, kommunikation. </a:t>
                      </a:r>
                    </a:p>
                  </a:txBody>
                  <a:tcPr/>
                </a:tc>
                <a:tc>
                  <a:txBody>
                    <a:bodyPr/>
                    <a:lstStyle/>
                    <a:p>
                      <a:r>
                        <a:rPr lang="sv-SE" sz="1000" dirty="0">
                          <a:solidFill>
                            <a:schemeClr val="tx1"/>
                          </a:solidFill>
                        </a:rPr>
                        <a:t>RSS</a:t>
                      </a:r>
                    </a:p>
                  </a:txBody>
                  <a:tcPr/>
                </a:tc>
                <a:extLst>
                  <a:ext uri="{0D108BD9-81ED-4DB2-BD59-A6C34878D82A}">
                    <a16:rowId xmlns:a16="http://schemas.microsoft.com/office/drawing/2014/main" val="2380018186"/>
                  </a:ext>
                </a:extLst>
              </a:tr>
              <a:tr h="1497280">
                <a:tc>
                  <a:txBody>
                    <a:bodyPr/>
                    <a:lstStyle/>
                    <a:p>
                      <a:r>
                        <a:rPr lang="sv-SE" sz="1000" b="1" dirty="0"/>
                        <a:t>Stöd till arbete med kunskapsbaserad vård och omsorg i samverkan inom RD och i kommunerna</a:t>
                      </a:r>
                    </a:p>
                  </a:txBody>
                  <a:tcPr/>
                </a:tc>
                <a:tc>
                  <a:txBody>
                    <a:bodyPr/>
                    <a:lstStyle/>
                    <a:p>
                      <a:pPr algn="ctr"/>
                      <a:r>
                        <a:rPr lang="sv-SE" sz="1000" baseline="0" dirty="0">
                          <a:solidFill>
                            <a:schemeClr val="tx1"/>
                          </a:solidFill>
                        </a:rPr>
                        <a:t>2 250 000 kr</a:t>
                      </a:r>
                      <a:endParaRPr lang="sv-SE" sz="1000" dirty="0">
                        <a:solidFill>
                          <a:schemeClr val="tx1"/>
                        </a:solidFill>
                      </a:endParaRPr>
                    </a:p>
                  </a:txBody>
                  <a:tcPr/>
                </a:tc>
                <a:tc>
                  <a:txBody>
                    <a:bodyPr/>
                    <a:lstStyle/>
                    <a:p>
                      <a:r>
                        <a:rPr lang="sv-SE" sz="1000" baseline="0" dirty="0">
                          <a:solidFill>
                            <a:srgbClr val="FF0000"/>
                          </a:solidFill>
                        </a:rPr>
                        <a:t>533 275 kr</a:t>
                      </a:r>
                    </a:p>
                  </a:txBody>
                  <a:tcPr/>
                </a:tc>
                <a:tc>
                  <a:txBody>
                    <a:bodyPr/>
                    <a:lstStyle/>
                    <a:p>
                      <a:pPr marL="171450" indent="-171450">
                        <a:buFont typeface="Arial" panose="020B0604020202020204" pitchFamily="34" charset="0"/>
                        <a:buChar char="•"/>
                      </a:pPr>
                      <a:r>
                        <a:rPr lang="sv-SE" sz="1000" baseline="0" dirty="0">
                          <a:solidFill>
                            <a:schemeClr val="tx1"/>
                          </a:solidFill>
                        </a:rPr>
                        <a:t>Stöd till det regionala kunskapsstyrningsarbetet region och kommuner </a:t>
                      </a:r>
                    </a:p>
                    <a:p>
                      <a:r>
                        <a:rPr lang="sv-SE" sz="1000" baseline="0" dirty="0">
                          <a:solidFill>
                            <a:schemeClr val="tx1"/>
                          </a:solidFill>
                        </a:rPr>
                        <a:t>50 % samordnartjänst 400 tkr</a:t>
                      </a:r>
                    </a:p>
                    <a:p>
                      <a:endParaRPr lang="sv-SE" sz="1000" baseline="0" dirty="0">
                        <a:solidFill>
                          <a:srgbClr val="FF0000"/>
                        </a:solidFill>
                      </a:endParaRPr>
                    </a:p>
                    <a:p>
                      <a:pPr marL="171450" indent="-171450">
                        <a:buFont typeface="Arial" panose="020B0604020202020204" pitchFamily="34" charset="0"/>
                        <a:buChar char="•"/>
                      </a:pPr>
                      <a:r>
                        <a:rPr lang="sv-SE" sz="1000" baseline="0" dirty="0">
                          <a:solidFill>
                            <a:schemeClr val="tx1"/>
                          </a:solidFill>
                        </a:rPr>
                        <a:t>Utvecklingsledare samsjuklighet 800 tkr</a:t>
                      </a:r>
                    </a:p>
                    <a:p>
                      <a:pPr marL="171450" indent="-171450">
                        <a:buFont typeface="Arial" panose="020B0604020202020204" pitchFamily="34" charset="0"/>
                        <a:buChar char="•"/>
                      </a:pPr>
                      <a:r>
                        <a:rPr lang="sv-SE" sz="1000" baseline="0" dirty="0" err="1">
                          <a:solidFill>
                            <a:srgbClr val="FF0000"/>
                          </a:solidFill>
                        </a:rPr>
                        <a:t>Utvecklingsstrateg</a:t>
                      </a:r>
                      <a:r>
                        <a:rPr lang="sv-SE" sz="1000" baseline="0" dirty="0">
                          <a:solidFill>
                            <a:srgbClr val="FF0000"/>
                          </a:solidFill>
                        </a:rPr>
                        <a:t> 1,05 tkr</a:t>
                      </a:r>
                    </a:p>
                    <a:p>
                      <a:r>
                        <a:rPr lang="sv-SE" sz="1000" baseline="0" dirty="0">
                          <a:solidFill>
                            <a:schemeClr val="tx1"/>
                          </a:solidFill>
                        </a:rPr>
                        <a:t>Anställda för att strategiskt arbeta med och stötta regionens och kommunernas verksamheter samt stödja samverkan specialistvård, primärvård och socialtjänst avseende målgruppen samsjukliga. U</a:t>
                      </a:r>
                      <a:r>
                        <a:rPr lang="sv-SE" sz="1000" dirty="0">
                          <a:solidFill>
                            <a:schemeClr val="tx1"/>
                          </a:solidFill>
                        </a:rPr>
                        <a:t>ppdrag utformas inom Psykiatrins utvecklingsenhet. </a:t>
                      </a:r>
                      <a:r>
                        <a:rPr lang="sv-SE" sz="1000" baseline="0" dirty="0">
                          <a:solidFill>
                            <a:schemeClr val="tx1"/>
                          </a:solidFill>
                        </a:rPr>
                        <a:t>Arbetsledning sker av Verksamhetschef i Psykiatrins utvecklingsenhet. Rapportering till LCHNV</a:t>
                      </a:r>
                    </a:p>
                    <a:p>
                      <a:endParaRPr lang="sv-SE" sz="1000" baseline="0" dirty="0">
                        <a:solidFill>
                          <a:schemeClr val="tx1"/>
                        </a:solidFill>
                      </a:endParaRPr>
                    </a:p>
                  </a:txBody>
                  <a:tcPr/>
                </a:tc>
                <a:tc>
                  <a:txBody>
                    <a:bodyPr/>
                    <a:lstStyle/>
                    <a:p>
                      <a:r>
                        <a:rPr lang="sv-SE" sz="1000" dirty="0"/>
                        <a:t>RSS</a:t>
                      </a:r>
                    </a:p>
                    <a:p>
                      <a:endParaRPr lang="sv-SE" sz="1000" dirty="0"/>
                    </a:p>
                    <a:p>
                      <a:endParaRPr lang="sv-SE" sz="1000" dirty="0"/>
                    </a:p>
                    <a:p>
                      <a:r>
                        <a:rPr lang="sv-SE" sz="1000" dirty="0"/>
                        <a:t>PSY</a:t>
                      </a:r>
                    </a:p>
                    <a:p>
                      <a:r>
                        <a:rPr lang="sv-SE" sz="1000" dirty="0"/>
                        <a:t>PSY </a:t>
                      </a:r>
                    </a:p>
                  </a:txBody>
                  <a:tcPr/>
                </a:tc>
                <a:extLst>
                  <a:ext uri="{0D108BD9-81ED-4DB2-BD59-A6C34878D82A}">
                    <a16:rowId xmlns:a16="http://schemas.microsoft.com/office/drawing/2014/main" val="877452844"/>
                  </a:ext>
                </a:extLst>
              </a:tr>
            </a:tbl>
          </a:graphicData>
        </a:graphic>
      </p:graphicFrame>
    </p:spTree>
    <p:extLst>
      <p:ext uri="{BB962C8B-B14F-4D97-AF65-F5344CB8AC3E}">
        <p14:creationId xmlns:p14="http://schemas.microsoft.com/office/powerpoint/2010/main" val="38704811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latshållare för innehåll 6"/>
          <p:cNvGraphicFramePr>
            <a:graphicFrameLocks noGrp="1"/>
          </p:cNvGraphicFramePr>
          <p:nvPr>
            <p:ph idx="1"/>
          </p:nvPr>
        </p:nvGraphicFramePr>
        <p:xfrm>
          <a:off x="414336" y="2148116"/>
          <a:ext cx="11369675" cy="3139440"/>
        </p:xfrm>
        <a:graphic>
          <a:graphicData uri="http://schemas.openxmlformats.org/drawingml/2006/table">
            <a:tbl>
              <a:tblPr firstRow="1" bandRow="1">
                <a:tableStyleId>{5C22544A-7EE6-4342-B048-85BDC9FD1C3A}</a:tableStyleId>
              </a:tblPr>
              <a:tblGrid>
                <a:gridCol w="2273935">
                  <a:extLst>
                    <a:ext uri="{9D8B030D-6E8A-4147-A177-3AD203B41FA5}">
                      <a16:colId xmlns:a16="http://schemas.microsoft.com/office/drawing/2014/main" val="287776048"/>
                    </a:ext>
                  </a:extLst>
                </a:gridCol>
                <a:gridCol w="1703425">
                  <a:extLst>
                    <a:ext uri="{9D8B030D-6E8A-4147-A177-3AD203B41FA5}">
                      <a16:colId xmlns:a16="http://schemas.microsoft.com/office/drawing/2014/main" val="2491178106"/>
                    </a:ext>
                  </a:extLst>
                </a:gridCol>
                <a:gridCol w="2215166">
                  <a:extLst>
                    <a:ext uri="{9D8B030D-6E8A-4147-A177-3AD203B41FA5}">
                      <a16:colId xmlns:a16="http://schemas.microsoft.com/office/drawing/2014/main" val="1813429734"/>
                    </a:ext>
                  </a:extLst>
                </a:gridCol>
                <a:gridCol w="2903214">
                  <a:extLst>
                    <a:ext uri="{9D8B030D-6E8A-4147-A177-3AD203B41FA5}">
                      <a16:colId xmlns:a16="http://schemas.microsoft.com/office/drawing/2014/main" val="67254440"/>
                    </a:ext>
                  </a:extLst>
                </a:gridCol>
                <a:gridCol w="2273935">
                  <a:extLst>
                    <a:ext uri="{9D8B030D-6E8A-4147-A177-3AD203B41FA5}">
                      <a16:colId xmlns:a16="http://schemas.microsoft.com/office/drawing/2014/main" val="2286272982"/>
                    </a:ext>
                  </a:extLst>
                </a:gridCol>
              </a:tblGrid>
              <a:tr h="552102">
                <a:tc>
                  <a:txBody>
                    <a:bodyPr/>
                    <a:lstStyle/>
                    <a:p>
                      <a:r>
                        <a:rPr lang="sv-SE" dirty="0">
                          <a:solidFill>
                            <a:schemeClr val="tx1"/>
                          </a:solidFill>
                        </a:rPr>
                        <a:t>Insats</a:t>
                      </a:r>
                    </a:p>
                  </a:txBody>
                  <a:tcPr/>
                </a:tc>
                <a:tc>
                  <a:txBody>
                    <a:bodyPr/>
                    <a:lstStyle/>
                    <a:p>
                      <a:r>
                        <a:rPr lang="sv-SE" dirty="0">
                          <a:solidFill>
                            <a:schemeClr val="tx1"/>
                          </a:solidFill>
                        </a:rPr>
                        <a:t>Totalbelopp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solidFill>
                            <a:srgbClr val="FF0000"/>
                          </a:solidFill>
                        </a:rPr>
                        <a:t>Återstående belopp dec-24</a:t>
                      </a:r>
                    </a:p>
                  </a:txBody>
                  <a:tcPr/>
                </a:tc>
                <a:tc>
                  <a:txBody>
                    <a:bodyPr/>
                    <a:lstStyle/>
                    <a:p>
                      <a:r>
                        <a:rPr lang="sv-SE" dirty="0">
                          <a:solidFill>
                            <a:schemeClr val="tx1"/>
                          </a:solidFill>
                        </a:rPr>
                        <a:t>Syfte och mål</a:t>
                      </a:r>
                    </a:p>
                  </a:txBody>
                  <a:tcPr/>
                </a:tc>
                <a:tc>
                  <a:txBody>
                    <a:bodyPr/>
                    <a:lstStyle/>
                    <a:p>
                      <a:r>
                        <a:rPr lang="sv-SE" dirty="0">
                          <a:solidFill>
                            <a:schemeClr val="tx1"/>
                          </a:solidFill>
                        </a:rPr>
                        <a:t>Ansvar/mottagare</a:t>
                      </a:r>
                    </a:p>
                  </a:txBody>
                  <a:tcPr/>
                </a:tc>
                <a:extLst>
                  <a:ext uri="{0D108BD9-81ED-4DB2-BD59-A6C34878D82A}">
                    <a16:rowId xmlns:a16="http://schemas.microsoft.com/office/drawing/2014/main" val="2407165616"/>
                  </a:ext>
                </a:extLst>
              </a:tr>
              <a:tr h="370840">
                <a:tc>
                  <a:txBody>
                    <a:bodyPr/>
                    <a:lstStyle/>
                    <a:p>
                      <a:r>
                        <a:rPr lang="sv-SE" sz="1000" b="1" dirty="0">
                          <a:solidFill>
                            <a:schemeClr val="tx1"/>
                          </a:solidFill>
                        </a:rPr>
                        <a:t>Stödja utvecklingsarbete</a:t>
                      </a:r>
                      <a:r>
                        <a:rPr lang="sv-SE" sz="1000" b="1" baseline="0" dirty="0">
                          <a:solidFill>
                            <a:schemeClr val="tx1"/>
                          </a:solidFill>
                        </a:rPr>
                        <a:t> </a:t>
                      </a:r>
                      <a:r>
                        <a:rPr lang="sv-SE" sz="1000" b="1" dirty="0">
                          <a:solidFill>
                            <a:schemeClr val="tx1"/>
                          </a:solidFill>
                        </a:rPr>
                        <a:t>regionalt LSS nätverk</a:t>
                      </a:r>
                    </a:p>
                  </a:txBody>
                  <a:tcPr/>
                </a:tc>
                <a:tc>
                  <a:txBody>
                    <a:bodyPr/>
                    <a:lstStyle/>
                    <a:p>
                      <a:pPr algn="ctr"/>
                      <a:r>
                        <a:rPr lang="sv-SE" sz="1000" strike="noStrike" dirty="0">
                          <a:solidFill>
                            <a:schemeClr val="tx1"/>
                          </a:solidFill>
                        </a:rPr>
                        <a:t>250</a:t>
                      </a:r>
                      <a:r>
                        <a:rPr lang="sv-SE" sz="1000" strike="noStrike" baseline="0" dirty="0">
                          <a:solidFill>
                            <a:schemeClr val="tx1"/>
                          </a:solidFill>
                        </a:rPr>
                        <a:t> 000 kr</a:t>
                      </a:r>
                      <a:endParaRPr lang="sv-SE" sz="1000" strike="noStrike" dirty="0">
                        <a:solidFill>
                          <a:schemeClr val="tx1"/>
                        </a:solidFill>
                      </a:endParaRPr>
                    </a:p>
                  </a:txBody>
                  <a:tcPr/>
                </a:tc>
                <a:tc>
                  <a:txBody>
                    <a:bodyPr/>
                    <a:lstStyle/>
                    <a:p>
                      <a:r>
                        <a:rPr lang="sv-SE" sz="1000" baseline="0" dirty="0">
                          <a:solidFill>
                            <a:srgbClr val="FF0000"/>
                          </a:solidFill>
                        </a:rPr>
                        <a:t>Ca 200 000 kr. </a:t>
                      </a:r>
                      <a:endParaRPr lang="sv-SE" sz="1000" baseline="0" dirty="0">
                        <a:solidFill>
                          <a:schemeClr val="tx1"/>
                        </a:solidFill>
                      </a:endParaRPr>
                    </a:p>
                  </a:txBody>
                  <a:tcPr/>
                </a:tc>
                <a:tc>
                  <a:txBody>
                    <a:bodyPr/>
                    <a:lstStyle/>
                    <a:p>
                      <a:r>
                        <a:rPr lang="sv-SE" sz="1000" dirty="0">
                          <a:solidFill>
                            <a:schemeClr val="tx1"/>
                          </a:solidFill>
                        </a:rPr>
                        <a:t>Insatser för</a:t>
                      </a:r>
                      <a:r>
                        <a:rPr lang="sv-SE" sz="1000" baseline="0" dirty="0">
                          <a:solidFill>
                            <a:schemeClr val="tx1"/>
                          </a:solidFill>
                        </a:rPr>
                        <a:t> att stärka </a:t>
                      </a:r>
                      <a:r>
                        <a:rPr lang="sv-SE" sz="1000" dirty="0">
                          <a:solidFill>
                            <a:schemeClr val="tx1"/>
                          </a:solidFill>
                        </a:rPr>
                        <a:t>LSS.</a:t>
                      </a:r>
                      <a:r>
                        <a:rPr lang="sv-SE" sz="1000" baseline="0" dirty="0">
                          <a:solidFill>
                            <a:schemeClr val="tx1"/>
                          </a:solidFill>
                        </a:rPr>
                        <a:t> Ge nätverk ”en budget” att förvalta och förankra i LCHNV.</a:t>
                      </a:r>
                    </a:p>
                  </a:txBody>
                  <a:tcPr/>
                </a:tc>
                <a:tc>
                  <a:txBody>
                    <a:bodyPr/>
                    <a:lstStyle/>
                    <a:p>
                      <a:r>
                        <a:rPr lang="sv-SE" sz="1000" dirty="0">
                          <a:solidFill>
                            <a:schemeClr val="tx1"/>
                          </a:solidFill>
                        </a:rPr>
                        <a:t>Aktuell kommun/r</a:t>
                      </a:r>
                      <a:r>
                        <a:rPr lang="sv-SE" sz="1000" baseline="0" dirty="0">
                          <a:solidFill>
                            <a:schemeClr val="tx1"/>
                          </a:solidFill>
                        </a:rPr>
                        <a:t> (via RSS)</a:t>
                      </a:r>
                      <a:endParaRPr lang="sv-SE" sz="1000" dirty="0">
                        <a:solidFill>
                          <a:schemeClr val="tx1"/>
                        </a:solidFill>
                      </a:endParaRPr>
                    </a:p>
                  </a:txBody>
                  <a:tcPr/>
                </a:tc>
                <a:extLst>
                  <a:ext uri="{0D108BD9-81ED-4DB2-BD59-A6C34878D82A}">
                    <a16:rowId xmlns:a16="http://schemas.microsoft.com/office/drawing/2014/main" val="2322077354"/>
                  </a:ext>
                </a:extLst>
              </a:tr>
              <a:tr h="370840">
                <a:tc>
                  <a:txBody>
                    <a:bodyPr/>
                    <a:lstStyle/>
                    <a:p>
                      <a:r>
                        <a:rPr lang="sv-SE" sz="1000" b="1" dirty="0">
                          <a:solidFill>
                            <a:schemeClr val="tx1"/>
                          </a:solidFill>
                        </a:rPr>
                        <a:t>Stödja utvecklingsarbete IFO-chefsnätverk </a:t>
                      </a:r>
                    </a:p>
                  </a:txBody>
                  <a:tcPr/>
                </a:tc>
                <a:tc>
                  <a:txBody>
                    <a:bodyPr/>
                    <a:lstStyle/>
                    <a:p>
                      <a:pPr algn="ctr"/>
                      <a:r>
                        <a:rPr lang="sv-SE" sz="1000" b="0" dirty="0">
                          <a:solidFill>
                            <a:schemeClr val="tx1"/>
                          </a:solidFill>
                        </a:rPr>
                        <a:t>500 000 kr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solidFill>
                            <a:srgbClr val="FF0000"/>
                          </a:solidFill>
                        </a:rPr>
                        <a:t>Ca 340 000 kr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000" baseline="0" dirty="0">
                          <a:solidFill>
                            <a:srgbClr val="FF0000"/>
                          </a:solidFill>
                        </a:rPr>
                        <a:t>Allt ännu inte fakturerat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0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solidFill>
                            <a:schemeClr val="tx1"/>
                          </a:solidFill>
                        </a:rPr>
                        <a:t>Insatser för att stärka IFOs målgrupp</a:t>
                      </a:r>
                      <a:r>
                        <a:rPr lang="sv-SE" sz="1000" baseline="0" dirty="0">
                          <a:solidFill>
                            <a:schemeClr val="tx1"/>
                          </a:solidFill>
                        </a:rPr>
                        <a:t> och medarbetare Ge nätverk ”en budget” att förvalta och förankra i LCHNV</a:t>
                      </a:r>
                      <a:r>
                        <a:rPr lang="sv-SE" sz="1000" baseline="0">
                          <a:solidFill>
                            <a:schemeClr val="tx1"/>
                          </a:solidFill>
                        </a:rPr>
                        <a:t>. </a:t>
                      </a:r>
                      <a:endParaRPr lang="sv-SE" sz="1000" dirty="0">
                        <a:solidFill>
                          <a:schemeClr val="tx1"/>
                        </a:solidFill>
                      </a:endParaRPr>
                    </a:p>
                  </a:txBody>
                  <a:tcPr/>
                </a:tc>
                <a:tc>
                  <a:txBody>
                    <a:bodyPr/>
                    <a:lstStyle/>
                    <a:p>
                      <a:r>
                        <a:rPr lang="sv-SE" sz="1000" dirty="0">
                          <a:solidFill>
                            <a:schemeClr val="tx1"/>
                          </a:solidFill>
                        </a:rPr>
                        <a:t>Aktuell</a:t>
                      </a:r>
                      <a:r>
                        <a:rPr lang="sv-SE" sz="1000" baseline="0" dirty="0">
                          <a:solidFill>
                            <a:schemeClr val="tx1"/>
                          </a:solidFill>
                        </a:rPr>
                        <a:t> kommuner (via RSS)</a:t>
                      </a:r>
                      <a:endParaRPr lang="sv-SE" sz="1000" dirty="0">
                        <a:solidFill>
                          <a:schemeClr val="tx1"/>
                        </a:solidFill>
                      </a:endParaRPr>
                    </a:p>
                  </a:txBody>
                  <a:tcPr/>
                </a:tc>
                <a:extLst>
                  <a:ext uri="{0D108BD9-81ED-4DB2-BD59-A6C34878D82A}">
                    <a16:rowId xmlns:a16="http://schemas.microsoft.com/office/drawing/2014/main" val="3692350594"/>
                  </a:ext>
                </a:extLst>
              </a:tr>
              <a:tr h="370840">
                <a:tc>
                  <a:txBody>
                    <a:bodyPr/>
                    <a:lstStyle/>
                    <a:p>
                      <a:r>
                        <a:rPr lang="sv-SE" sz="1000" b="1" dirty="0">
                          <a:solidFill>
                            <a:schemeClr val="tx1"/>
                          </a:solidFill>
                        </a:rPr>
                        <a:t>Kompetenshöjande</a:t>
                      </a:r>
                      <a:r>
                        <a:rPr lang="sv-SE" sz="1000" b="1" baseline="0" dirty="0">
                          <a:solidFill>
                            <a:schemeClr val="tx1"/>
                          </a:solidFill>
                        </a:rPr>
                        <a:t> insatser om samsjuklighet</a:t>
                      </a:r>
                    </a:p>
                    <a:p>
                      <a:endParaRPr lang="sv-SE" sz="1000" b="1" baseline="0" dirty="0">
                        <a:solidFill>
                          <a:schemeClr val="tx1"/>
                        </a:solidFill>
                      </a:endParaRPr>
                    </a:p>
                  </a:txBody>
                  <a:tcPr/>
                </a:tc>
                <a:tc>
                  <a:txBody>
                    <a:bodyPr/>
                    <a:lstStyle/>
                    <a:p>
                      <a:pPr algn="ctr"/>
                      <a:r>
                        <a:rPr lang="sv-SE" sz="1000" dirty="0">
                          <a:solidFill>
                            <a:schemeClr val="tx1"/>
                          </a:solidFill>
                        </a:rPr>
                        <a:t>250 000 kr</a:t>
                      </a:r>
                    </a:p>
                  </a:txBody>
                  <a:tcPr/>
                </a:tc>
                <a:tc>
                  <a:txBody>
                    <a:bodyPr/>
                    <a:lstStyle/>
                    <a:p>
                      <a:pPr marL="0" indent="0">
                        <a:buFontTx/>
                        <a:buNone/>
                      </a:pPr>
                      <a:r>
                        <a:rPr lang="sv-SE" sz="1000" i="0" baseline="0" dirty="0">
                          <a:solidFill>
                            <a:srgbClr val="FF0000"/>
                          </a:solidFill>
                        </a:rPr>
                        <a:t>621 kr</a:t>
                      </a:r>
                    </a:p>
                  </a:txBody>
                  <a:tcPr/>
                </a:tc>
                <a:tc>
                  <a:txBody>
                    <a:bodyPr/>
                    <a:lstStyle/>
                    <a:p>
                      <a:pPr marL="0" indent="0">
                        <a:buFontTx/>
                        <a:buNone/>
                      </a:pPr>
                      <a:r>
                        <a:rPr lang="sv-SE" sz="1000" baseline="0" dirty="0">
                          <a:solidFill>
                            <a:schemeClr val="tx1"/>
                          </a:solidFill>
                        </a:rPr>
                        <a:t>Kompetenshöjande insatser om samsjuklighet</a:t>
                      </a:r>
                    </a:p>
                    <a:p>
                      <a:pPr marL="0" indent="0">
                        <a:buFontTx/>
                        <a:buNone/>
                      </a:pPr>
                      <a:r>
                        <a:rPr lang="sv-SE" sz="1000" baseline="0" dirty="0">
                          <a:solidFill>
                            <a:schemeClr val="tx1"/>
                          </a:solidFill>
                        </a:rPr>
                        <a:t>Upphandling av film med Agneta Björk-https://www.regiondalarna.se/plus/vard/halsa-och-valfard/utbildningsinsatser-for-okad-kunskap-om-samsjuklighet/vad-ar-samsjuklighet-med-agneta-bjorck</a:t>
                      </a:r>
                      <a:endParaRPr lang="sv-SE" sz="1000" i="1" baseline="0" dirty="0">
                        <a:solidFill>
                          <a:schemeClr val="tx1"/>
                        </a:solidFill>
                      </a:endParaRPr>
                    </a:p>
                  </a:txBody>
                  <a:tcPr/>
                </a:tc>
                <a:tc>
                  <a:txBody>
                    <a:bodyPr/>
                    <a:lstStyle/>
                    <a:p>
                      <a:r>
                        <a:rPr lang="sv-SE" sz="1000" dirty="0">
                          <a:solidFill>
                            <a:schemeClr val="tx1"/>
                          </a:solidFill>
                        </a:rPr>
                        <a:t>RSS</a:t>
                      </a:r>
                    </a:p>
                  </a:txBody>
                  <a:tcPr/>
                </a:tc>
                <a:extLst>
                  <a:ext uri="{0D108BD9-81ED-4DB2-BD59-A6C34878D82A}">
                    <a16:rowId xmlns:a16="http://schemas.microsoft.com/office/drawing/2014/main" val="971337898"/>
                  </a:ext>
                </a:extLst>
              </a:tr>
              <a:tr h="370840">
                <a:tc>
                  <a:txBody>
                    <a:bodyPr/>
                    <a:lstStyle/>
                    <a:p>
                      <a:r>
                        <a:rPr lang="sv-SE" sz="1000" b="1" baseline="0" dirty="0">
                          <a:solidFill>
                            <a:schemeClr val="tx1"/>
                          </a:solidFill>
                        </a:rPr>
                        <a:t>Samverkan avseende patienter i behov av smärtvård (med samsjuklighet)</a:t>
                      </a:r>
                    </a:p>
                  </a:txBody>
                  <a:tcPr/>
                </a:tc>
                <a:tc>
                  <a:txBody>
                    <a:bodyPr/>
                    <a:lstStyle/>
                    <a:p>
                      <a:pPr algn="ctr"/>
                      <a:r>
                        <a:rPr lang="sv-SE" sz="1000" baseline="0" dirty="0">
                          <a:solidFill>
                            <a:schemeClr val="tx1"/>
                          </a:solidFill>
                        </a:rPr>
                        <a:t>2 078 916 kr</a:t>
                      </a:r>
                      <a:endParaRPr lang="sv-SE" sz="1000" dirty="0">
                        <a:solidFill>
                          <a:schemeClr val="tx1"/>
                        </a:solidFill>
                      </a:endParaRPr>
                    </a:p>
                  </a:txBody>
                  <a:tcPr/>
                </a:tc>
                <a:tc>
                  <a:txBody>
                    <a:bodyPr/>
                    <a:lstStyle/>
                    <a:p>
                      <a:pPr marL="0" indent="0">
                        <a:buFontTx/>
                        <a:buNone/>
                      </a:pPr>
                      <a:r>
                        <a:rPr lang="sv-SE" sz="1000" i="0" baseline="0" dirty="0">
                          <a:solidFill>
                            <a:schemeClr val="tx1"/>
                          </a:solidFill>
                        </a:rPr>
                        <a:t>0 kr</a:t>
                      </a:r>
                    </a:p>
                  </a:txBody>
                  <a:tcPr/>
                </a:tc>
                <a:tc>
                  <a:txBody>
                    <a:bodyPr/>
                    <a:lstStyle/>
                    <a:p>
                      <a:pPr marL="0" indent="0">
                        <a:buFontTx/>
                        <a:buNone/>
                      </a:pPr>
                      <a:r>
                        <a:rPr lang="sv-SE" sz="1000" i="0" baseline="0" dirty="0">
                          <a:solidFill>
                            <a:schemeClr val="tx1"/>
                          </a:solidFill>
                        </a:rPr>
                        <a:t>Uppstart av nya arbetssätt i samverkan.</a:t>
                      </a:r>
                    </a:p>
                  </a:txBody>
                  <a:tcPr/>
                </a:tc>
                <a:tc>
                  <a:txBody>
                    <a:bodyPr/>
                    <a:lstStyle/>
                    <a:p>
                      <a:r>
                        <a:rPr lang="sv-SE" sz="1000" dirty="0">
                          <a:solidFill>
                            <a:schemeClr val="tx1"/>
                          </a:solidFill>
                        </a:rPr>
                        <a:t>MED</a:t>
                      </a:r>
                    </a:p>
                  </a:txBody>
                  <a:tcPr/>
                </a:tc>
                <a:extLst>
                  <a:ext uri="{0D108BD9-81ED-4DB2-BD59-A6C34878D82A}">
                    <a16:rowId xmlns:a16="http://schemas.microsoft.com/office/drawing/2014/main" val="3036851750"/>
                  </a:ext>
                </a:extLst>
              </a:tr>
            </a:tbl>
          </a:graphicData>
        </a:graphic>
      </p:graphicFrame>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2025-01-10</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ubrik 5"/>
          <p:cNvSpPr>
            <a:spLocks noGrp="1"/>
          </p:cNvSpPr>
          <p:nvPr>
            <p:ph type="title"/>
          </p:nvPr>
        </p:nvSpPr>
        <p:spPr>
          <a:xfrm>
            <a:off x="401640" y="876372"/>
            <a:ext cx="10416781" cy="1209600"/>
          </a:xfrm>
        </p:spPr>
        <p:txBody>
          <a:bodyPr>
            <a:noAutofit/>
          </a:bodyPr>
          <a:lstStyle/>
          <a:p>
            <a:r>
              <a:rPr lang="sv-SE" sz="1600" dirty="0"/>
              <a:t>3. En mer sammanhållen, behovsanpassad och personcentrerad vård och omsorg för personer med samsjuklighet eller omfattande behov – forts.</a:t>
            </a:r>
            <a:br>
              <a:rPr lang="sv-SE" sz="1600" dirty="0"/>
            </a:br>
            <a:endParaRPr lang="sv-SE" sz="1600" dirty="0"/>
          </a:p>
        </p:txBody>
      </p:sp>
    </p:spTree>
    <p:extLst>
      <p:ext uri="{BB962C8B-B14F-4D97-AF65-F5344CB8AC3E}">
        <p14:creationId xmlns:p14="http://schemas.microsoft.com/office/powerpoint/2010/main" val="36646099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869948" y="8626"/>
            <a:ext cx="7939233" cy="905775"/>
          </a:xfrm>
        </p:spPr>
        <p:txBody>
          <a:bodyPr>
            <a:normAutofit/>
          </a:bodyPr>
          <a:lstStyle/>
          <a:p>
            <a:r>
              <a:rPr lang="sv-SE" sz="1800" dirty="0"/>
              <a:t>4. Ett stärkt och utvecklat suicidpreventivt arbete </a:t>
            </a:r>
            <a:r>
              <a:rPr lang="sv-SE" sz="1800" dirty="0">
                <a:solidFill>
                  <a:schemeClr val="accent1"/>
                </a:solidFill>
              </a:rPr>
              <a:t>5 445 343 kr </a:t>
            </a:r>
            <a:br>
              <a:rPr lang="sv-SE" sz="1800" dirty="0">
                <a:solidFill>
                  <a:schemeClr val="accent1"/>
                </a:solidFill>
              </a:rPr>
            </a:br>
            <a:r>
              <a:rPr lang="sv-SE" sz="1800" dirty="0">
                <a:solidFill>
                  <a:srgbClr val="FF0000"/>
                </a:solidFill>
              </a:rPr>
              <a:t>(Återstår Ca 3 549 343 kr </a:t>
            </a:r>
            <a:r>
              <a:rPr lang="sv-SE" sz="1800" dirty="0" err="1">
                <a:solidFill>
                  <a:srgbClr val="FF0000"/>
                </a:solidFill>
              </a:rPr>
              <a:t>ansv</a:t>
            </a:r>
            <a:r>
              <a:rPr lang="sv-SE" sz="1800" dirty="0">
                <a:solidFill>
                  <a:srgbClr val="FF0000"/>
                </a:solidFill>
              </a:rPr>
              <a:t>. PSY) Förslag: Dela ut 2 600 000 kr</a:t>
            </a:r>
            <a:endParaRPr lang="sv-SE" sz="1800" dirty="0">
              <a:solidFill>
                <a:schemeClr val="accent1"/>
              </a:solidFill>
            </a:endParaRPr>
          </a:p>
        </p:txBody>
      </p:sp>
      <p:graphicFrame>
        <p:nvGraphicFramePr>
          <p:cNvPr id="4" name="Platshållare för innehåll 3"/>
          <p:cNvGraphicFramePr>
            <a:graphicFrameLocks noGrp="1"/>
          </p:cNvGraphicFramePr>
          <p:nvPr>
            <p:ph idx="1"/>
          </p:nvPr>
        </p:nvGraphicFramePr>
        <p:xfrm>
          <a:off x="0" y="792651"/>
          <a:ext cx="12192001" cy="8046720"/>
        </p:xfrm>
        <a:graphic>
          <a:graphicData uri="http://schemas.openxmlformats.org/drawingml/2006/table">
            <a:tbl>
              <a:tblPr firstRow="1" bandRow="1">
                <a:tableStyleId>{5C22544A-7EE6-4342-B048-85BDC9FD1C3A}</a:tableStyleId>
              </a:tblPr>
              <a:tblGrid>
                <a:gridCol w="1451008">
                  <a:extLst>
                    <a:ext uri="{9D8B030D-6E8A-4147-A177-3AD203B41FA5}">
                      <a16:colId xmlns:a16="http://schemas.microsoft.com/office/drawing/2014/main" val="3476804830"/>
                    </a:ext>
                  </a:extLst>
                </a:gridCol>
                <a:gridCol w="724432">
                  <a:extLst>
                    <a:ext uri="{9D8B030D-6E8A-4147-A177-3AD203B41FA5}">
                      <a16:colId xmlns:a16="http://schemas.microsoft.com/office/drawing/2014/main" val="3096626017"/>
                    </a:ext>
                  </a:extLst>
                </a:gridCol>
                <a:gridCol w="1063871">
                  <a:extLst>
                    <a:ext uri="{9D8B030D-6E8A-4147-A177-3AD203B41FA5}">
                      <a16:colId xmlns:a16="http://schemas.microsoft.com/office/drawing/2014/main" val="4221891753"/>
                    </a:ext>
                  </a:extLst>
                </a:gridCol>
                <a:gridCol w="3702910">
                  <a:extLst>
                    <a:ext uri="{9D8B030D-6E8A-4147-A177-3AD203B41FA5}">
                      <a16:colId xmlns:a16="http://schemas.microsoft.com/office/drawing/2014/main" val="1224999906"/>
                    </a:ext>
                  </a:extLst>
                </a:gridCol>
                <a:gridCol w="4725904">
                  <a:extLst>
                    <a:ext uri="{9D8B030D-6E8A-4147-A177-3AD203B41FA5}">
                      <a16:colId xmlns:a16="http://schemas.microsoft.com/office/drawing/2014/main" val="3822803768"/>
                    </a:ext>
                  </a:extLst>
                </a:gridCol>
                <a:gridCol w="523876">
                  <a:extLst>
                    <a:ext uri="{9D8B030D-6E8A-4147-A177-3AD203B41FA5}">
                      <a16:colId xmlns:a16="http://schemas.microsoft.com/office/drawing/2014/main" val="630604386"/>
                    </a:ext>
                  </a:extLst>
                </a:gridCol>
              </a:tblGrid>
              <a:tr h="361958">
                <a:tc>
                  <a:txBody>
                    <a:bodyPr/>
                    <a:lstStyle/>
                    <a:p>
                      <a:r>
                        <a:rPr lang="sv-SE" sz="1400" dirty="0">
                          <a:solidFill>
                            <a:schemeClr val="tx1"/>
                          </a:solidFill>
                        </a:rPr>
                        <a:t>Insats</a:t>
                      </a:r>
                    </a:p>
                  </a:txBody>
                  <a:tcPr/>
                </a:tc>
                <a:tc>
                  <a:txBody>
                    <a:bodyPr/>
                    <a:lstStyle/>
                    <a:p>
                      <a:pPr algn="ctr"/>
                      <a:r>
                        <a:rPr lang="sv-SE" sz="1200" dirty="0">
                          <a:solidFill>
                            <a:schemeClr val="tx1"/>
                          </a:solidFill>
                        </a:rPr>
                        <a:t>Totalbelopp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FF0000"/>
                          </a:solidFill>
                        </a:rPr>
                        <a:t>Återstående belopp </a:t>
                      </a:r>
                    </a:p>
                  </a:txBody>
                  <a:tcPr/>
                </a:tc>
                <a:tc>
                  <a:txBody>
                    <a:bodyPr/>
                    <a:lstStyle/>
                    <a:p>
                      <a:r>
                        <a:rPr lang="sv-SE" sz="1200" dirty="0">
                          <a:solidFill>
                            <a:srgbClr val="FF0000"/>
                          </a:solidFill>
                        </a:rPr>
                        <a:t>Therese och Cecilias kommentarer</a:t>
                      </a:r>
                    </a:p>
                  </a:txBody>
                  <a:tcPr>
                    <a:solidFill>
                      <a:schemeClr val="accent3">
                        <a:lumMod val="20000"/>
                        <a:lumOff val="80000"/>
                      </a:schemeClr>
                    </a:solidFill>
                  </a:tcPr>
                </a:tc>
                <a:tc>
                  <a:txBody>
                    <a:bodyPr/>
                    <a:lstStyle/>
                    <a:p>
                      <a:r>
                        <a:rPr lang="sv-SE" sz="1400" dirty="0">
                          <a:solidFill>
                            <a:schemeClr val="tx1"/>
                          </a:solidFill>
                        </a:rPr>
                        <a:t>Syfte och mål</a:t>
                      </a:r>
                    </a:p>
                  </a:txBody>
                  <a:tcPr/>
                </a:tc>
                <a:tc>
                  <a:txBody>
                    <a:bodyPr/>
                    <a:lstStyle/>
                    <a:p>
                      <a:r>
                        <a:rPr lang="sv-SE" sz="1000" dirty="0">
                          <a:solidFill>
                            <a:schemeClr val="tx1"/>
                          </a:solidFill>
                        </a:rPr>
                        <a:t>Ansvar</a:t>
                      </a:r>
                    </a:p>
                  </a:txBody>
                  <a:tcPr/>
                </a:tc>
                <a:extLst>
                  <a:ext uri="{0D108BD9-81ED-4DB2-BD59-A6C34878D82A}">
                    <a16:rowId xmlns:a16="http://schemas.microsoft.com/office/drawing/2014/main" val="974784752"/>
                  </a:ext>
                </a:extLst>
              </a:tr>
              <a:tr h="667740">
                <a:tc>
                  <a:txBody>
                    <a:bodyPr/>
                    <a:lstStyle/>
                    <a:p>
                      <a:r>
                        <a:rPr lang="sv-SE" sz="1000" b="1" dirty="0">
                          <a:solidFill>
                            <a:schemeClr val="tx1"/>
                          </a:solidFill>
                        </a:rPr>
                        <a:t>Suicidpreventionssamordnare</a:t>
                      </a:r>
                    </a:p>
                  </a:txBody>
                  <a:tcPr/>
                </a:tc>
                <a:tc>
                  <a:txBody>
                    <a:bodyPr/>
                    <a:lstStyle/>
                    <a:p>
                      <a:pPr algn="ctr"/>
                      <a:r>
                        <a:rPr lang="sv-SE" sz="1000" dirty="0">
                          <a:solidFill>
                            <a:schemeClr val="tx1"/>
                          </a:solidFill>
                        </a:rPr>
                        <a:t>850 000</a:t>
                      </a:r>
                    </a:p>
                  </a:txBody>
                  <a:tcPr/>
                </a:tc>
                <a:tc>
                  <a:txBody>
                    <a:bodyPr/>
                    <a:lstStyle/>
                    <a:p>
                      <a:r>
                        <a:rPr lang="sv-SE" sz="1000" dirty="0">
                          <a:solidFill>
                            <a:srgbClr val="FF0000"/>
                          </a:solidFill>
                        </a:rPr>
                        <a:t>0 kr</a:t>
                      </a:r>
                    </a:p>
                    <a:p>
                      <a:endParaRPr lang="sv-SE" sz="1000" dirty="0">
                        <a:solidFill>
                          <a:schemeClr val="tx1"/>
                        </a:solidFill>
                      </a:endParaRPr>
                    </a:p>
                  </a:txBody>
                  <a:tcPr/>
                </a:tc>
                <a:tc>
                  <a:txBody>
                    <a:bodyPr/>
                    <a:lstStyle/>
                    <a:p>
                      <a:r>
                        <a:rPr lang="sv-SE" sz="1000" dirty="0">
                          <a:solidFill>
                            <a:schemeClr val="tx1"/>
                          </a:solidFill>
                        </a:rPr>
                        <a:t>Pågår lönekostnader</a:t>
                      </a:r>
                    </a:p>
                  </a:txBody>
                  <a:tcPr>
                    <a:solidFill>
                      <a:schemeClr val="accent3">
                        <a:lumMod val="20000"/>
                        <a:lumOff val="80000"/>
                      </a:schemeClr>
                    </a:solidFill>
                  </a:tcPr>
                </a:tc>
                <a:tc>
                  <a:txBody>
                    <a:bodyPr/>
                    <a:lstStyle/>
                    <a:p>
                      <a:r>
                        <a:rPr lang="sv-SE" sz="1000" dirty="0">
                          <a:solidFill>
                            <a:schemeClr val="tx1"/>
                          </a:solidFill>
                        </a:rPr>
                        <a:t>Suicidpreventionssamordnare</a:t>
                      </a:r>
                      <a:r>
                        <a:rPr lang="sv-SE" sz="1000" baseline="0" dirty="0">
                          <a:solidFill>
                            <a:schemeClr val="tx1"/>
                          </a:solidFill>
                        </a:rPr>
                        <a:t> anställd för att strategiskt arbeta med och stötta regionen och länets kommuner med det suicidpreventiva arbetet.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000" baseline="0" dirty="0">
                          <a:solidFill>
                            <a:schemeClr val="tx1"/>
                          </a:solidFill>
                        </a:rPr>
                        <a:t>Arbetsledning sker av Verksamhetschef i Psykiatrins utvecklingsenhet. Rapportering till LCHNV</a:t>
                      </a:r>
                    </a:p>
                    <a:p>
                      <a:endParaRPr lang="sv-SE" sz="1000" dirty="0">
                        <a:solidFill>
                          <a:schemeClr val="tx1"/>
                        </a:solidFill>
                      </a:endParaRPr>
                    </a:p>
                  </a:txBody>
                  <a:tcPr/>
                </a:tc>
                <a:tc>
                  <a:txBody>
                    <a:bodyPr/>
                    <a:lstStyle/>
                    <a:p>
                      <a:r>
                        <a:rPr lang="sv-SE" sz="1000" dirty="0">
                          <a:solidFill>
                            <a:schemeClr val="tx1"/>
                          </a:solidFill>
                        </a:rPr>
                        <a:t>PSY</a:t>
                      </a:r>
                    </a:p>
                  </a:txBody>
                  <a:tcPr/>
                </a:tc>
                <a:extLst>
                  <a:ext uri="{0D108BD9-81ED-4DB2-BD59-A6C34878D82A}">
                    <a16:rowId xmlns:a16="http://schemas.microsoft.com/office/drawing/2014/main" val="716674453"/>
                  </a:ext>
                </a:extLst>
              </a:tr>
              <a:tr h="812901">
                <a:tc>
                  <a:txBody>
                    <a:bodyPr/>
                    <a:lstStyle/>
                    <a:p>
                      <a:r>
                        <a:rPr lang="sv-SE" sz="1000" b="1" dirty="0">
                          <a:solidFill>
                            <a:schemeClr val="tx1"/>
                          </a:solidFill>
                        </a:rPr>
                        <a:t>Kompetenshöjande</a:t>
                      </a:r>
                      <a:r>
                        <a:rPr lang="sv-SE" sz="1000" b="1" baseline="0" dirty="0">
                          <a:solidFill>
                            <a:schemeClr val="tx1"/>
                          </a:solidFill>
                        </a:rPr>
                        <a:t> insats, MHFA, Mental Health First </a:t>
                      </a:r>
                      <a:r>
                        <a:rPr lang="sv-SE" sz="1000" b="1" baseline="0" dirty="0" err="1">
                          <a:solidFill>
                            <a:schemeClr val="tx1"/>
                          </a:solidFill>
                        </a:rPr>
                        <a:t>Aid</a:t>
                      </a:r>
                      <a:r>
                        <a:rPr lang="sv-SE" sz="1000" b="1" baseline="0" dirty="0">
                          <a:solidFill>
                            <a:schemeClr val="tx1"/>
                          </a:solidFill>
                        </a:rPr>
                        <a:t> (Karolinska institutet)</a:t>
                      </a:r>
                    </a:p>
                    <a:p>
                      <a:r>
                        <a:rPr lang="sv-SE" sz="1000" b="1" baseline="0" dirty="0">
                          <a:solidFill>
                            <a:schemeClr val="tx1"/>
                          </a:solidFill>
                        </a:rPr>
                        <a:t>Instruktörsnätverk</a:t>
                      </a:r>
                      <a:endParaRPr lang="sv-SE" sz="1000" b="1" dirty="0">
                        <a:solidFill>
                          <a:schemeClr val="tx1"/>
                        </a:solidFill>
                      </a:endParaRPr>
                    </a:p>
                  </a:txBody>
                  <a:tcPr/>
                </a:tc>
                <a:tc>
                  <a:txBody>
                    <a:bodyPr/>
                    <a:lstStyle/>
                    <a:p>
                      <a:pPr algn="ctr"/>
                      <a:r>
                        <a:rPr lang="sv-SE" sz="1000" b="0" strike="noStrike" dirty="0">
                          <a:solidFill>
                            <a:schemeClr val="tx1"/>
                          </a:solidFill>
                        </a:rPr>
                        <a:t>487 000</a:t>
                      </a:r>
                    </a:p>
                  </a:txBody>
                  <a:tcPr/>
                </a:tc>
                <a:tc>
                  <a:txBody>
                    <a:bodyPr/>
                    <a:lstStyle/>
                    <a:p>
                      <a:r>
                        <a:rPr lang="sv-SE" sz="1000" dirty="0">
                          <a:solidFill>
                            <a:srgbClr val="FF0000"/>
                          </a:solidFill>
                        </a:rPr>
                        <a:t>Ca 80 000 kr</a:t>
                      </a:r>
                    </a:p>
                  </a:txBody>
                  <a:tcPr/>
                </a:tc>
                <a:tc>
                  <a:txBody>
                    <a:bodyPr/>
                    <a:lstStyle/>
                    <a:p>
                      <a:r>
                        <a:rPr lang="sv-SE" sz="1000" dirty="0">
                          <a:solidFill>
                            <a:schemeClr val="tx1"/>
                          </a:solidFill>
                        </a:rPr>
                        <a:t>Inväntar besked och faktura från KI för utbildningen, 24500X16 = </a:t>
                      </a:r>
                      <a:r>
                        <a:rPr lang="sv-SE" sz="1000" b="1" dirty="0">
                          <a:solidFill>
                            <a:srgbClr val="FF0000"/>
                          </a:solidFill>
                        </a:rPr>
                        <a:t>392 000 kr </a:t>
                      </a:r>
                      <a:br>
                        <a:rPr lang="sv-SE" sz="1000" b="1" dirty="0">
                          <a:solidFill>
                            <a:srgbClr val="FF0000"/>
                          </a:solidFill>
                        </a:rPr>
                      </a:br>
                      <a:r>
                        <a:rPr lang="sv-SE" sz="1000" b="0" dirty="0">
                          <a:solidFill>
                            <a:schemeClr val="tx1"/>
                          </a:solidFill>
                        </a:rPr>
                        <a:t>Inväntar besked och faktura </a:t>
                      </a:r>
                      <a:r>
                        <a:rPr lang="sv-SE" sz="1000" b="0" dirty="0" err="1">
                          <a:solidFill>
                            <a:schemeClr val="tx1"/>
                          </a:solidFill>
                        </a:rPr>
                        <a:t>ang</a:t>
                      </a:r>
                      <a:r>
                        <a:rPr lang="sv-SE" sz="1000" b="0" dirty="0">
                          <a:solidFill>
                            <a:schemeClr val="tx1"/>
                          </a:solidFill>
                        </a:rPr>
                        <a:t> hotell huvudinstruktörer </a:t>
                      </a:r>
                      <a:r>
                        <a:rPr lang="sv-SE" sz="1000" b="1" dirty="0">
                          <a:solidFill>
                            <a:srgbClr val="FF0000"/>
                          </a:solidFill>
                        </a:rPr>
                        <a:t>XX kr</a:t>
                      </a:r>
                    </a:p>
                    <a:p>
                      <a:endParaRPr lang="sv-SE" sz="1000" b="1" dirty="0">
                        <a:solidFill>
                          <a:srgbClr val="FF0000"/>
                        </a:solidFill>
                      </a:endParaRPr>
                    </a:p>
                    <a:p>
                      <a:r>
                        <a:rPr lang="sv-SE" sz="1000" b="1" dirty="0">
                          <a:solidFill>
                            <a:schemeClr val="tx1"/>
                          </a:solidFill>
                        </a:rPr>
                        <a:t>Stödja regionalt nätverk MHFA instruktörer</a:t>
                      </a:r>
                      <a:br>
                        <a:rPr lang="sv-SE" sz="1000" b="1" dirty="0">
                          <a:solidFill>
                            <a:schemeClr val="tx1"/>
                          </a:solidFill>
                        </a:rPr>
                      </a:br>
                      <a:r>
                        <a:rPr lang="sv-SE" sz="1000" b="0" dirty="0">
                          <a:solidFill>
                            <a:schemeClr val="tx1"/>
                          </a:solidFill>
                        </a:rPr>
                        <a:t>Träff i maj, 25 personer, lokal, mat, fika, föreläsare </a:t>
                      </a:r>
                      <a:r>
                        <a:rPr lang="sv-SE" sz="1000" b="1" dirty="0">
                          <a:solidFill>
                            <a:srgbClr val="FF0000"/>
                          </a:solidFill>
                        </a:rPr>
                        <a:t>XX kr</a:t>
                      </a:r>
                    </a:p>
                    <a:p>
                      <a:r>
                        <a:rPr lang="sv-SE" sz="1000" b="0" dirty="0">
                          <a:solidFill>
                            <a:schemeClr val="tx1"/>
                          </a:solidFill>
                        </a:rPr>
                        <a:t>MHFA </a:t>
                      </a:r>
                      <a:r>
                        <a:rPr lang="sv-SE" sz="1000" b="0" dirty="0" err="1">
                          <a:solidFill>
                            <a:schemeClr val="tx1"/>
                          </a:solidFill>
                        </a:rPr>
                        <a:t>instuktörsträff</a:t>
                      </a:r>
                      <a:r>
                        <a:rPr lang="sv-SE" sz="1000" b="0" dirty="0">
                          <a:solidFill>
                            <a:schemeClr val="tx1"/>
                          </a:solidFill>
                        </a:rPr>
                        <a:t> planeras även i december </a:t>
                      </a:r>
                      <a:r>
                        <a:rPr lang="sv-SE" sz="1000" b="1" dirty="0">
                          <a:solidFill>
                            <a:srgbClr val="FF0000"/>
                          </a:solidFill>
                        </a:rPr>
                        <a:t>XX kr</a:t>
                      </a:r>
                    </a:p>
                  </a:txBody>
                  <a:tcPr>
                    <a:solidFill>
                      <a:schemeClr val="accent3">
                        <a:lumMod val="20000"/>
                        <a:lumOff val="80000"/>
                      </a:schemeClr>
                    </a:solidFill>
                  </a:tcPr>
                </a:tc>
                <a:tc>
                  <a:txBody>
                    <a:bodyPr/>
                    <a:lstStyle/>
                    <a:p>
                      <a:r>
                        <a:rPr lang="sv-SE" sz="1000" dirty="0">
                          <a:solidFill>
                            <a:schemeClr val="tx1"/>
                          </a:solidFill>
                        </a:rPr>
                        <a:t>Utbildning av instruktörer i MHFA för unga, vuxna och äldre 16 deltagare. Syfte att öka kunskapen om</a:t>
                      </a:r>
                      <a:r>
                        <a:rPr lang="sv-SE" sz="1000" baseline="0" dirty="0">
                          <a:solidFill>
                            <a:schemeClr val="tx1"/>
                          </a:solidFill>
                        </a:rPr>
                        <a:t> och </a:t>
                      </a:r>
                      <a:r>
                        <a:rPr lang="sv-SE" sz="1000" dirty="0">
                          <a:solidFill>
                            <a:schemeClr val="tx1"/>
                          </a:solidFill>
                        </a:rPr>
                        <a:t>främja psykisk hälsa</a:t>
                      </a:r>
                      <a:r>
                        <a:rPr lang="sv-SE" sz="1000" baseline="0" dirty="0">
                          <a:solidFill>
                            <a:schemeClr val="tx1"/>
                          </a:solidFill>
                        </a:rPr>
                        <a:t>. </a:t>
                      </a:r>
                      <a:r>
                        <a:rPr lang="sv-SE" sz="1000" dirty="0">
                          <a:solidFill>
                            <a:schemeClr val="tx1"/>
                          </a:solidFill>
                        </a:rPr>
                        <a:t> Målet är att utbildarna sedan</a:t>
                      </a:r>
                      <a:r>
                        <a:rPr lang="sv-SE" sz="1000" baseline="0" dirty="0">
                          <a:solidFill>
                            <a:schemeClr val="tx1"/>
                          </a:solidFill>
                        </a:rPr>
                        <a:t> </a:t>
                      </a:r>
                      <a:r>
                        <a:rPr lang="sv-SE" sz="1000" dirty="0">
                          <a:solidFill>
                            <a:schemeClr val="tx1"/>
                          </a:solidFill>
                        </a:rPr>
                        <a:t>utbildar kontinuerligt vidare i sina</a:t>
                      </a:r>
                      <a:r>
                        <a:rPr lang="sv-SE" sz="1000" baseline="0" dirty="0">
                          <a:solidFill>
                            <a:schemeClr val="tx1"/>
                          </a:solidFill>
                        </a:rPr>
                        <a:t> organisationer. Inkluderar utbildningskostnader, etc. 425 000</a:t>
                      </a:r>
                    </a:p>
                    <a:p>
                      <a:endParaRPr lang="sv-SE" sz="1000" baseline="0" dirty="0">
                        <a:solidFill>
                          <a:schemeClr val="tx1"/>
                        </a:solidFill>
                      </a:endParaRPr>
                    </a:p>
                    <a:p>
                      <a:r>
                        <a:rPr lang="sv-SE" sz="1000" baseline="0" dirty="0">
                          <a:solidFill>
                            <a:schemeClr val="tx1"/>
                          </a:solidFill>
                        </a:rPr>
                        <a:t>Stödja regionalt nätverk MHFA instruktörer. 62 000</a:t>
                      </a:r>
                      <a:endParaRPr lang="sv-SE" sz="1000" dirty="0">
                        <a:solidFill>
                          <a:schemeClr val="tx1"/>
                        </a:solidFill>
                      </a:endParaRPr>
                    </a:p>
                  </a:txBody>
                  <a:tcPr/>
                </a:tc>
                <a:tc>
                  <a:txBody>
                    <a:bodyPr/>
                    <a:lstStyle/>
                    <a:p>
                      <a:r>
                        <a:rPr lang="sv-SE" sz="1000" dirty="0">
                          <a:solidFill>
                            <a:schemeClr val="tx1"/>
                          </a:solidFill>
                        </a:rPr>
                        <a:t>PSY</a:t>
                      </a:r>
                    </a:p>
                  </a:txBody>
                  <a:tcPr/>
                </a:tc>
                <a:extLst>
                  <a:ext uri="{0D108BD9-81ED-4DB2-BD59-A6C34878D82A}">
                    <a16:rowId xmlns:a16="http://schemas.microsoft.com/office/drawing/2014/main" val="375889478"/>
                  </a:ext>
                </a:extLst>
              </a:tr>
              <a:tr h="537786">
                <a:tc>
                  <a:txBody>
                    <a:bodyPr/>
                    <a:lstStyle/>
                    <a:p>
                      <a:r>
                        <a:rPr lang="sv-SE" sz="1000" b="1" dirty="0">
                          <a:solidFill>
                            <a:schemeClr val="tx1"/>
                          </a:solidFill>
                        </a:rPr>
                        <a:t>Sprida erfarenheter från Vansbroprojektet- stöd till kommuner suicidprevention</a:t>
                      </a:r>
                    </a:p>
                  </a:txBody>
                  <a:tcPr/>
                </a:tc>
                <a:tc>
                  <a:txBody>
                    <a:bodyPr/>
                    <a:lstStyle/>
                    <a:p>
                      <a:pPr algn="ctr"/>
                      <a:r>
                        <a:rPr lang="sv-SE" sz="1000" dirty="0">
                          <a:solidFill>
                            <a:schemeClr val="tx1"/>
                          </a:solidFill>
                        </a:rPr>
                        <a:t>100 000 </a:t>
                      </a:r>
                    </a:p>
                  </a:txBody>
                  <a:tcPr/>
                </a:tc>
                <a:tc>
                  <a:txBody>
                    <a:bodyPr/>
                    <a:lstStyle/>
                    <a:p>
                      <a:r>
                        <a:rPr lang="sv-SE" sz="1000" dirty="0">
                          <a:solidFill>
                            <a:srgbClr val="FF0000"/>
                          </a:solidFill>
                        </a:rPr>
                        <a:t>Ca 75 000 kr</a:t>
                      </a:r>
                    </a:p>
                  </a:txBody>
                  <a:tcPr/>
                </a:tc>
                <a:tc>
                  <a:txBody>
                    <a:bodyPr/>
                    <a:lstStyle/>
                    <a:p>
                      <a:r>
                        <a:rPr lang="sv-SE" sz="1000" dirty="0">
                          <a:solidFill>
                            <a:schemeClr val="tx1"/>
                          </a:solidFill>
                        </a:rPr>
                        <a:t>Avesta</a:t>
                      </a:r>
                      <a:br>
                        <a:rPr lang="sv-SE" sz="1000" dirty="0">
                          <a:solidFill>
                            <a:schemeClr val="tx1"/>
                          </a:solidFill>
                        </a:rPr>
                      </a:br>
                      <a:r>
                        <a:rPr lang="sv-SE" sz="1000" dirty="0">
                          <a:solidFill>
                            <a:schemeClr val="tx1"/>
                          </a:solidFill>
                        </a:rPr>
                        <a:t>En</a:t>
                      </a:r>
                      <a:r>
                        <a:rPr lang="sv-SE" sz="1000" baseline="0" dirty="0">
                          <a:solidFill>
                            <a:schemeClr val="tx1"/>
                          </a:solidFill>
                        </a:rPr>
                        <a:t> mindre kostnad i samband med ett möte samt några få tjänsteresor dit. </a:t>
                      </a:r>
                    </a:p>
                    <a:p>
                      <a:r>
                        <a:rPr lang="sv-SE" sz="1000" baseline="0" dirty="0">
                          <a:solidFill>
                            <a:schemeClr val="tx1"/>
                          </a:solidFill>
                        </a:rPr>
                        <a:t>Ev. en föreläsare på ca 20 000 kr</a:t>
                      </a:r>
                    </a:p>
                    <a:p>
                      <a:r>
                        <a:rPr lang="sv-SE" sz="1000" baseline="0" dirty="0">
                          <a:solidFill>
                            <a:schemeClr val="tx1"/>
                          </a:solidFill>
                        </a:rPr>
                        <a:t>Lokal inför stormöte på ca 3000 kr</a:t>
                      </a:r>
                      <a:endParaRPr lang="sv-SE" sz="1000" dirty="0">
                        <a:solidFill>
                          <a:schemeClr val="tx1"/>
                        </a:solidFill>
                      </a:endParaRPr>
                    </a:p>
                  </a:txBody>
                  <a:tcPr>
                    <a:solidFill>
                      <a:schemeClr val="accent3">
                        <a:lumMod val="20000"/>
                        <a:lumOff val="80000"/>
                      </a:schemeClr>
                    </a:solidFill>
                  </a:tcPr>
                </a:tc>
                <a:tc>
                  <a:txBody>
                    <a:bodyPr/>
                    <a:lstStyle/>
                    <a:p>
                      <a:r>
                        <a:rPr lang="sv-SE" sz="1000" dirty="0">
                          <a:solidFill>
                            <a:schemeClr val="tx1"/>
                          </a:solidFill>
                        </a:rPr>
                        <a:t>Suicidsamordnares stöd till kommuner som vill utveckla det lokala suicidpreventiva</a:t>
                      </a:r>
                      <a:r>
                        <a:rPr lang="sv-SE" sz="1000" baseline="0" dirty="0">
                          <a:solidFill>
                            <a:schemeClr val="tx1"/>
                          </a:solidFill>
                        </a:rPr>
                        <a:t> arbetet. </a:t>
                      </a:r>
                      <a:endParaRPr lang="sv-SE" sz="1000" dirty="0">
                        <a:solidFill>
                          <a:schemeClr val="tx1"/>
                        </a:solidFill>
                      </a:endParaRPr>
                    </a:p>
                  </a:txBody>
                  <a:tcPr/>
                </a:tc>
                <a:tc>
                  <a:txBody>
                    <a:bodyPr/>
                    <a:lstStyle/>
                    <a:p>
                      <a:r>
                        <a:rPr lang="sv-SE" sz="1000" dirty="0">
                          <a:solidFill>
                            <a:schemeClr val="tx1"/>
                          </a:solidFill>
                        </a:rPr>
                        <a:t>PSY</a:t>
                      </a:r>
                    </a:p>
                  </a:txBody>
                  <a:tcPr/>
                </a:tc>
                <a:extLst>
                  <a:ext uri="{0D108BD9-81ED-4DB2-BD59-A6C34878D82A}">
                    <a16:rowId xmlns:a16="http://schemas.microsoft.com/office/drawing/2014/main" val="3019689796"/>
                  </a:ext>
                </a:extLst>
              </a:tr>
              <a:tr h="381763">
                <a:tc>
                  <a:txBody>
                    <a:bodyPr/>
                    <a:lstStyle/>
                    <a:p>
                      <a:r>
                        <a:rPr lang="sv-SE" sz="1000" b="1" baseline="0" dirty="0">
                          <a:solidFill>
                            <a:schemeClr val="tx1"/>
                          </a:solidFill>
                        </a:rPr>
                        <a:t> Brukarinflytande aktiviteter</a:t>
                      </a:r>
                    </a:p>
                    <a:p>
                      <a:endParaRPr lang="sv-SE" sz="1000" b="1" dirty="0">
                        <a:solidFill>
                          <a:schemeClr val="tx1"/>
                        </a:solidFill>
                      </a:endParaRPr>
                    </a:p>
                  </a:txBody>
                  <a:tcPr/>
                </a:tc>
                <a:tc>
                  <a:txBody>
                    <a:bodyPr/>
                    <a:lstStyle/>
                    <a:p>
                      <a:pPr algn="ctr"/>
                      <a:r>
                        <a:rPr lang="sv-SE" sz="1000" dirty="0">
                          <a:solidFill>
                            <a:schemeClr val="tx1"/>
                          </a:solidFill>
                        </a:rPr>
                        <a:t>25 000</a:t>
                      </a:r>
                    </a:p>
                  </a:txBody>
                  <a:tcPr/>
                </a:tc>
                <a:tc>
                  <a:txBody>
                    <a:bodyPr/>
                    <a:lstStyle/>
                    <a:p>
                      <a:r>
                        <a:rPr lang="sv-SE" sz="1000" dirty="0">
                          <a:solidFill>
                            <a:srgbClr val="FF0000"/>
                          </a:solidFill>
                        </a:rPr>
                        <a:t>0 kr</a:t>
                      </a:r>
                    </a:p>
                  </a:txBody>
                  <a:tcPr/>
                </a:tc>
                <a:tc>
                  <a:txBody>
                    <a:bodyPr/>
                    <a:lstStyle/>
                    <a:p>
                      <a:pPr marL="0" indent="0">
                        <a:buFont typeface="Arial" panose="020B0604020202020204" pitchFamily="34" charset="0"/>
                        <a:buNone/>
                      </a:pPr>
                      <a:r>
                        <a:rPr lang="sv-SE" sz="1000" dirty="0">
                          <a:solidFill>
                            <a:schemeClr val="tx1"/>
                          </a:solidFill>
                        </a:rPr>
                        <a:t>Projekt Säter brukarinflytande – fika 1 tillfälle, Utbildning brukarinflytande (brukarrörelsen) Fika vid 3 tillfällen 12 personer, Brukarträff om </a:t>
                      </a:r>
                      <a:r>
                        <a:rPr lang="sv-SE" sz="1000" dirty="0" err="1">
                          <a:solidFill>
                            <a:schemeClr val="tx1"/>
                          </a:solidFill>
                        </a:rPr>
                        <a:t>ocd</a:t>
                      </a:r>
                      <a:r>
                        <a:rPr lang="sv-SE" sz="1000" dirty="0">
                          <a:solidFill>
                            <a:schemeClr val="tx1"/>
                          </a:solidFill>
                        </a:rPr>
                        <a:t>-teamet och mobila psykiatriska teamet, Fika, 14 personer, Planeringsdag DNPH fika 6 personer, </a:t>
                      </a:r>
                      <a:r>
                        <a:rPr lang="sv-SE" sz="1000" dirty="0" err="1">
                          <a:solidFill>
                            <a:schemeClr val="tx1"/>
                          </a:solidFill>
                        </a:rPr>
                        <a:t>Rollup</a:t>
                      </a:r>
                      <a:r>
                        <a:rPr lang="sv-SE" sz="1000" dirty="0">
                          <a:solidFill>
                            <a:schemeClr val="tx1"/>
                          </a:solidFill>
                        </a:rPr>
                        <a:t> Brukarinflytande </a:t>
                      </a:r>
                      <a:endParaRPr lang="sv-SE" sz="1000" b="1" dirty="0">
                        <a:solidFill>
                          <a:srgbClr val="FF0000"/>
                        </a:solidFill>
                      </a:endParaRPr>
                    </a:p>
                  </a:txBody>
                  <a:tcPr>
                    <a:solidFill>
                      <a:schemeClr val="accent3">
                        <a:lumMod val="20000"/>
                        <a:lumOff val="80000"/>
                      </a:schemeClr>
                    </a:solidFill>
                  </a:tcPr>
                </a:tc>
                <a:tc>
                  <a:txBody>
                    <a:bodyPr/>
                    <a:lstStyle/>
                    <a:p>
                      <a:r>
                        <a:rPr lang="sv-SE" sz="1000" dirty="0">
                          <a:solidFill>
                            <a:schemeClr val="tx1"/>
                          </a:solidFill>
                        </a:rPr>
                        <a:t>Temakvällar, Inflytandedag</a:t>
                      </a:r>
                      <a:r>
                        <a:rPr lang="sv-SE" sz="1000" baseline="0" dirty="0">
                          <a:solidFill>
                            <a:schemeClr val="tx1"/>
                          </a:solidFill>
                        </a:rPr>
                        <a:t> </a:t>
                      </a:r>
                      <a:r>
                        <a:rPr lang="sv-SE" sz="1000" dirty="0">
                          <a:solidFill>
                            <a:schemeClr val="tx1"/>
                          </a:solidFill>
                        </a:rPr>
                        <a:t>i kommun, lokalhyra, förtäring m.m.</a:t>
                      </a:r>
                    </a:p>
                    <a:p>
                      <a:r>
                        <a:rPr lang="sv-SE" sz="1000" dirty="0">
                          <a:solidFill>
                            <a:schemeClr val="tx1"/>
                          </a:solidFill>
                        </a:rPr>
                        <a:t>Arbete med handbok i brukarinflytande och webbutbildning</a:t>
                      </a:r>
                    </a:p>
                  </a:txBody>
                  <a:tcPr/>
                </a:tc>
                <a:tc>
                  <a:txBody>
                    <a:bodyPr/>
                    <a:lstStyle/>
                    <a:p>
                      <a:r>
                        <a:rPr lang="sv-SE" sz="1000" dirty="0">
                          <a:solidFill>
                            <a:schemeClr val="tx1"/>
                          </a:solidFill>
                        </a:rPr>
                        <a:t>PSY</a:t>
                      </a:r>
                    </a:p>
                  </a:txBody>
                  <a:tcPr/>
                </a:tc>
                <a:extLst>
                  <a:ext uri="{0D108BD9-81ED-4DB2-BD59-A6C34878D82A}">
                    <a16:rowId xmlns:a16="http://schemas.microsoft.com/office/drawing/2014/main" val="2403054461"/>
                  </a:ext>
                </a:extLst>
              </a:tr>
              <a:tr h="667740">
                <a:tc>
                  <a:txBody>
                    <a:bodyPr/>
                    <a:lstStyle/>
                    <a:p>
                      <a:r>
                        <a:rPr lang="sv-SE" sz="1000" b="1" dirty="0">
                          <a:solidFill>
                            <a:schemeClr val="tx1"/>
                          </a:solidFill>
                        </a:rPr>
                        <a:t>Vecka 41 psykisk hälsa</a:t>
                      </a:r>
                    </a:p>
                  </a:txBody>
                  <a:tcPr/>
                </a:tc>
                <a:tc>
                  <a:txBody>
                    <a:bodyPr/>
                    <a:lstStyle/>
                    <a:p>
                      <a:pPr algn="ctr"/>
                      <a:r>
                        <a:rPr lang="sv-SE" sz="1000" dirty="0">
                          <a:solidFill>
                            <a:schemeClr val="tx1"/>
                          </a:solidFill>
                        </a:rPr>
                        <a:t>223 000</a:t>
                      </a:r>
                    </a:p>
                  </a:txBody>
                  <a:tcPr/>
                </a:tc>
                <a:tc>
                  <a:txBody>
                    <a:bodyPr/>
                    <a:lstStyle/>
                    <a:p>
                      <a:r>
                        <a:rPr lang="sv-SE" sz="1000" dirty="0">
                          <a:solidFill>
                            <a:srgbClr val="FF0000"/>
                          </a:solidFill>
                        </a:rPr>
                        <a:t>Ca. 200 000 kr</a:t>
                      </a:r>
                    </a:p>
                  </a:txBody>
                  <a:tcPr/>
                </a:tc>
                <a:tc>
                  <a:txBody>
                    <a:bodyPr/>
                    <a:lstStyle/>
                    <a:p>
                      <a:pPr lvl="0"/>
                      <a:r>
                        <a:rPr lang="sv-SE" sz="1000" kern="1200" dirty="0">
                          <a:solidFill>
                            <a:schemeClr val="dk1"/>
                          </a:solidFill>
                          <a:effectLst/>
                          <a:latin typeface="+mn-lt"/>
                          <a:ea typeface="+mn-ea"/>
                          <a:cs typeface="+mn-cs"/>
                        </a:rPr>
                        <a:t>Föreläsning DNPH, DNPH Informationsträff Mora, resor, DNPH Informationsträff Avesta, resor, Föreläsning med Attention Dalarna, </a:t>
                      </a:r>
                      <a:r>
                        <a:rPr lang="sv-SE" sz="1000" kern="1200" dirty="0" err="1">
                          <a:solidFill>
                            <a:schemeClr val="dk1"/>
                          </a:solidFill>
                          <a:effectLst/>
                          <a:latin typeface="+mn-lt"/>
                          <a:ea typeface="+mn-ea"/>
                          <a:cs typeface="+mn-cs"/>
                        </a:rPr>
                        <a:t>Mrs</a:t>
                      </a:r>
                      <a:r>
                        <a:rPr lang="sv-SE" sz="1000" kern="1200" dirty="0">
                          <a:solidFill>
                            <a:schemeClr val="dk1"/>
                          </a:solidFill>
                          <a:effectLst/>
                          <a:latin typeface="+mn-lt"/>
                          <a:ea typeface="+mn-ea"/>
                          <a:cs typeface="+mn-cs"/>
                        </a:rPr>
                        <a:t> Hyper, Föreläsning med Åsa Konradsson</a:t>
                      </a:r>
                      <a:endParaRPr lang="sv-SE" sz="1000" dirty="0">
                        <a:solidFill>
                          <a:schemeClr val="tx1"/>
                        </a:solidFill>
                      </a:endParaRPr>
                    </a:p>
                  </a:txBody>
                  <a:tcPr>
                    <a:solidFill>
                      <a:schemeClr val="accent3">
                        <a:lumMod val="20000"/>
                        <a:lumOff val="80000"/>
                      </a:schemeClr>
                    </a:solidFill>
                  </a:tcPr>
                </a:tc>
                <a:tc>
                  <a:txBody>
                    <a:bodyPr/>
                    <a:lstStyle/>
                    <a:p>
                      <a:r>
                        <a:rPr lang="sv-SE" sz="1000" dirty="0">
                          <a:solidFill>
                            <a:schemeClr val="tx1"/>
                          </a:solidFill>
                        </a:rPr>
                        <a:t>En insats för att lyfta fram vad som görs kring området psykisk hälsa i Dalarna genom en uppmärksamhetsvecka där invånare inbjuds till kostnadsfria aktiviteter såsom föreläsningar, workshops, öppet hus och föreställningar. Vissa programpunkter riktar sig även till yrkesverksamma och denna insats genomfördes för fjärde året i rad. </a:t>
                      </a:r>
                    </a:p>
                  </a:txBody>
                  <a:tcPr/>
                </a:tc>
                <a:tc>
                  <a:txBody>
                    <a:bodyPr/>
                    <a:lstStyle/>
                    <a:p>
                      <a:r>
                        <a:rPr lang="sv-SE" sz="1000" dirty="0">
                          <a:solidFill>
                            <a:schemeClr val="tx1"/>
                          </a:solidFill>
                        </a:rPr>
                        <a:t>PSY</a:t>
                      </a:r>
                    </a:p>
                  </a:txBody>
                  <a:tcPr/>
                </a:tc>
                <a:extLst>
                  <a:ext uri="{0D108BD9-81ED-4DB2-BD59-A6C34878D82A}">
                    <a16:rowId xmlns:a16="http://schemas.microsoft.com/office/drawing/2014/main" val="550090149"/>
                  </a:ext>
                </a:extLst>
              </a:tr>
              <a:tr h="573335">
                <a:tc>
                  <a:txBody>
                    <a:bodyPr/>
                    <a:lstStyle/>
                    <a:p>
                      <a:r>
                        <a:rPr lang="sv-SE" sz="1000" b="1" dirty="0">
                          <a:solidFill>
                            <a:schemeClr val="tx1"/>
                          </a:solidFill>
                        </a:rPr>
                        <a:t>Suicidpreventiva dagen</a:t>
                      </a:r>
                    </a:p>
                  </a:txBody>
                  <a:tcPr/>
                </a:tc>
                <a:tc>
                  <a:txBody>
                    <a:bodyPr/>
                    <a:lstStyle/>
                    <a:p>
                      <a:pPr algn="ctr"/>
                      <a:r>
                        <a:rPr lang="sv-SE" sz="1000" dirty="0">
                          <a:solidFill>
                            <a:schemeClr val="tx1"/>
                          </a:solidFill>
                        </a:rPr>
                        <a:t>136 000</a:t>
                      </a:r>
                    </a:p>
                  </a:txBody>
                  <a:tcPr/>
                </a:tc>
                <a:tc>
                  <a:txBody>
                    <a:bodyPr/>
                    <a:lstStyle/>
                    <a:p>
                      <a:r>
                        <a:rPr lang="sv-SE" sz="1000" dirty="0">
                          <a:solidFill>
                            <a:srgbClr val="FF0000"/>
                          </a:solidFill>
                        </a:rPr>
                        <a:t>Ca 125 000 kr</a:t>
                      </a:r>
                    </a:p>
                    <a:p>
                      <a:endParaRPr lang="sv-SE" sz="1000" dirty="0">
                        <a:solidFill>
                          <a:schemeClr val="tx1"/>
                        </a:solidFill>
                      </a:endParaRPr>
                    </a:p>
                  </a:txBody>
                  <a:tcPr/>
                </a:tc>
                <a:tc>
                  <a:txBody>
                    <a:bodyPr/>
                    <a:lstStyle/>
                    <a:p>
                      <a:r>
                        <a:rPr lang="sv-SE" sz="1000" dirty="0">
                          <a:solidFill>
                            <a:schemeClr val="tx1"/>
                          </a:solidFill>
                        </a:rPr>
                        <a:t>Föreläsning Christian Hedberg Avesta ca</a:t>
                      </a:r>
                      <a:r>
                        <a:rPr lang="sv-SE" sz="1000" baseline="0" dirty="0">
                          <a:solidFill>
                            <a:schemeClr val="tx1"/>
                          </a:solidFill>
                        </a:rPr>
                        <a:t> 5000</a:t>
                      </a:r>
                      <a:r>
                        <a:rPr lang="sv-SE" sz="1000" dirty="0">
                          <a:solidFill>
                            <a:schemeClr val="tx1"/>
                          </a:solidFill>
                        </a:rPr>
                        <a:t> </a:t>
                      </a:r>
                      <a:br>
                        <a:rPr lang="sv-SE" sz="1000" b="1" dirty="0">
                          <a:solidFill>
                            <a:srgbClr val="FF0000"/>
                          </a:solidFill>
                        </a:rPr>
                      </a:br>
                      <a:r>
                        <a:rPr lang="sv-SE" sz="1000" b="0" dirty="0">
                          <a:solidFill>
                            <a:schemeClr val="tx1"/>
                          </a:solidFill>
                        </a:rPr>
                        <a:t>Marschaller </a:t>
                      </a:r>
                      <a:endParaRPr lang="sv-SE" sz="1000" b="1" dirty="0">
                        <a:solidFill>
                          <a:srgbClr val="FF0000"/>
                        </a:solidFill>
                      </a:endParaRPr>
                    </a:p>
                    <a:p>
                      <a:endParaRPr lang="sv-SE" sz="1000" b="1" dirty="0">
                        <a:solidFill>
                          <a:srgbClr val="FF0000"/>
                        </a:solidFill>
                      </a:endParaRPr>
                    </a:p>
                  </a:txBody>
                  <a:tcPr>
                    <a:solidFill>
                      <a:schemeClr val="accent3">
                        <a:lumMod val="20000"/>
                        <a:lumOff val="80000"/>
                      </a:schemeClr>
                    </a:solidFill>
                  </a:tcPr>
                </a:tc>
                <a:tc>
                  <a:txBody>
                    <a:bodyPr/>
                    <a:lstStyle/>
                    <a:p>
                      <a:r>
                        <a:rPr lang="sv-SE" sz="1000" dirty="0">
                          <a:solidFill>
                            <a:schemeClr val="tx1"/>
                          </a:solidFill>
                        </a:rPr>
                        <a:t>Manifestationer för att synliggöra det suicidpreventiva arbetet och föreläsning om suicidprevention till allmänhet i syfte att höja kunskapen. Målet med föreläsningen var att nå ut med kunskap och information som bidrar till att minska stigma rörande psykisk ohälsa och suicid. </a:t>
                      </a:r>
                    </a:p>
                  </a:txBody>
                  <a:tcPr/>
                </a:tc>
                <a:tc>
                  <a:txBody>
                    <a:bodyPr/>
                    <a:lstStyle/>
                    <a:p>
                      <a:r>
                        <a:rPr lang="sv-SE" sz="1000" dirty="0">
                          <a:solidFill>
                            <a:schemeClr val="tx1"/>
                          </a:solidFill>
                        </a:rPr>
                        <a:t>PSY</a:t>
                      </a:r>
                    </a:p>
                  </a:txBody>
                  <a:tcPr/>
                </a:tc>
                <a:extLst>
                  <a:ext uri="{0D108BD9-81ED-4DB2-BD59-A6C34878D82A}">
                    <a16:rowId xmlns:a16="http://schemas.microsoft.com/office/drawing/2014/main" val="1750296934"/>
                  </a:ext>
                </a:extLst>
              </a:tr>
              <a:tr h="958061">
                <a:tc>
                  <a:txBody>
                    <a:bodyPr/>
                    <a:lstStyle/>
                    <a:p>
                      <a:r>
                        <a:rPr lang="sv-SE" sz="1000" b="1" dirty="0">
                          <a:solidFill>
                            <a:schemeClr val="tx1"/>
                          </a:solidFill>
                        </a:rPr>
                        <a:t>Suicidpreventiva aktiviteter och psykisk ohälsa</a:t>
                      </a:r>
                    </a:p>
                  </a:txBody>
                  <a:tcPr/>
                </a:tc>
                <a:tc>
                  <a:txBody>
                    <a:bodyPr/>
                    <a:lstStyle/>
                    <a:p>
                      <a:pPr algn="ctr"/>
                      <a:r>
                        <a:rPr lang="sv-SE" sz="1000" b="0" dirty="0">
                          <a:solidFill>
                            <a:schemeClr val="tx1"/>
                          </a:solidFill>
                        </a:rPr>
                        <a:t>600 000</a:t>
                      </a:r>
                    </a:p>
                  </a:txBody>
                  <a:tcPr/>
                </a:tc>
                <a:tc>
                  <a:txBody>
                    <a:bodyPr/>
                    <a:lstStyle/>
                    <a:p>
                      <a:r>
                        <a:rPr lang="sv-SE" sz="1000" dirty="0">
                          <a:solidFill>
                            <a:srgbClr val="FF0000"/>
                          </a:solidFill>
                        </a:rPr>
                        <a:t>Ca 500 000 kr</a:t>
                      </a:r>
                    </a:p>
                  </a:txBody>
                  <a:tcPr/>
                </a:tc>
                <a:tc>
                  <a:txBody>
                    <a:bodyPr/>
                    <a:lstStyle/>
                    <a:p>
                      <a:r>
                        <a:rPr lang="sv-SE" sz="1000" dirty="0">
                          <a:solidFill>
                            <a:schemeClr val="tx1"/>
                          </a:solidFill>
                        </a:rPr>
                        <a:t>Återhämtnings-forskaren ca </a:t>
                      </a:r>
                      <a:r>
                        <a:rPr lang="sv-SE" sz="1000" b="1" dirty="0">
                          <a:solidFill>
                            <a:srgbClr val="FF0000"/>
                          </a:solidFill>
                        </a:rPr>
                        <a:t>60</a:t>
                      </a:r>
                      <a:r>
                        <a:rPr lang="sv-SE" sz="1000" b="1" baseline="0" dirty="0">
                          <a:solidFill>
                            <a:srgbClr val="FF0000"/>
                          </a:solidFill>
                        </a:rPr>
                        <a:t> 000</a:t>
                      </a:r>
                      <a:r>
                        <a:rPr lang="sv-SE" sz="1000" b="1" dirty="0">
                          <a:solidFill>
                            <a:srgbClr val="FF0000"/>
                          </a:solidFill>
                        </a:rPr>
                        <a:t> kr</a:t>
                      </a:r>
                    </a:p>
                    <a:p>
                      <a:r>
                        <a:rPr lang="sv-SE" sz="1000" dirty="0">
                          <a:solidFill>
                            <a:schemeClr val="tx1"/>
                          </a:solidFill>
                        </a:rPr>
                        <a:t>Utskick till män, Broschyrer blåljus</a:t>
                      </a:r>
                      <a:endParaRPr lang="sv-SE" sz="1000" b="1" dirty="0">
                        <a:solidFill>
                          <a:srgbClr val="FF0000"/>
                        </a:solidFill>
                      </a:endParaRPr>
                    </a:p>
                    <a:p>
                      <a:endParaRPr lang="sv-SE" sz="1000" b="1" dirty="0">
                        <a:solidFill>
                          <a:srgbClr val="FF0000"/>
                        </a:solidFill>
                      </a:endParaRPr>
                    </a:p>
                    <a:p>
                      <a:r>
                        <a:rPr lang="sv-SE" sz="1000" b="0" dirty="0">
                          <a:solidFill>
                            <a:schemeClr val="tx1"/>
                          </a:solidFill>
                        </a:rPr>
                        <a:t>Utbildning, att leda utvecklingsarbeten inom vård och omsorg, SKR (Therese och Cecilia) </a:t>
                      </a:r>
                      <a:r>
                        <a:rPr lang="sv-SE" sz="1000" b="1" dirty="0">
                          <a:solidFill>
                            <a:srgbClr val="FF0000"/>
                          </a:solidFill>
                        </a:rPr>
                        <a:t>6000 kr</a:t>
                      </a:r>
                    </a:p>
                    <a:p>
                      <a:endParaRPr lang="sv-SE" sz="1000" b="1" dirty="0">
                        <a:solidFill>
                          <a:srgbClr val="FF0000"/>
                        </a:solidFill>
                      </a:endParaRPr>
                    </a:p>
                    <a:p>
                      <a:r>
                        <a:rPr lang="sv-SE" sz="1000" b="1" dirty="0">
                          <a:solidFill>
                            <a:srgbClr val="FF0000"/>
                          </a:solidFill>
                        </a:rPr>
                        <a:t>Kostnader</a:t>
                      </a:r>
                      <a:r>
                        <a:rPr lang="sv-SE" sz="1000" b="1" baseline="0" dirty="0">
                          <a:solidFill>
                            <a:srgbClr val="FF0000"/>
                          </a:solidFill>
                        </a:rPr>
                        <a:t> från Kommunikationsenheten för diverse stöd: ? Kr</a:t>
                      </a:r>
                      <a:endParaRPr lang="sv-SE" sz="1000" b="0" dirty="0">
                        <a:solidFill>
                          <a:srgbClr val="FF0000"/>
                        </a:solidFill>
                      </a:endParaRPr>
                    </a:p>
                  </a:txBody>
                  <a:tcPr>
                    <a:solidFill>
                      <a:schemeClr val="accent3">
                        <a:lumMod val="20000"/>
                        <a:lumOff val="80000"/>
                      </a:schemeClr>
                    </a:solidFill>
                  </a:tcPr>
                </a:tc>
                <a:tc>
                  <a:txBody>
                    <a:bodyPr/>
                    <a:lstStyle/>
                    <a:p>
                      <a:r>
                        <a:rPr lang="sv-SE" sz="1000" dirty="0">
                          <a:solidFill>
                            <a:schemeClr val="tx1"/>
                          </a:solidFill>
                        </a:rPr>
                        <a:t>Strategi, Föreläsningar med externa föreläsare</a:t>
                      </a:r>
                      <a:r>
                        <a:rPr lang="sv-SE" sz="1000" baseline="0" dirty="0">
                          <a:solidFill>
                            <a:schemeClr val="tx1"/>
                          </a:solidFill>
                        </a:rPr>
                        <a:t> </a:t>
                      </a:r>
                      <a:r>
                        <a:rPr lang="sv-SE" sz="1000" dirty="0">
                          <a:solidFill>
                            <a:schemeClr val="tx1"/>
                          </a:solidFill>
                        </a:rPr>
                        <a:t>Återhämtning m.m., Deltagande i konferenser/nätverk, Deltagande i övriga utbildningar</a:t>
                      </a:r>
                      <a:r>
                        <a:rPr lang="sv-SE" sz="1000" baseline="0" dirty="0">
                          <a:solidFill>
                            <a:schemeClr val="tx1"/>
                          </a:solidFill>
                        </a:rPr>
                        <a:t> </a:t>
                      </a:r>
                      <a:r>
                        <a:rPr lang="sv-SE" sz="1000" dirty="0">
                          <a:solidFill>
                            <a:schemeClr val="tx1"/>
                          </a:solidFill>
                        </a:rPr>
                        <a:t>Erbjuda </a:t>
                      </a:r>
                      <a:r>
                        <a:rPr lang="sv-SE" sz="1000" dirty="0" err="1">
                          <a:solidFill>
                            <a:schemeClr val="tx1"/>
                          </a:solidFill>
                        </a:rPr>
                        <a:t>ubildning</a:t>
                      </a:r>
                      <a:r>
                        <a:rPr lang="sv-SE" sz="1000" dirty="0">
                          <a:solidFill>
                            <a:schemeClr val="tx1"/>
                          </a:solidFill>
                        </a:rPr>
                        <a:t> </a:t>
                      </a:r>
                      <a:r>
                        <a:rPr lang="sv-SE" sz="1000" dirty="0" err="1">
                          <a:solidFill>
                            <a:schemeClr val="tx1"/>
                          </a:solidFill>
                        </a:rPr>
                        <a:t>HBTQi</a:t>
                      </a:r>
                      <a:endParaRPr lang="sv-SE" sz="1000" dirty="0">
                        <a:solidFill>
                          <a:schemeClr val="tx1"/>
                        </a:solidFill>
                      </a:endParaRPr>
                    </a:p>
                    <a:p>
                      <a:r>
                        <a:rPr lang="sv-SE" sz="1000" dirty="0">
                          <a:solidFill>
                            <a:schemeClr val="tx1"/>
                          </a:solidFill>
                        </a:rPr>
                        <a:t>Erbjuda utbildningen "Att samtala om suicidtankar"</a:t>
                      </a:r>
                    </a:p>
                    <a:p>
                      <a:r>
                        <a:rPr lang="sv-SE" sz="1000" dirty="0">
                          <a:solidFill>
                            <a:schemeClr val="tx1"/>
                          </a:solidFill>
                        </a:rPr>
                        <a:t>Utskick till män i Dalarna</a:t>
                      </a:r>
                    </a:p>
                    <a:p>
                      <a:r>
                        <a:rPr lang="sv-SE" sz="1000" dirty="0">
                          <a:solidFill>
                            <a:schemeClr val="tx1"/>
                          </a:solidFill>
                        </a:rPr>
                        <a:t>Broschyrer (blåljus, lokal stöd)</a:t>
                      </a:r>
                    </a:p>
                    <a:p>
                      <a:r>
                        <a:rPr lang="sv-SE" sz="1000" dirty="0">
                          <a:solidFill>
                            <a:schemeClr val="tx1"/>
                          </a:solidFill>
                        </a:rPr>
                        <a:t>Utbildningsfilmer</a:t>
                      </a:r>
                    </a:p>
                  </a:txBody>
                  <a:tcPr/>
                </a:tc>
                <a:tc>
                  <a:txBody>
                    <a:bodyPr/>
                    <a:lstStyle/>
                    <a:p>
                      <a:r>
                        <a:rPr lang="sv-SE" sz="1000" dirty="0">
                          <a:solidFill>
                            <a:schemeClr val="tx1"/>
                          </a:solidFill>
                        </a:rPr>
                        <a:t>PSY</a:t>
                      </a:r>
                    </a:p>
                  </a:txBody>
                  <a:tcPr/>
                </a:tc>
                <a:extLst>
                  <a:ext uri="{0D108BD9-81ED-4DB2-BD59-A6C34878D82A}">
                    <a16:rowId xmlns:a16="http://schemas.microsoft.com/office/drawing/2014/main" val="2679302163"/>
                  </a:ext>
                </a:extLst>
              </a:tr>
              <a:tr h="522579">
                <a:tc>
                  <a:txBody>
                    <a:bodyPr/>
                    <a:lstStyle/>
                    <a:p>
                      <a:r>
                        <a:rPr lang="sv-SE" sz="1000" dirty="0">
                          <a:solidFill>
                            <a:schemeClr val="tx1"/>
                          </a:solidFill>
                        </a:rPr>
                        <a:t>Lokal samverkan mellan kommun och region för att främja psykisk hälsa, förebygga psykisk ohälsa och suicid</a:t>
                      </a:r>
                    </a:p>
                  </a:txBody>
                  <a:tcPr/>
                </a:tc>
                <a:tc>
                  <a:txBody>
                    <a:bodyPr/>
                    <a:lstStyle/>
                    <a:p>
                      <a:pPr algn="ctr"/>
                      <a:r>
                        <a:rPr lang="sv-SE" sz="1000" b="0" strike="noStrike" baseline="0" dirty="0">
                          <a:solidFill>
                            <a:schemeClr val="tx1"/>
                          </a:solidFill>
                        </a:rPr>
                        <a:t>3 034 343</a:t>
                      </a:r>
                      <a:endParaRPr lang="sv-SE" sz="1000" b="0" strike="noStrike" dirty="0">
                        <a:solidFill>
                          <a:schemeClr val="tx1"/>
                        </a:solidFill>
                      </a:endParaRPr>
                    </a:p>
                  </a:txBody>
                  <a:tcPr/>
                </a:tc>
                <a:tc>
                  <a:txBody>
                    <a:bodyPr/>
                    <a:lstStyle/>
                    <a:p>
                      <a:r>
                        <a:rPr lang="sv-SE" sz="1000" strike="noStrike" baseline="0" dirty="0">
                          <a:solidFill>
                            <a:srgbClr val="FF0000"/>
                          </a:solidFill>
                        </a:rPr>
                        <a:t>2 569 343 kr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000" strike="noStrike" baseline="0" dirty="0">
                          <a:solidFill>
                            <a:srgbClr val="FF0000"/>
                          </a:solidFill>
                        </a:rPr>
                        <a:t>465 000 kr </a:t>
                      </a:r>
                      <a:r>
                        <a:rPr lang="sv-SE" sz="1000" dirty="0">
                          <a:solidFill>
                            <a:srgbClr val="FF0000"/>
                          </a:solidFill>
                        </a:rPr>
                        <a:t>är förbrukat</a:t>
                      </a:r>
                    </a:p>
                  </a:txBody>
                  <a:tcPr/>
                </a:tc>
                <a:tc>
                  <a:txBody>
                    <a:bodyPr/>
                    <a:lstStyle/>
                    <a:p>
                      <a:endParaRPr lang="sv-SE" sz="1000" strike="sngStrike" dirty="0">
                        <a:solidFill>
                          <a:srgbClr val="FF0000"/>
                        </a:solidFill>
                      </a:endParaRPr>
                    </a:p>
                  </a:txBody>
                  <a:tcPr>
                    <a:solidFill>
                      <a:schemeClr val="accent3">
                        <a:lumMod val="20000"/>
                        <a:lumOff val="80000"/>
                      </a:schemeClr>
                    </a:solidFill>
                  </a:tcPr>
                </a:tc>
                <a:tc>
                  <a:txBody>
                    <a:bodyPr/>
                    <a:lstStyle/>
                    <a:p>
                      <a:r>
                        <a:rPr lang="sv-SE" sz="1000" dirty="0">
                          <a:solidFill>
                            <a:schemeClr val="tx1"/>
                          </a:solidFill>
                        </a:rPr>
                        <a:t>Kommun/er och region ansöker om medel för gemensamma projekt, insatser, aktiviteter. </a:t>
                      </a:r>
                    </a:p>
                    <a:p>
                      <a:r>
                        <a:rPr lang="sv-SE" sz="1000" dirty="0">
                          <a:solidFill>
                            <a:schemeClr val="tx1"/>
                          </a:solidFill>
                        </a:rPr>
                        <a:t>Styrgruppen</a:t>
                      </a:r>
                      <a:r>
                        <a:rPr lang="sv-SE" sz="1000" baseline="0" dirty="0">
                          <a:solidFill>
                            <a:schemeClr val="tx1"/>
                          </a:solidFill>
                        </a:rPr>
                        <a:t> för LCHNV bedömer och beslutar om ansökningar</a:t>
                      </a:r>
                      <a:r>
                        <a:rPr lang="sv-SE" sz="1000" baseline="0" dirty="0">
                          <a:solidFill>
                            <a:srgbClr val="FF0000"/>
                          </a:solidFill>
                        </a:rPr>
                        <a:t>.</a:t>
                      </a:r>
                      <a:endParaRPr lang="sv-SE" sz="1000" strike="sngStrike" dirty="0">
                        <a:solidFill>
                          <a:srgbClr val="FF0000"/>
                        </a:solidFill>
                      </a:endParaRPr>
                    </a:p>
                  </a:txBody>
                  <a:tcPr/>
                </a:tc>
                <a:tc>
                  <a:txBody>
                    <a:bodyPr/>
                    <a:lstStyle/>
                    <a:p>
                      <a:r>
                        <a:rPr lang="sv-SE" sz="1000" dirty="0">
                          <a:solidFill>
                            <a:schemeClr val="tx1"/>
                          </a:solidFill>
                        </a:rPr>
                        <a:t>RSS fördelar</a:t>
                      </a:r>
                    </a:p>
                  </a:txBody>
                  <a:tcPr/>
                </a:tc>
                <a:extLst>
                  <a:ext uri="{0D108BD9-81ED-4DB2-BD59-A6C34878D82A}">
                    <a16:rowId xmlns:a16="http://schemas.microsoft.com/office/drawing/2014/main" val="3575008628"/>
                  </a:ext>
                </a:extLst>
              </a:tr>
            </a:tbl>
          </a:graphicData>
        </a:graphic>
      </p:graphicFrame>
    </p:spTree>
    <p:extLst>
      <p:ext uri="{BB962C8B-B14F-4D97-AF65-F5344CB8AC3E}">
        <p14:creationId xmlns:p14="http://schemas.microsoft.com/office/powerpoint/2010/main" val="31979872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361852" y="2239334"/>
            <a:ext cx="11370906" cy="3574439"/>
          </a:xfrm>
        </p:spPr>
        <p:txBody>
          <a:bodyPr>
            <a:noAutofit/>
          </a:bodyPr>
          <a:lstStyle/>
          <a:p>
            <a:pPr marL="342900" indent="-342900">
              <a:buAutoNum type="arabicPeriod"/>
            </a:pPr>
            <a:r>
              <a:rPr lang="sv-SE" sz="1800" dirty="0"/>
              <a:t>Ett utvecklat arbete för att främja psykisk hälsa, förebygga psykisk ohälsa och suicid bland </a:t>
            </a:r>
            <a:r>
              <a:rPr lang="sv-SE" sz="1800" b="1" dirty="0"/>
              <a:t>barn och unga </a:t>
            </a:r>
            <a:r>
              <a:rPr lang="sv-SE" sz="1800" dirty="0"/>
              <a:t>samt insatser för att </a:t>
            </a:r>
            <a:r>
              <a:rPr lang="sv-SE" sz="1800" b="1" dirty="0"/>
              <a:t>stärka första linjens vård </a:t>
            </a:r>
            <a:r>
              <a:rPr lang="sv-SE" sz="1800" dirty="0"/>
              <a:t>och barn- och ungdomspsykiatrin. (Regionen och länsgemensamt) </a:t>
            </a:r>
            <a:r>
              <a:rPr kumimoji="0" lang="sv-SE" sz="1800" b="1" i="0" u="none" strike="noStrike" kern="1200" cap="none" spc="0" normalizeH="0" baseline="0" noProof="0" dirty="0">
                <a:ln>
                  <a:noFill/>
                </a:ln>
                <a:solidFill>
                  <a:srgbClr val="FF0000"/>
                </a:solidFill>
                <a:effectLst/>
                <a:uLnTx/>
                <a:uFillTx/>
                <a:latin typeface="Arial"/>
                <a:ea typeface="+mj-ea"/>
                <a:cs typeface="+mj-cs"/>
              </a:rPr>
              <a:t>1 882 583 </a:t>
            </a:r>
            <a:r>
              <a:rPr lang="sv-SE" sz="1800" b="1" dirty="0"/>
              <a:t>kr. Förslag att utbetala </a:t>
            </a:r>
            <a:r>
              <a:rPr lang="sv-SE" sz="1800" b="1" dirty="0">
                <a:solidFill>
                  <a:srgbClr val="FF0000"/>
                </a:solidFill>
              </a:rPr>
              <a:t>1 800 000 </a:t>
            </a:r>
            <a:r>
              <a:rPr lang="sv-SE" sz="1800" b="1" dirty="0"/>
              <a:t>kr</a:t>
            </a:r>
            <a:endParaRPr lang="sv-SE" sz="1800" dirty="0"/>
          </a:p>
          <a:p>
            <a:pPr marL="342900" indent="-342900">
              <a:buAutoNum type="arabicPeriod"/>
            </a:pPr>
            <a:r>
              <a:rPr lang="sv-SE" sz="1800" dirty="0"/>
              <a:t>En mer sammanhållen, behovsanpassad och personcentrerad vård och omsorg för personer med </a:t>
            </a:r>
            <a:r>
              <a:rPr lang="sv-SE" sz="1800" b="1" dirty="0"/>
              <a:t>samsjuklighet </a:t>
            </a:r>
            <a:r>
              <a:rPr lang="sv-SE" sz="1800" dirty="0"/>
              <a:t>eller omfattande behov. </a:t>
            </a:r>
            <a:r>
              <a:rPr lang="sv-SE" sz="1800" b="1" dirty="0">
                <a:solidFill>
                  <a:srgbClr val="FF0000"/>
                </a:solidFill>
              </a:rPr>
              <a:t>1 548 797 </a:t>
            </a:r>
            <a:r>
              <a:rPr lang="sv-SE" sz="1800" b="1" dirty="0"/>
              <a:t>kr. Förslag att utbetala </a:t>
            </a:r>
            <a:r>
              <a:rPr lang="sv-SE" sz="1800" b="1" dirty="0">
                <a:solidFill>
                  <a:srgbClr val="FF0000"/>
                </a:solidFill>
              </a:rPr>
              <a:t>1 540 000 </a:t>
            </a:r>
            <a:r>
              <a:rPr lang="sv-SE" sz="1800" b="1" dirty="0"/>
              <a:t>kr</a:t>
            </a:r>
            <a:endParaRPr lang="sv-SE" sz="1800" dirty="0"/>
          </a:p>
          <a:p>
            <a:pPr marL="342900" indent="-342900">
              <a:buAutoNum type="arabicPeriod"/>
            </a:pPr>
            <a:r>
              <a:rPr lang="sv-SE" sz="1800" dirty="0"/>
              <a:t>En systematisk patient-, </a:t>
            </a:r>
            <a:r>
              <a:rPr lang="sv-SE" sz="1800" b="1" dirty="0"/>
              <a:t>brukar- </a:t>
            </a:r>
            <a:r>
              <a:rPr lang="sv-SE" sz="1800" dirty="0"/>
              <a:t>och anhörigmedverkan i vården och omsorgen </a:t>
            </a:r>
            <a:r>
              <a:rPr lang="sv-SE" sz="1800" b="1" dirty="0">
                <a:solidFill>
                  <a:srgbClr val="FF0000"/>
                </a:solidFill>
              </a:rPr>
              <a:t>0</a:t>
            </a:r>
            <a:r>
              <a:rPr lang="sv-SE" sz="1800" b="1" dirty="0"/>
              <a:t> kr. Ingen utbetalning</a:t>
            </a:r>
          </a:p>
          <a:p>
            <a:pPr marL="342900" indent="-342900">
              <a:buFont typeface="+mj-lt"/>
              <a:buAutoNum type="arabicPeriod"/>
            </a:pPr>
            <a:r>
              <a:rPr lang="sv-SE" sz="1800" dirty="0"/>
              <a:t>Ett stärkt och utvecklat </a:t>
            </a:r>
            <a:r>
              <a:rPr lang="sv-SE" sz="1800" b="1" dirty="0"/>
              <a:t>suicidpreventivt </a:t>
            </a:r>
            <a:r>
              <a:rPr lang="sv-SE" sz="1800" dirty="0"/>
              <a:t>arbete </a:t>
            </a:r>
            <a:r>
              <a:rPr kumimoji="0" lang="sv-SE" sz="1800" b="1" i="0" u="none" strike="noStrike" kern="1200" cap="none" spc="0" normalizeH="0" baseline="0" noProof="0" dirty="0">
                <a:ln>
                  <a:noFill/>
                </a:ln>
                <a:solidFill>
                  <a:srgbClr val="FF0000"/>
                </a:solidFill>
                <a:effectLst/>
                <a:uLnTx/>
                <a:uFillTx/>
                <a:latin typeface="Arial"/>
                <a:ea typeface="+mj-ea"/>
                <a:cs typeface="+mj-cs"/>
              </a:rPr>
              <a:t>3 549 343 </a:t>
            </a:r>
            <a:r>
              <a:rPr lang="sv-SE" sz="1800" b="1" dirty="0"/>
              <a:t>kr. Förslag att utbetala </a:t>
            </a:r>
            <a:r>
              <a:rPr lang="sv-SE" sz="1800" b="1" dirty="0">
                <a:solidFill>
                  <a:srgbClr val="FF0000"/>
                </a:solidFill>
              </a:rPr>
              <a:t>2 600 000 </a:t>
            </a:r>
            <a:r>
              <a:rPr lang="sv-SE" sz="1800" b="1" dirty="0"/>
              <a:t>kr</a:t>
            </a:r>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2025-01-10</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ubrik 5"/>
          <p:cNvSpPr>
            <a:spLocks noGrp="1"/>
          </p:cNvSpPr>
          <p:nvPr>
            <p:ph type="title"/>
          </p:nvPr>
        </p:nvSpPr>
        <p:spPr>
          <a:xfrm>
            <a:off x="499149" y="1029734"/>
            <a:ext cx="10416781" cy="1003603"/>
          </a:xfrm>
        </p:spPr>
        <p:txBody>
          <a:bodyPr>
            <a:normAutofit/>
          </a:bodyPr>
          <a:lstStyle/>
          <a:p>
            <a:r>
              <a:rPr lang="sv-SE" sz="2000" dirty="0"/>
              <a:t>Återstående länsgemensamma medel per insatsområde och föreslagen utbetalning enligt 50/50-princip till huvudmännen</a:t>
            </a:r>
            <a:endParaRPr lang="sv-SE" sz="2000" dirty="0">
              <a:solidFill>
                <a:schemeClr val="accent1"/>
              </a:solidFill>
            </a:endParaRPr>
          </a:p>
        </p:txBody>
      </p:sp>
    </p:spTree>
    <p:extLst>
      <p:ext uri="{BB962C8B-B14F-4D97-AF65-F5344CB8AC3E}">
        <p14:creationId xmlns:p14="http://schemas.microsoft.com/office/powerpoint/2010/main" val="805739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812016" y="6514871"/>
            <a:ext cx="64642" cy="96329"/>
          </a:xfrm>
          <a:prstGeom prst="rect">
            <a:avLst/>
          </a:prstGeom>
        </p:spPr>
      </p:pic>
      <p:sp>
        <p:nvSpPr>
          <p:cNvPr id="3" name="object 3"/>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pc="-180" dirty="0"/>
              <a:t>Tack</a:t>
            </a:r>
            <a:r>
              <a:rPr spc="-295" dirty="0"/>
              <a:t> </a:t>
            </a:r>
            <a:r>
              <a:rPr spc="-125" dirty="0"/>
              <a:t>till</a:t>
            </a:r>
            <a:r>
              <a:rPr spc="-280" dirty="0"/>
              <a:t> </a:t>
            </a:r>
            <a:r>
              <a:rPr spc="-125" dirty="0"/>
              <a:t>alla</a:t>
            </a:r>
            <a:r>
              <a:rPr spc="-280" dirty="0"/>
              <a:t> </a:t>
            </a:r>
            <a:r>
              <a:rPr spc="-130" dirty="0"/>
              <a:t>medarbetare!</a:t>
            </a:r>
          </a:p>
        </p:txBody>
      </p:sp>
      <p:sp>
        <p:nvSpPr>
          <p:cNvPr id="4" name="object 4"/>
          <p:cNvSpPr txBox="1"/>
          <p:nvPr/>
        </p:nvSpPr>
        <p:spPr>
          <a:xfrm>
            <a:off x="682853" y="1427734"/>
            <a:ext cx="10303510" cy="1188720"/>
          </a:xfrm>
          <a:prstGeom prst="rect">
            <a:avLst/>
          </a:prstGeom>
        </p:spPr>
        <p:txBody>
          <a:bodyPr vert="horz" wrap="square" lIns="0" tIns="53975" rIns="0" bIns="0" rtlCol="0">
            <a:spAutoFit/>
          </a:bodyPr>
          <a:lstStyle/>
          <a:p>
            <a:pPr marL="240029" marR="5080" lvl="0" indent="-227329" defTabSz="914400" eaLnBrk="1" fontAlgn="auto" latinLnBrk="0" hangingPunct="1">
              <a:lnSpc>
                <a:spcPts val="2590"/>
              </a:lnSpc>
              <a:spcBef>
                <a:spcPts val="425"/>
              </a:spcBef>
              <a:spcAft>
                <a:spcPts val="0"/>
              </a:spcAft>
              <a:buClr>
                <a:srgbClr val="DB3746"/>
              </a:buClr>
              <a:buSzPct val="118750"/>
              <a:buFontTx/>
              <a:buChar char="•"/>
              <a:tabLst>
                <a:tab pos="241300" algn="l"/>
              </a:tabLst>
              <a:defRPr/>
            </a:pPr>
            <a:r>
              <a:rPr kumimoji="0" sz="2400" b="0" i="0" u="none" strike="noStrike" kern="0" cap="none" spc="-10" normalizeH="0" baseline="0" noProof="0" dirty="0">
                <a:ln>
                  <a:noFill/>
                </a:ln>
                <a:solidFill>
                  <a:sysClr val="windowText" lastClr="000000"/>
                </a:solidFill>
                <a:effectLst/>
                <a:uLnTx/>
                <a:uFillTx/>
                <a:latin typeface="Arial"/>
                <a:cs typeface="Arial"/>
              </a:rPr>
              <a:t>Kommunernas</a:t>
            </a:r>
            <a:r>
              <a:rPr kumimoji="0" sz="2400" b="0" i="0" u="none" strike="noStrike" kern="0" cap="none" spc="-6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införandeledare</a:t>
            </a:r>
            <a:r>
              <a:rPr kumimoji="0" sz="2400" b="0" i="0" u="none" strike="noStrike" kern="0" cap="none" spc="-2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och</a:t>
            </a:r>
            <a:r>
              <a:rPr kumimoji="0" sz="2400" b="0" i="0" u="none" strike="noStrike" kern="0" cap="none" spc="-7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utbildare</a:t>
            </a:r>
            <a:r>
              <a:rPr kumimoji="0" sz="2400" b="0" i="0" u="none" strike="noStrike" kern="0" cap="none" spc="-5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har</a:t>
            </a:r>
            <a:r>
              <a:rPr kumimoji="0" sz="2400" b="0" i="0" u="none" strike="noStrike" kern="0" cap="none" spc="-7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kämpat</a:t>
            </a:r>
            <a:r>
              <a:rPr kumimoji="0" sz="2400" b="0" i="0" u="none" strike="noStrike" kern="0" cap="none" spc="-7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hårt</a:t>
            </a:r>
            <a:r>
              <a:rPr kumimoji="0" sz="2400" b="0" i="0" u="none" strike="noStrike" kern="0" cap="none" spc="-7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med</a:t>
            </a:r>
            <a:r>
              <a:rPr kumimoji="0" sz="2400" b="0" i="0" u="none" strike="noStrike" kern="0" cap="none" spc="-8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att</a:t>
            </a:r>
            <a:r>
              <a:rPr kumimoji="0" sz="2400" b="0" i="0" u="none" strike="noStrike" kern="0" cap="none" spc="-8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få</a:t>
            </a:r>
            <a:r>
              <a:rPr kumimoji="0" sz="2400" b="0" i="0" u="none" strike="noStrike" kern="0" cap="none" spc="-70" normalizeH="0" baseline="0" noProof="0" dirty="0">
                <a:ln>
                  <a:noFill/>
                </a:ln>
                <a:solidFill>
                  <a:sysClr val="windowText" lastClr="000000"/>
                </a:solidFill>
                <a:effectLst/>
                <a:uLnTx/>
                <a:uFillTx/>
                <a:latin typeface="Arial"/>
                <a:cs typeface="Arial"/>
              </a:rPr>
              <a:t> </a:t>
            </a:r>
            <a:r>
              <a:rPr kumimoji="0" sz="2400" b="0" i="0" u="none" strike="noStrike" kern="0" cap="none" spc="-20" normalizeH="0" baseline="0" noProof="0" dirty="0">
                <a:ln>
                  <a:noFill/>
                </a:ln>
                <a:solidFill>
                  <a:sysClr val="windowText" lastClr="000000"/>
                </a:solidFill>
                <a:effectLst/>
                <a:uLnTx/>
                <a:uFillTx/>
                <a:latin typeface="Arial"/>
                <a:cs typeface="Arial"/>
              </a:rPr>
              <a:t>till 	</a:t>
            </a:r>
            <a:r>
              <a:rPr kumimoji="0" sz="2400" b="0" i="0" u="none" strike="noStrike" kern="0" cap="none" spc="0" normalizeH="0" baseline="0" noProof="0" dirty="0">
                <a:ln>
                  <a:noFill/>
                </a:ln>
                <a:solidFill>
                  <a:sysClr val="windowText" lastClr="000000"/>
                </a:solidFill>
                <a:effectLst/>
                <a:uLnTx/>
                <a:uFillTx/>
                <a:latin typeface="Arial"/>
                <a:cs typeface="Arial"/>
              </a:rPr>
              <a:t>utbildningar på</a:t>
            </a:r>
            <a:r>
              <a:rPr kumimoji="0" sz="2400" b="0" i="0" u="none" strike="noStrike" kern="0" cap="none" spc="-5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bästa</a:t>
            </a:r>
            <a:r>
              <a:rPr kumimoji="0" sz="2400" b="0" i="0" u="none" strike="noStrike" kern="0" cap="none" spc="-4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sätt</a:t>
            </a:r>
            <a:r>
              <a:rPr kumimoji="0" sz="2400" b="0" i="0" u="none" strike="noStrike" kern="0" cap="none" spc="-5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a:t>
            </a:r>
            <a:r>
              <a:rPr kumimoji="0" sz="2400" b="0" i="0" u="none" strike="noStrike" kern="0" cap="none" spc="-6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stort</a:t>
            </a:r>
            <a:r>
              <a:rPr kumimoji="0" sz="2400" b="0" i="0" u="none" strike="noStrike" kern="0" cap="none" spc="-55" normalizeH="0" baseline="0" noProof="0" dirty="0">
                <a:ln>
                  <a:noFill/>
                </a:ln>
                <a:solidFill>
                  <a:sysClr val="windowText" lastClr="000000"/>
                </a:solidFill>
                <a:effectLst/>
                <a:uLnTx/>
                <a:uFillTx/>
                <a:latin typeface="Arial"/>
                <a:cs typeface="Arial"/>
              </a:rPr>
              <a:t> </a:t>
            </a:r>
            <a:r>
              <a:rPr kumimoji="0" sz="2400" b="0" i="0" u="none" strike="noStrike" kern="0" cap="none" spc="-10" normalizeH="0" baseline="0" noProof="0" dirty="0">
                <a:ln>
                  <a:noFill/>
                </a:ln>
                <a:solidFill>
                  <a:sysClr val="windowText" lastClr="000000"/>
                </a:solidFill>
                <a:effectLst/>
                <a:uLnTx/>
                <a:uFillTx/>
                <a:latin typeface="Arial"/>
                <a:cs typeface="Arial"/>
              </a:rPr>
              <a:t>tack!</a:t>
            </a:r>
            <a:endParaRPr kumimoji="0" sz="2400" b="0" i="0" u="none" strike="noStrike" kern="0" cap="none" spc="0" normalizeH="0" baseline="0" noProof="0">
              <a:ln>
                <a:noFill/>
              </a:ln>
              <a:solidFill>
                <a:sysClr val="windowText" lastClr="000000"/>
              </a:solidFill>
              <a:effectLst/>
              <a:uLnTx/>
              <a:uFillTx/>
              <a:latin typeface="Arial"/>
              <a:cs typeface="Arial"/>
            </a:endParaRPr>
          </a:p>
          <a:p>
            <a:pPr marL="240029" marR="0" lvl="0" indent="-227329" defTabSz="914400" eaLnBrk="1" fontAlgn="auto" latinLnBrk="0" hangingPunct="1">
              <a:lnSpc>
                <a:spcPct val="100000"/>
              </a:lnSpc>
              <a:spcBef>
                <a:spcPts val="675"/>
              </a:spcBef>
              <a:spcAft>
                <a:spcPts val="0"/>
              </a:spcAft>
              <a:buClr>
                <a:srgbClr val="DB3746"/>
              </a:buClr>
              <a:buSzPct val="118750"/>
              <a:buFontTx/>
              <a:buChar char="•"/>
              <a:tabLst>
                <a:tab pos="240029" algn="l"/>
              </a:tabLst>
              <a:defRPr/>
            </a:pPr>
            <a:r>
              <a:rPr kumimoji="0" sz="2400" b="0" i="0" u="none" strike="noStrike" kern="0" cap="none" spc="0" normalizeH="0" baseline="0" noProof="0" dirty="0">
                <a:ln>
                  <a:noFill/>
                </a:ln>
                <a:solidFill>
                  <a:sysClr val="windowText" lastClr="000000"/>
                </a:solidFill>
                <a:effectLst/>
                <a:uLnTx/>
                <a:uFillTx/>
                <a:latin typeface="Arial"/>
                <a:cs typeface="Arial"/>
              </a:rPr>
              <a:t>Det</a:t>
            </a:r>
            <a:r>
              <a:rPr kumimoji="0" sz="2400" b="0" i="0" u="none" strike="noStrike" kern="0" cap="none" spc="-5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finns</a:t>
            </a:r>
            <a:r>
              <a:rPr kumimoji="0" sz="2400" b="0" i="0" u="none" strike="noStrike" kern="0" cap="none" spc="-5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stort</a:t>
            </a:r>
            <a:r>
              <a:rPr kumimoji="0" sz="2400" b="0" i="0" u="none" strike="noStrike" kern="0" cap="none" spc="-7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gemensamt</a:t>
            </a:r>
            <a:r>
              <a:rPr kumimoji="0" sz="2400" b="0" i="0" u="none" strike="noStrike" kern="0" cap="none" spc="-5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engagemang</a:t>
            </a:r>
            <a:r>
              <a:rPr kumimoji="0" sz="2400" b="0" i="0" u="none" strike="noStrike" kern="0" cap="none" spc="-2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att</a:t>
            </a:r>
            <a:r>
              <a:rPr kumimoji="0" sz="2400" b="0" i="0" u="none" strike="noStrike" kern="0" cap="none" spc="-7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det</a:t>
            </a:r>
            <a:r>
              <a:rPr kumimoji="0" sz="2400" b="0" i="0" u="none" strike="noStrike" kern="0" cap="none" spc="-6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ska</a:t>
            </a:r>
            <a:r>
              <a:rPr kumimoji="0" sz="2400" b="0" i="0" u="none" strike="noStrike" kern="0" cap="none" spc="-5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bli</a:t>
            </a:r>
            <a:r>
              <a:rPr kumimoji="0" sz="2400" b="0" i="0" u="none" strike="noStrike" kern="0" cap="none" spc="-5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så</a:t>
            </a:r>
            <a:r>
              <a:rPr kumimoji="0" sz="2400" b="0" i="0" u="none" strike="noStrike" kern="0" cap="none" spc="-5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bra</a:t>
            </a:r>
            <a:r>
              <a:rPr kumimoji="0" sz="2400" b="0" i="0" u="none" strike="noStrike" kern="0" cap="none" spc="-5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som</a:t>
            </a:r>
            <a:r>
              <a:rPr kumimoji="0" sz="2400" b="0" i="0" u="none" strike="noStrike" kern="0" cap="none" spc="-55" normalizeH="0" baseline="0" noProof="0" dirty="0">
                <a:ln>
                  <a:noFill/>
                </a:ln>
                <a:solidFill>
                  <a:sysClr val="windowText" lastClr="000000"/>
                </a:solidFill>
                <a:effectLst/>
                <a:uLnTx/>
                <a:uFillTx/>
                <a:latin typeface="Arial"/>
                <a:cs typeface="Arial"/>
              </a:rPr>
              <a:t> </a:t>
            </a:r>
            <a:r>
              <a:rPr kumimoji="0" sz="2400" b="0" i="0" u="none" strike="noStrike" kern="0" cap="none" spc="-10" normalizeH="0" baseline="0" noProof="0" dirty="0">
                <a:ln>
                  <a:noFill/>
                </a:ln>
                <a:solidFill>
                  <a:sysClr val="windowText" lastClr="000000"/>
                </a:solidFill>
                <a:effectLst/>
                <a:uLnTx/>
                <a:uFillTx/>
                <a:latin typeface="Arial"/>
                <a:cs typeface="Arial"/>
              </a:rPr>
              <a:t>möjligt</a:t>
            </a:r>
            <a:endParaRPr kumimoji="0" sz="2400" b="0" i="0" u="none" strike="noStrike" kern="0" cap="none" spc="0" normalizeH="0" baseline="0" noProof="0">
              <a:ln>
                <a:noFill/>
              </a:ln>
              <a:solidFill>
                <a:sysClr val="windowText" lastClr="000000"/>
              </a:solidFill>
              <a:effectLst/>
              <a:uLnTx/>
              <a:uFillTx/>
              <a:latin typeface="Arial"/>
              <a:cs typeface="Arial"/>
            </a:endParaRPr>
          </a:p>
        </p:txBody>
      </p:sp>
      <p:pic>
        <p:nvPicPr>
          <p:cNvPr id="5" name="object 5"/>
          <p:cNvPicPr/>
          <p:nvPr/>
        </p:nvPicPr>
        <p:blipFill>
          <a:blip r:embed="rId3" cstate="print"/>
          <a:stretch>
            <a:fillRect/>
          </a:stretch>
        </p:blipFill>
        <p:spPr>
          <a:xfrm>
            <a:off x="701675" y="336550"/>
            <a:ext cx="1471549" cy="119252"/>
          </a:xfrm>
          <a:prstGeom prst="rect">
            <a:avLst/>
          </a:prstGeom>
        </p:spPr>
      </p:pic>
      <p:sp>
        <p:nvSpPr>
          <p:cNvPr id="6" name="object 6"/>
          <p:cNvSpPr txBox="1"/>
          <p:nvPr/>
        </p:nvSpPr>
        <p:spPr>
          <a:xfrm>
            <a:off x="2214498" y="307085"/>
            <a:ext cx="394970" cy="186690"/>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1050" b="1" i="0" u="none" strike="noStrike" kern="0" cap="none" spc="-20" normalizeH="0" baseline="0" noProof="0" dirty="0">
                <a:ln>
                  <a:noFill/>
                </a:ln>
                <a:solidFill>
                  <a:srgbClr val="DB3746"/>
                </a:solidFill>
                <a:effectLst/>
                <a:uLnTx/>
                <a:uFillTx/>
                <a:latin typeface="Arial"/>
                <a:cs typeface="Arial"/>
              </a:rPr>
              <a:t>TACK</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Tree>
    <p:extLst>
      <p:ext uri="{BB962C8B-B14F-4D97-AF65-F5344CB8AC3E}">
        <p14:creationId xmlns:p14="http://schemas.microsoft.com/office/powerpoint/2010/main" val="26970513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latshållare för innehåll 6">
            <a:extLst>
              <a:ext uri="{FF2B5EF4-FFF2-40B4-BE49-F238E27FC236}">
                <a16:creationId xmlns:a16="http://schemas.microsoft.com/office/drawing/2014/main" id="{C3A35D73-D5CD-FD73-323B-99544A901A97}"/>
              </a:ext>
            </a:extLst>
          </p:cNvPr>
          <p:cNvGraphicFramePr>
            <a:graphicFrameLocks noGrp="1"/>
          </p:cNvGraphicFramePr>
          <p:nvPr>
            <p:ph idx="1"/>
          </p:nvPr>
        </p:nvGraphicFramePr>
        <p:xfrm>
          <a:off x="5646286" y="1700581"/>
          <a:ext cx="5659800" cy="4497678"/>
        </p:xfrm>
        <a:graphic>
          <a:graphicData uri="http://schemas.openxmlformats.org/drawingml/2006/table">
            <a:tbl>
              <a:tblPr>
                <a:tableStyleId>{5C22544A-7EE6-4342-B048-85BDC9FD1C3A}</a:tableStyleId>
              </a:tblPr>
              <a:tblGrid>
                <a:gridCol w="2397501">
                  <a:extLst>
                    <a:ext uri="{9D8B030D-6E8A-4147-A177-3AD203B41FA5}">
                      <a16:colId xmlns:a16="http://schemas.microsoft.com/office/drawing/2014/main" val="4091229301"/>
                    </a:ext>
                  </a:extLst>
                </a:gridCol>
                <a:gridCol w="1053973">
                  <a:extLst>
                    <a:ext uri="{9D8B030D-6E8A-4147-A177-3AD203B41FA5}">
                      <a16:colId xmlns:a16="http://schemas.microsoft.com/office/drawing/2014/main" val="1783554401"/>
                    </a:ext>
                  </a:extLst>
                </a:gridCol>
                <a:gridCol w="1019227">
                  <a:extLst>
                    <a:ext uri="{9D8B030D-6E8A-4147-A177-3AD203B41FA5}">
                      <a16:colId xmlns:a16="http://schemas.microsoft.com/office/drawing/2014/main" val="2874953799"/>
                    </a:ext>
                  </a:extLst>
                </a:gridCol>
                <a:gridCol w="1189099">
                  <a:extLst>
                    <a:ext uri="{9D8B030D-6E8A-4147-A177-3AD203B41FA5}">
                      <a16:colId xmlns:a16="http://schemas.microsoft.com/office/drawing/2014/main" val="470229979"/>
                    </a:ext>
                  </a:extLst>
                </a:gridCol>
              </a:tblGrid>
              <a:tr h="487115">
                <a:tc>
                  <a:txBody>
                    <a:bodyPr/>
                    <a:lstStyle/>
                    <a:p>
                      <a:pPr algn="l" fontAlgn="b"/>
                      <a:r>
                        <a:rPr lang="sv-SE" sz="1400" b="1" u="none" strike="noStrike" dirty="0">
                          <a:effectLst/>
                        </a:rPr>
                        <a:t>Belopp per huvudman</a:t>
                      </a:r>
                      <a:endParaRPr lang="sv-SE" sz="1400" b="1" i="0" u="none" strike="noStrike" dirty="0">
                        <a:solidFill>
                          <a:srgbClr val="000000"/>
                        </a:solidFill>
                        <a:effectLst/>
                        <a:latin typeface="Arial" panose="020B0604020202020204" pitchFamily="34" charset="0"/>
                      </a:endParaRPr>
                    </a:p>
                  </a:txBody>
                  <a:tcPr marL="11598" marR="11598" marT="11598" marB="0" anchor="b"/>
                </a:tc>
                <a:tc>
                  <a:txBody>
                    <a:bodyPr/>
                    <a:lstStyle/>
                    <a:p>
                      <a:pPr algn="ctr" fontAlgn="b"/>
                      <a:r>
                        <a:rPr lang="sv-SE" sz="1400" b="1" u="none" strike="noStrike" dirty="0">
                          <a:effectLst/>
                        </a:rPr>
                        <a:t>4165 Barn och unga</a:t>
                      </a:r>
                      <a:endParaRPr lang="sv-SE" sz="1400" b="1" i="0" u="none" strike="noStrike" dirty="0">
                        <a:solidFill>
                          <a:srgbClr val="000000"/>
                        </a:solidFill>
                        <a:effectLst/>
                        <a:latin typeface="Arial" panose="020B0604020202020204" pitchFamily="34" charset="0"/>
                      </a:endParaRPr>
                    </a:p>
                  </a:txBody>
                  <a:tcPr marL="11598" marR="11598" marT="11598" marB="0" anchor="b"/>
                </a:tc>
                <a:tc>
                  <a:txBody>
                    <a:bodyPr/>
                    <a:lstStyle/>
                    <a:p>
                      <a:pPr algn="ctr" fontAlgn="b"/>
                      <a:r>
                        <a:rPr lang="sv-SE" sz="1400" b="1" u="none" strike="noStrike" dirty="0">
                          <a:effectLst/>
                        </a:rPr>
                        <a:t>9288 Sam-sjuklighet</a:t>
                      </a:r>
                      <a:endParaRPr lang="sv-SE" sz="1400" b="1" i="0" u="none" strike="noStrike" dirty="0">
                        <a:solidFill>
                          <a:srgbClr val="000000"/>
                        </a:solidFill>
                        <a:effectLst/>
                        <a:latin typeface="Arial" panose="020B0604020202020204" pitchFamily="34" charset="0"/>
                      </a:endParaRPr>
                    </a:p>
                  </a:txBody>
                  <a:tcPr marL="11598" marR="11598" marT="11598" marB="0" anchor="b"/>
                </a:tc>
                <a:tc>
                  <a:txBody>
                    <a:bodyPr/>
                    <a:lstStyle/>
                    <a:p>
                      <a:pPr algn="ctr" fontAlgn="b"/>
                      <a:r>
                        <a:rPr lang="sv-SE" sz="1400" b="1" u="none" strike="noStrike" dirty="0">
                          <a:effectLst/>
                        </a:rPr>
                        <a:t>4081 Suicid-prevention</a:t>
                      </a:r>
                      <a:endParaRPr lang="sv-SE" sz="1400" b="1" i="0" u="none" strike="noStrike" dirty="0">
                        <a:solidFill>
                          <a:srgbClr val="000000"/>
                        </a:solidFill>
                        <a:effectLst/>
                        <a:latin typeface="Arial" panose="020B0604020202020204" pitchFamily="34" charset="0"/>
                      </a:endParaRPr>
                    </a:p>
                  </a:txBody>
                  <a:tcPr marL="11598" marR="11598" marT="11598" marB="0" anchor="b"/>
                </a:tc>
                <a:extLst>
                  <a:ext uri="{0D108BD9-81ED-4DB2-BD59-A6C34878D82A}">
                    <a16:rowId xmlns:a16="http://schemas.microsoft.com/office/drawing/2014/main" val="57656603"/>
                  </a:ext>
                </a:extLst>
              </a:tr>
              <a:tr h="243557">
                <a:tc>
                  <a:txBody>
                    <a:bodyPr/>
                    <a:lstStyle/>
                    <a:p>
                      <a:pPr algn="l" fontAlgn="b"/>
                      <a:r>
                        <a:rPr lang="sv-SE" sz="1400" u="none" strike="noStrike">
                          <a:effectLst/>
                        </a:rPr>
                        <a:t>Avesta</a:t>
                      </a:r>
                      <a:endParaRPr lang="sv-SE" sz="1400" b="0" i="0" u="none" strike="noStrike">
                        <a:solidFill>
                          <a:srgbClr val="000000"/>
                        </a:solidFill>
                        <a:effectLst/>
                        <a:latin typeface="Arial" panose="020B0604020202020204" pitchFamily="34" charset="0"/>
                      </a:endParaRPr>
                    </a:p>
                  </a:txBody>
                  <a:tcPr marL="11598" marR="11598" marT="11598" marB="0" anchor="b"/>
                </a:tc>
                <a:tc>
                  <a:txBody>
                    <a:bodyPr/>
                    <a:lstStyle/>
                    <a:p>
                      <a:pPr algn="r" fontAlgn="b"/>
                      <a:r>
                        <a:rPr lang="sv-SE" sz="1400" u="none" strike="noStrike">
                          <a:effectLst/>
                        </a:rPr>
                        <a:t>70 692</a:t>
                      </a:r>
                      <a:endParaRPr lang="sv-SE" sz="1400" b="0" i="0" u="none" strike="noStrike">
                        <a:solidFill>
                          <a:srgbClr val="000000"/>
                        </a:solidFill>
                        <a:effectLst/>
                        <a:latin typeface="Arial" panose="020B0604020202020204" pitchFamily="34" charset="0"/>
                      </a:endParaRPr>
                    </a:p>
                  </a:txBody>
                  <a:tcPr marL="11598" marR="11598" marT="11598" marB="0" anchor="b"/>
                </a:tc>
                <a:tc>
                  <a:txBody>
                    <a:bodyPr/>
                    <a:lstStyle/>
                    <a:p>
                      <a:pPr algn="r" fontAlgn="b"/>
                      <a:r>
                        <a:rPr lang="sv-SE" sz="1400" b="0" i="0" u="none" strike="noStrike" dirty="0">
                          <a:solidFill>
                            <a:srgbClr val="000000"/>
                          </a:solidFill>
                          <a:effectLst/>
                          <a:latin typeface="Arial" panose="020B0604020202020204" pitchFamily="34" charset="0"/>
                        </a:rPr>
                        <a:t>60 481</a:t>
                      </a:r>
                    </a:p>
                  </a:txBody>
                  <a:tcPr marL="9525" marR="9525" marT="9525" marB="0" anchor="b"/>
                </a:tc>
                <a:tc>
                  <a:txBody>
                    <a:bodyPr/>
                    <a:lstStyle/>
                    <a:p>
                      <a:pPr algn="r" fontAlgn="b"/>
                      <a:r>
                        <a:rPr lang="sv-SE" sz="1400" u="none" strike="noStrike">
                          <a:effectLst/>
                        </a:rPr>
                        <a:t>102 110</a:t>
                      </a:r>
                      <a:endParaRPr lang="sv-SE" sz="1400" b="0" i="0" u="none" strike="noStrike">
                        <a:solidFill>
                          <a:srgbClr val="000000"/>
                        </a:solidFill>
                        <a:effectLst/>
                        <a:latin typeface="Arial" panose="020B0604020202020204" pitchFamily="34" charset="0"/>
                      </a:endParaRPr>
                    </a:p>
                  </a:txBody>
                  <a:tcPr marL="11598" marR="11598" marT="11598" marB="0" anchor="b"/>
                </a:tc>
                <a:extLst>
                  <a:ext uri="{0D108BD9-81ED-4DB2-BD59-A6C34878D82A}">
                    <a16:rowId xmlns:a16="http://schemas.microsoft.com/office/drawing/2014/main" val="3324482814"/>
                  </a:ext>
                </a:extLst>
              </a:tr>
              <a:tr h="234278">
                <a:tc>
                  <a:txBody>
                    <a:bodyPr/>
                    <a:lstStyle/>
                    <a:p>
                      <a:pPr algn="l" fontAlgn="b"/>
                      <a:r>
                        <a:rPr lang="sv-SE" sz="1400" u="none" strike="noStrike">
                          <a:effectLst/>
                        </a:rPr>
                        <a:t>Borlänge</a:t>
                      </a:r>
                      <a:endParaRPr lang="sv-SE" sz="1400" b="0" i="0" u="none" strike="noStrike">
                        <a:solidFill>
                          <a:srgbClr val="000000"/>
                        </a:solidFill>
                        <a:effectLst/>
                        <a:latin typeface="Arial" panose="020B0604020202020204" pitchFamily="34" charset="0"/>
                      </a:endParaRPr>
                    </a:p>
                  </a:txBody>
                  <a:tcPr marL="11598" marR="11598" marT="11598" marB="0" anchor="b"/>
                </a:tc>
                <a:tc>
                  <a:txBody>
                    <a:bodyPr/>
                    <a:lstStyle/>
                    <a:p>
                      <a:pPr algn="r" fontAlgn="b"/>
                      <a:r>
                        <a:rPr lang="sv-SE" sz="1400" u="none" strike="noStrike">
                          <a:effectLst/>
                        </a:rPr>
                        <a:t>161 567</a:t>
                      </a:r>
                      <a:endParaRPr lang="sv-SE" sz="1400" b="0" i="0" u="none" strike="noStrike">
                        <a:solidFill>
                          <a:srgbClr val="000000"/>
                        </a:solidFill>
                        <a:effectLst/>
                        <a:latin typeface="Arial" panose="020B0604020202020204" pitchFamily="34" charset="0"/>
                      </a:endParaRPr>
                    </a:p>
                  </a:txBody>
                  <a:tcPr marL="11598" marR="11598" marT="11598" marB="0" anchor="b"/>
                </a:tc>
                <a:tc>
                  <a:txBody>
                    <a:bodyPr/>
                    <a:lstStyle/>
                    <a:p>
                      <a:pPr algn="r" fontAlgn="b"/>
                      <a:r>
                        <a:rPr lang="sv-SE" sz="1400" b="0" i="0" u="none" strike="noStrike" dirty="0">
                          <a:solidFill>
                            <a:srgbClr val="000000"/>
                          </a:solidFill>
                          <a:effectLst/>
                          <a:latin typeface="Arial" panose="020B0604020202020204" pitchFamily="34" charset="0"/>
                        </a:rPr>
                        <a:t>138 229</a:t>
                      </a:r>
                    </a:p>
                  </a:txBody>
                  <a:tcPr marL="9525" marR="9525" marT="9525" marB="0" anchor="b"/>
                </a:tc>
                <a:tc>
                  <a:txBody>
                    <a:bodyPr/>
                    <a:lstStyle/>
                    <a:p>
                      <a:pPr algn="r" fontAlgn="b"/>
                      <a:r>
                        <a:rPr lang="sv-SE" sz="1400" u="none" strike="noStrike">
                          <a:effectLst/>
                        </a:rPr>
                        <a:t>233 374</a:t>
                      </a:r>
                      <a:endParaRPr lang="sv-SE" sz="1400" b="0" i="0" u="none" strike="noStrike">
                        <a:solidFill>
                          <a:srgbClr val="000000"/>
                        </a:solidFill>
                        <a:effectLst/>
                        <a:latin typeface="Arial" panose="020B0604020202020204" pitchFamily="34" charset="0"/>
                      </a:endParaRPr>
                    </a:p>
                  </a:txBody>
                  <a:tcPr marL="11598" marR="11598" marT="11598" marB="0" anchor="b"/>
                </a:tc>
                <a:extLst>
                  <a:ext uri="{0D108BD9-81ED-4DB2-BD59-A6C34878D82A}">
                    <a16:rowId xmlns:a16="http://schemas.microsoft.com/office/drawing/2014/main" val="1120333745"/>
                  </a:ext>
                </a:extLst>
              </a:tr>
              <a:tr h="234278">
                <a:tc>
                  <a:txBody>
                    <a:bodyPr/>
                    <a:lstStyle/>
                    <a:p>
                      <a:pPr algn="l" fontAlgn="b"/>
                      <a:r>
                        <a:rPr lang="sv-SE" sz="1400" u="none" strike="noStrike">
                          <a:effectLst/>
                        </a:rPr>
                        <a:t>Falun</a:t>
                      </a:r>
                      <a:endParaRPr lang="sv-SE" sz="1400" b="0" i="0" u="none" strike="noStrike">
                        <a:solidFill>
                          <a:srgbClr val="000000"/>
                        </a:solidFill>
                        <a:effectLst/>
                        <a:latin typeface="Arial" panose="020B0604020202020204" pitchFamily="34" charset="0"/>
                      </a:endParaRPr>
                    </a:p>
                  </a:txBody>
                  <a:tcPr marL="11598" marR="11598" marT="11598" marB="0" anchor="b"/>
                </a:tc>
                <a:tc>
                  <a:txBody>
                    <a:bodyPr/>
                    <a:lstStyle/>
                    <a:p>
                      <a:pPr algn="r" fontAlgn="b"/>
                      <a:r>
                        <a:rPr lang="sv-SE" sz="1400" u="none" strike="noStrike">
                          <a:effectLst/>
                        </a:rPr>
                        <a:t>188 185</a:t>
                      </a:r>
                      <a:endParaRPr lang="sv-SE" sz="1400" b="0" i="0" u="none" strike="noStrike">
                        <a:solidFill>
                          <a:srgbClr val="000000"/>
                        </a:solidFill>
                        <a:effectLst/>
                        <a:latin typeface="Arial" panose="020B0604020202020204" pitchFamily="34" charset="0"/>
                      </a:endParaRPr>
                    </a:p>
                  </a:txBody>
                  <a:tcPr marL="11598" marR="11598" marT="11598" marB="0" anchor="b"/>
                </a:tc>
                <a:tc>
                  <a:txBody>
                    <a:bodyPr/>
                    <a:lstStyle/>
                    <a:p>
                      <a:pPr algn="r" fontAlgn="b"/>
                      <a:r>
                        <a:rPr lang="sv-SE" sz="1400" b="0" i="0" u="none" strike="noStrike">
                          <a:solidFill>
                            <a:srgbClr val="000000"/>
                          </a:solidFill>
                          <a:effectLst/>
                          <a:latin typeface="Arial" panose="020B0604020202020204" pitchFamily="34" charset="0"/>
                        </a:rPr>
                        <a:t>161 002</a:t>
                      </a:r>
                    </a:p>
                  </a:txBody>
                  <a:tcPr marL="9525" marR="9525" marT="9525" marB="0" anchor="b"/>
                </a:tc>
                <a:tc>
                  <a:txBody>
                    <a:bodyPr/>
                    <a:lstStyle/>
                    <a:p>
                      <a:pPr algn="r" fontAlgn="b"/>
                      <a:r>
                        <a:rPr lang="sv-SE" sz="1400" u="none" strike="noStrike">
                          <a:effectLst/>
                        </a:rPr>
                        <a:t>271 822</a:t>
                      </a:r>
                      <a:endParaRPr lang="sv-SE" sz="1400" b="0" i="0" u="none" strike="noStrike">
                        <a:solidFill>
                          <a:srgbClr val="000000"/>
                        </a:solidFill>
                        <a:effectLst/>
                        <a:latin typeface="Arial" panose="020B0604020202020204" pitchFamily="34" charset="0"/>
                      </a:endParaRPr>
                    </a:p>
                  </a:txBody>
                  <a:tcPr marL="11598" marR="11598" marT="11598" marB="0" anchor="b"/>
                </a:tc>
                <a:extLst>
                  <a:ext uri="{0D108BD9-81ED-4DB2-BD59-A6C34878D82A}">
                    <a16:rowId xmlns:a16="http://schemas.microsoft.com/office/drawing/2014/main" val="3300257921"/>
                  </a:ext>
                </a:extLst>
              </a:tr>
              <a:tr h="234278">
                <a:tc>
                  <a:txBody>
                    <a:bodyPr/>
                    <a:lstStyle/>
                    <a:p>
                      <a:pPr algn="l" fontAlgn="b"/>
                      <a:r>
                        <a:rPr lang="sv-SE" sz="1400" u="none" strike="noStrike" dirty="0">
                          <a:effectLst/>
                        </a:rPr>
                        <a:t>Gagnef</a:t>
                      </a:r>
                      <a:endParaRPr lang="sv-SE" sz="1400" b="0" i="0" u="none" strike="noStrike" dirty="0">
                        <a:solidFill>
                          <a:srgbClr val="000000"/>
                        </a:solidFill>
                        <a:effectLst/>
                        <a:latin typeface="Arial" panose="020B0604020202020204" pitchFamily="34" charset="0"/>
                      </a:endParaRPr>
                    </a:p>
                  </a:txBody>
                  <a:tcPr marL="11598" marR="11598" marT="11598" marB="0" anchor="b"/>
                </a:tc>
                <a:tc>
                  <a:txBody>
                    <a:bodyPr/>
                    <a:lstStyle/>
                    <a:p>
                      <a:pPr algn="r" fontAlgn="b"/>
                      <a:r>
                        <a:rPr lang="sv-SE" sz="1400" u="none" strike="noStrike">
                          <a:effectLst/>
                        </a:rPr>
                        <a:t>32 597</a:t>
                      </a:r>
                      <a:endParaRPr lang="sv-SE" sz="1400" b="0" i="0" u="none" strike="noStrike">
                        <a:solidFill>
                          <a:srgbClr val="000000"/>
                        </a:solidFill>
                        <a:effectLst/>
                        <a:latin typeface="Arial" panose="020B0604020202020204" pitchFamily="34" charset="0"/>
                      </a:endParaRPr>
                    </a:p>
                  </a:txBody>
                  <a:tcPr marL="11598" marR="11598" marT="11598" marB="0" anchor="b"/>
                </a:tc>
                <a:tc>
                  <a:txBody>
                    <a:bodyPr/>
                    <a:lstStyle/>
                    <a:p>
                      <a:pPr algn="r" fontAlgn="b"/>
                      <a:r>
                        <a:rPr lang="sv-SE" sz="1400" b="0" i="0" u="none" strike="noStrike" dirty="0">
                          <a:solidFill>
                            <a:srgbClr val="000000"/>
                          </a:solidFill>
                          <a:effectLst/>
                          <a:latin typeface="Arial" panose="020B0604020202020204" pitchFamily="34" charset="0"/>
                        </a:rPr>
                        <a:t>27 888</a:t>
                      </a:r>
                    </a:p>
                  </a:txBody>
                  <a:tcPr marL="9525" marR="9525" marT="9525" marB="0" anchor="b"/>
                </a:tc>
                <a:tc>
                  <a:txBody>
                    <a:bodyPr/>
                    <a:lstStyle/>
                    <a:p>
                      <a:pPr algn="r" fontAlgn="b"/>
                      <a:r>
                        <a:rPr lang="sv-SE" sz="1400" u="none" strike="noStrike">
                          <a:effectLst/>
                        </a:rPr>
                        <a:t>47 084</a:t>
                      </a:r>
                      <a:endParaRPr lang="sv-SE" sz="1400" b="0" i="0" u="none" strike="noStrike">
                        <a:solidFill>
                          <a:srgbClr val="000000"/>
                        </a:solidFill>
                        <a:effectLst/>
                        <a:latin typeface="Arial" panose="020B0604020202020204" pitchFamily="34" charset="0"/>
                      </a:endParaRPr>
                    </a:p>
                  </a:txBody>
                  <a:tcPr marL="11598" marR="11598" marT="11598" marB="0" anchor="b"/>
                </a:tc>
                <a:extLst>
                  <a:ext uri="{0D108BD9-81ED-4DB2-BD59-A6C34878D82A}">
                    <a16:rowId xmlns:a16="http://schemas.microsoft.com/office/drawing/2014/main" val="641458630"/>
                  </a:ext>
                </a:extLst>
              </a:tr>
              <a:tr h="243557">
                <a:tc>
                  <a:txBody>
                    <a:bodyPr/>
                    <a:lstStyle/>
                    <a:p>
                      <a:pPr algn="l" fontAlgn="b"/>
                      <a:r>
                        <a:rPr lang="sv-SE" sz="1400" u="none" strike="noStrike" dirty="0">
                          <a:effectLst/>
                        </a:rPr>
                        <a:t>Hedemora</a:t>
                      </a:r>
                      <a:endParaRPr lang="sv-SE" sz="1400" b="0" i="0" u="none" strike="noStrike" dirty="0">
                        <a:solidFill>
                          <a:srgbClr val="000000"/>
                        </a:solidFill>
                        <a:effectLst/>
                        <a:latin typeface="Arial" panose="020B0604020202020204" pitchFamily="34" charset="0"/>
                      </a:endParaRPr>
                    </a:p>
                  </a:txBody>
                  <a:tcPr marL="11598" marR="11598" marT="11598" marB="0" anchor="b"/>
                </a:tc>
                <a:tc>
                  <a:txBody>
                    <a:bodyPr/>
                    <a:lstStyle/>
                    <a:p>
                      <a:pPr algn="r" fontAlgn="b"/>
                      <a:r>
                        <a:rPr lang="sv-SE" sz="1400" u="none" strike="noStrike" dirty="0">
                          <a:effectLst/>
                        </a:rPr>
                        <a:t>48 052</a:t>
                      </a:r>
                      <a:endParaRPr lang="sv-SE" sz="1400" b="0" i="0" u="none" strike="noStrike" dirty="0">
                        <a:solidFill>
                          <a:srgbClr val="000000"/>
                        </a:solidFill>
                        <a:effectLst/>
                        <a:latin typeface="Arial" panose="020B0604020202020204" pitchFamily="34" charset="0"/>
                      </a:endParaRPr>
                    </a:p>
                  </a:txBody>
                  <a:tcPr marL="11598" marR="11598" marT="11598" marB="0" anchor="b"/>
                </a:tc>
                <a:tc>
                  <a:txBody>
                    <a:bodyPr/>
                    <a:lstStyle/>
                    <a:p>
                      <a:pPr algn="r" fontAlgn="b"/>
                      <a:r>
                        <a:rPr lang="sv-SE" sz="1400" b="0" i="0" u="none" strike="noStrike" dirty="0">
                          <a:solidFill>
                            <a:srgbClr val="000000"/>
                          </a:solidFill>
                          <a:effectLst/>
                          <a:latin typeface="Arial" panose="020B0604020202020204" pitchFamily="34" charset="0"/>
                        </a:rPr>
                        <a:t>41 111</a:t>
                      </a:r>
                    </a:p>
                  </a:txBody>
                  <a:tcPr marL="9525" marR="9525" marT="9525" marB="0" anchor="b"/>
                </a:tc>
                <a:tc>
                  <a:txBody>
                    <a:bodyPr/>
                    <a:lstStyle/>
                    <a:p>
                      <a:pPr algn="r" fontAlgn="b"/>
                      <a:r>
                        <a:rPr lang="sv-SE" sz="1400" u="none" strike="noStrike" dirty="0">
                          <a:effectLst/>
                        </a:rPr>
                        <a:t>69 408</a:t>
                      </a:r>
                      <a:endParaRPr lang="sv-SE" sz="1400" b="0" i="0" u="none" strike="noStrike" dirty="0">
                        <a:solidFill>
                          <a:srgbClr val="000000"/>
                        </a:solidFill>
                        <a:effectLst/>
                        <a:latin typeface="Arial" panose="020B0604020202020204" pitchFamily="34" charset="0"/>
                      </a:endParaRPr>
                    </a:p>
                  </a:txBody>
                  <a:tcPr marL="11598" marR="11598" marT="11598" marB="0" anchor="b"/>
                </a:tc>
                <a:extLst>
                  <a:ext uri="{0D108BD9-81ED-4DB2-BD59-A6C34878D82A}">
                    <a16:rowId xmlns:a16="http://schemas.microsoft.com/office/drawing/2014/main" val="1994394930"/>
                  </a:ext>
                </a:extLst>
              </a:tr>
              <a:tr h="234278">
                <a:tc>
                  <a:txBody>
                    <a:bodyPr/>
                    <a:lstStyle/>
                    <a:p>
                      <a:pPr algn="l" fontAlgn="b"/>
                      <a:r>
                        <a:rPr lang="sv-SE" sz="1400" u="none" strike="noStrike" dirty="0">
                          <a:effectLst/>
                        </a:rPr>
                        <a:t>Leksand </a:t>
                      </a:r>
                      <a:endParaRPr lang="sv-SE" sz="1400" b="0" i="0" u="none" strike="noStrike" dirty="0">
                        <a:solidFill>
                          <a:srgbClr val="000000"/>
                        </a:solidFill>
                        <a:effectLst/>
                        <a:latin typeface="Arial" panose="020B0604020202020204" pitchFamily="34" charset="0"/>
                      </a:endParaRPr>
                    </a:p>
                  </a:txBody>
                  <a:tcPr marL="11598" marR="11598" marT="11598" marB="0" anchor="b"/>
                </a:tc>
                <a:tc>
                  <a:txBody>
                    <a:bodyPr/>
                    <a:lstStyle/>
                    <a:p>
                      <a:pPr algn="r" fontAlgn="b"/>
                      <a:r>
                        <a:rPr lang="sv-SE" sz="1400" u="none" strike="noStrike" dirty="0">
                          <a:effectLst/>
                        </a:rPr>
                        <a:t>50 640</a:t>
                      </a:r>
                      <a:endParaRPr lang="sv-SE" sz="1400" b="0" i="0" u="none" strike="noStrike" dirty="0">
                        <a:solidFill>
                          <a:srgbClr val="000000"/>
                        </a:solidFill>
                        <a:effectLst/>
                        <a:latin typeface="Arial" panose="020B0604020202020204" pitchFamily="34" charset="0"/>
                      </a:endParaRPr>
                    </a:p>
                  </a:txBody>
                  <a:tcPr marL="11598" marR="11598" marT="11598" marB="0" anchor="b"/>
                </a:tc>
                <a:tc>
                  <a:txBody>
                    <a:bodyPr/>
                    <a:lstStyle/>
                    <a:p>
                      <a:pPr algn="r" fontAlgn="b"/>
                      <a:r>
                        <a:rPr lang="sv-SE" sz="1400" b="0" i="0" u="none" strike="noStrike" dirty="0">
                          <a:solidFill>
                            <a:srgbClr val="000000"/>
                          </a:solidFill>
                          <a:effectLst/>
                          <a:latin typeface="Arial" panose="020B0604020202020204" pitchFamily="34" charset="0"/>
                        </a:rPr>
                        <a:t>43 326</a:t>
                      </a:r>
                    </a:p>
                  </a:txBody>
                  <a:tcPr marL="9525" marR="9525" marT="9525" marB="0" anchor="b"/>
                </a:tc>
                <a:tc>
                  <a:txBody>
                    <a:bodyPr/>
                    <a:lstStyle/>
                    <a:p>
                      <a:pPr algn="r" fontAlgn="b"/>
                      <a:r>
                        <a:rPr lang="sv-SE" sz="1400" u="none" strike="noStrike" dirty="0">
                          <a:effectLst/>
                        </a:rPr>
                        <a:t>73 147</a:t>
                      </a:r>
                      <a:endParaRPr lang="sv-SE" sz="1400" b="0" i="0" u="none" strike="noStrike" dirty="0">
                        <a:solidFill>
                          <a:srgbClr val="000000"/>
                        </a:solidFill>
                        <a:effectLst/>
                        <a:latin typeface="Arial" panose="020B0604020202020204" pitchFamily="34" charset="0"/>
                      </a:endParaRPr>
                    </a:p>
                  </a:txBody>
                  <a:tcPr marL="11598" marR="11598" marT="11598" marB="0" anchor="b"/>
                </a:tc>
                <a:extLst>
                  <a:ext uri="{0D108BD9-81ED-4DB2-BD59-A6C34878D82A}">
                    <a16:rowId xmlns:a16="http://schemas.microsoft.com/office/drawing/2014/main" val="213914630"/>
                  </a:ext>
                </a:extLst>
              </a:tr>
              <a:tr h="234278">
                <a:tc>
                  <a:txBody>
                    <a:bodyPr/>
                    <a:lstStyle/>
                    <a:p>
                      <a:pPr algn="l" fontAlgn="b"/>
                      <a:r>
                        <a:rPr lang="sv-SE" sz="1400" u="none" strike="noStrike">
                          <a:effectLst/>
                        </a:rPr>
                        <a:t>Ludvika</a:t>
                      </a:r>
                      <a:endParaRPr lang="sv-SE" sz="1400" b="0" i="0" u="none" strike="noStrike">
                        <a:solidFill>
                          <a:srgbClr val="000000"/>
                        </a:solidFill>
                        <a:effectLst/>
                        <a:latin typeface="Arial" panose="020B0604020202020204" pitchFamily="34" charset="0"/>
                      </a:endParaRPr>
                    </a:p>
                  </a:txBody>
                  <a:tcPr marL="11598" marR="11598" marT="11598" marB="0" anchor="b"/>
                </a:tc>
                <a:tc>
                  <a:txBody>
                    <a:bodyPr/>
                    <a:lstStyle/>
                    <a:p>
                      <a:pPr algn="r" fontAlgn="b"/>
                      <a:r>
                        <a:rPr lang="sv-SE" sz="1400" u="none" strike="noStrike">
                          <a:effectLst/>
                        </a:rPr>
                        <a:t>83 485</a:t>
                      </a:r>
                      <a:endParaRPr lang="sv-SE" sz="1400" b="0" i="0" u="none" strike="noStrike">
                        <a:solidFill>
                          <a:srgbClr val="000000"/>
                        </a:solidFill>
                        <a:effectLst/>
                        <a:latin typeface="Arial" panose="020B0604020202020204" pitchFamily="34" charset="0"/>
                      </a:endParaRPr>
                    </a:p>
                  </a:txBody>
                  <a:tcPr marL="11598" marR="11598" marT="11598" marB="0" anchor="b"/>
                </a:tc>
                <a:tc>
                  <a:txBody>
                    <a:bodyPr/>
                    <a:lstStyle/>
                    <a:p>
                      <a:pPr algn="r" fontAlgn="b"/>
                      <a:r>
                        <a:rPr lang="sv-SE" sz="1400" b="0" i="0" u="none" strike="noStrike" dirty="0">
                          <a:solidFill>
                            <a:srgbClr val="000000"/>
                          </a:solidFill>
                          <a:effectLst/>
                          <a:latin typeface="Arial" panose="020B0604020202020204" pitchFamily="34" charset="0"/>
                        </a:rPr>
                        <a:t>71 426</a:t>
                      </a:r>
                    </a:p>
                  </a:txBody>
                  <a:tcPr marL="9525" marR="9525" marT="9525" marB="0" anchor="b"/>
                </a:tc>
                <a:tc>
                  <a:txBody>
                    <a:bodyPr/>
                    <a:lstStyle/>
                    <a:p>
                      <a:pPr algn="r" fontAlgn="b"/>
                      <a:r>
                        <a:rPr lang="sv-SE" sz="1400" u="none" strike="noStrike" dirty="0">
                          <a:effectLst/>
                        </a:rPr>
                        <a:t>120 590</a:t>
                      </a:r>
                      <a:endParaRPr lang="sv-SE" sz="1400" b="0" i="0" u="none" strike="noStrike" dirty="0">
                        <a:solidFill>
                          <a:srgbClr val="000000"/>
                        </a:solidFill>
                        <a:effectLst/>
                        <a:latin typeface="Arial" panose="020B0604020202020204" pitchFamily="34" charset="0"/>
                      </a:endParaRPr>
                    </a:p>
                  </a:txBody>
                  <a:tcPr marL="11598" marR="11598" marT="11598" marB="0" anchor="b"/>
                </a:tc>
                <a:extLst>
                  <a:ext uri="{0D108BD9-81ED-4DB2-BD59-A6C34878D82A}">
                    <a16:rowId xmlns:a16="http://schemas.microsoft.com/office/drawing/2014/main" val="3759898785"/>
                  </a:ext>
                </a:extLst>
              </a:tr>
              <a:tr h="234278">
                <a:tc>
                  <a:txBody>
                    <a:bodyPr/>
                    <a:lstStyle/>
                    <a:p>
                      <a:pPr algn="l" fontAlgn="b"/>
                      <a:r>
                        <a:rPr lang="sv-SE" sz="1400" u="none" strike="noStrike">
                          <a:effectLst/>
                        </a:rPr>
                        <a:t>Malung-Sälen</a:t>
                      </a:r>
                      <a:endParaRPr lang="sv-SE" sz="1400" b="0" i="0" u="none" strike="noStrike">
                        <a:solidFill>
                          <a:srgbClr val="000000"/>
                        </a:solidFill>
                        <a:effectLst/>
                        <a:latin typeface="Arial" panose="020B0604020202020204" pitchFamily="34" charset="0"/>
                      </a:endParaRPr>
                    </a:p>
                  </a:txBody>
                  <a:tcPr marL="11598" marR="11598" marT="11598" marB="0" anchor="b"/>
                </a:tc>
                <a:tc>
                  <a:txBody>
                    <a:bodyPr/>
                    <a:lstStyle/>
                    <a:p>
                      <a:pPr algn="r" fontAlgn="b"/>
                      <a:r>
                        <a:rPr lang="sv-SE" sz="1400" u="none" strike="noStrike">
                          <a:effectLst/>
                        </a:rPr>
                        <a:t>31 956</a:t>
                      </a:r>
                      <a:endParaRPr lang="sv-SE" sz="1400" b="0" i="0" u="none" strike="noStrike">
                        <a:solidFill>
                          <a:srgbClr val="000000"/>
                        </a:solidFill>
                        <a:effectLst/>
                        <a:latin typeface="Arial" panose="020B0604020202020204" pitchFamily="34" charset="0"/>
                      </a:endParaRPr>
                    </a:p>
                  </a:txBody>
                  <a:tcPr marL="11598" marR="11598" marT="11598" marB="0" anchor="b"/>
                </a:tc>
                <a:tc>
                  <a:txBody>
                    <a:bodyPr/>
                    <a:lstStyle/>
                    <a:p>
                      <a:pPr algn="r" fontAlgn="b"/>
                      <a:r>
                        <a:rPr lang="sv-SE" sz="1400" b="0" i="0" u="none" strike="noStrike" dirty="0">
                          <a:solidFill>
                            <a:srgbClr val="000000"/>
                          </a:solidFill>
                          <a:effectLst/>
                          <a:latin typeface="Arial" panose="020B0604020202020204" pitchFamily="34" charset="0"/>
                        </a:rPr>
                        <a:t>27 340</a:t>
                      </a:r>
                    </a:p>
                  </a:txBody>
                  <a:tcPr marL="9525" marR="9525" marT="9525" marB="0" anchor="b"/>
                </a:tc>
                <a:tc>
                  <a:txBody>
                    <a:bodyPr/>
                    <a:lstStyle/>
                    <a:p>
                      <a:pPr algn="r" fontAlgn="b"/>
                      <a:r>
                        <a:rPr lang="sv-SE" sz="1400" u="none" strike="noStrike">
                          <a:effectLst/>
                        </a:rPr>
                        <a:t>46 158</a:t>
                      </a:r>
                      <a:endParaRPr lang="sv-SE" sz="1400" b="0" i="0" u="none" strike="noStrike">
                        <a:solidFill>
                          <a:srgbClr val="000000"/>
                        </a:solidFill>
                        <a:effectLst/>
                        <a:latin typeface="Arial" panose="020B0604020202020204" pitchFamily="34" charset="0"/>
                      </a:endParaRPr>
                    </a:p>
                  </a:txBody>
                  <a:tcPr marL="11598" marR="11598" marT="11598" marB="0" anchor="b"/>
                </a:tc>
                <a:extLst>
                  <a:ext uri="{0D108BD9-81ED-4DB2-BD59-A6C34878D82A}">
                    <a16:rowId xmlns:a16="http://schemas.microsoft.com/office/drawing/2014/main" val="450587248"/>
                  </a:ext>
                </a:extLst>
              </a:tr>
              <a:tr h="234278">
                <a:tc>
                  <a:txBody>
                    <a:bodyPr/>
                    <a:lstStyle/>
                    <a:p>
                      <a:pPr algn="l" fontAlgn="b"/>
                      <a:r>
                        <a:rPr lang="sv-SE" sz="1400" u="none" strike="noStrike">
                          <a:effectLst/>
                        </a:rPr>
                        <a:t>Mora</a:t>
                      </a:r>
                      <a:endParaRPr lang="sv-SE" sz="1400" b="0" i="0" u="none" strike="noStrike">
                        <a:solidFill>
                          <a:srgbClr val="000000"/>
                        </a:solidFill>
                        <a:effectLst/>
                        <a:latin typeface="Arial" panose="020B0604020202020204" pitchFamily="34" charset="0"/>
                      </a:endParaRPr>
                    </a:p>
                  </a:txBody>
                  <a:tcPr marL="11598" marR="11598" marT="11598" marB="0" anchor="b"/>
                </a:tc>
                <a:tc>
                  <a:txBody>
                    <a:bodyPr/>
                    <a:lstStyle/>
                    <a:p>
                      <a:pPr algn="r" fontAlgn="b"/>
                      <a:r>
                        <a:rPr lang="sv-SE" sz="1400" u="none" strike="noStrike">
                          <a:effectLst/>
                        </a:rPr>
                        <a:t>64 493</a:t>
                      </a:r>
                      <a:endParaRPr lang="sv-SE" sz="1400" b="0" i="0" u="none" strike="noStrike">
                        <a:solidFill>
                          <a:srgbClr val="000000"/>
                        </a:solidFill>
                        <a:effectLst/>
                        <a:latin typeface="Arial" panose="020B0604020202020204" pitchFamily="34" charset="0"/>
                      </a:endParaRPr>
                    </a:p>
                  </a:txBody>
                  <a:tcPr marL="11598" marR="11598" marT="11598" marB="0" anchor="b"/>
                </a:tc>
                <a:tc>
                  <a:txBody>
                    <a:bodyPr/>
                    <a:lstStyle/>
                    <a:p>
                      <a:pPr algn="r" fontAlgn="b"/>
                      <a:r>
                        <a:rPr lang="sv-SE" sz="1400" b="0" i="0" u="none" strike="noStrike" dirty="0">
                          <a:solidFill>
                            <a:srgbClr val="000000"/>
                          </a:solidFill>
                          <a:effectLst/>
                          <a:latin typeface="Arial" panose="020B0604020202020204" pitchFamily="34" charset="0"/>
                        </a:rPr>
                        <a:t>55 177</a:t>
                      </a:r>
                    </a:p>
                  </a:txBody>
                  <a:tcPr marL="9525" marR="9525" marT="9525" marB="0" anchor="b"/>
                </a:tc>
                <a:tc>
                  <a:txBody>
                    <a:bodyPr/>
                    <a:lstStyle/>
                    <a:p>
                      <a:pPr algn="r" fontAlgn="b"/>
                      <a:r>
                        <a:rPr lang="sv-SE" sz="1400" u="none" strike="noStrike">
                          <a:effectLst/>
                        </a:rPr>
                        <a:t>93 156</a:t>
                      </a:r>
                      <a:endParaRPr lang="sv-SE" sz="1400" b="0" i="0" u="none" strike="noStrike">
                        <a:solidFill>
                          <a:srgbClr val="000000"/>
                        </a:solidFill>
                        <a:effectLst/>
                        <a:latin typeface="Arial" panose="020B0604020202020204" pitchFamily="34" charset="0"/>
                      </a:endParaRPr>
                    </a:p>
                  </a:txBody>
                  <a:tcPr marL="11598" marR="11598" marT="11598" marB="0" anchor="b"/>
                </a:tc>
                <a:extLst>
                  <a:ext uri="{0D108BD9-81ED-4DB2-BD59-A6C34878D82A}">
                    <a16:rowId xmlns:a16="http://schemas.microsoft.com/office/drawing/2014/main" val="86317396"/>
                  </a:ext>
                </a:extLst>
              </a:tr>
              <a:tr h="234278">
                <a:tc>
                  <a:txBody>
                    <a:bodyPr/>
                    <a:lstStyle/>
                    <a:p>
                      <a:pPr algn="l" fontAlgn="b"/>
                      <a:r>
                        <a:rPr lang="sv-SE" sz="1400" u="none" strike="noStrike">
                          <a:effectLst/>
                        </a:rPr>
                        <a:t>Orsa</a:t>
                      </a:r>
                      <a:endParaRPr lang="sv-SE" sz="1400" b="0" i="0" u="none" strike="noStrike">
                        <a:solidFill>
                          <a:srgbClr val="000000"/>
                        </a:solidFill>
                        <a:effectLst/>
                        <a:latin typeface="Arial" panose="020B0604020202020204" pitchFamily="34" charset="0"/>
                      </a:endParaRPr>
                    </a:p>
                  </a:txBody>
                  <a:tcPr marL="11598" marR="11598" marT="11598" marB="0" anchor="b"/>
                </a:tc>
                <a:tc>
                  <a:txBody>
                    <a:bodyPr/>
                    <a:lstStyle/>
                    <a:p>
                      <a:pPr algn="r" fontAlgn="b"/>
                      <a:r>
                        <a:rPr lang="sv-SE" sz="1400" u="none" strike="noStrike" dirty="0">
                          <a:effectLst/>
                        </a:rPr>
                        <a:t>21 594</a:t>
                      </a:r>
                      <a:endParaRPr lang="sv-SE" sz="1400" b="0" i="0" u="none" strike="noStrike" dirty="0">
                        <a:solidFill>
                          <a:srgbClr val="000000"/>
                        </a:solidFill>
                        <a:effectLst/>
                        <a:latin typeface="Arial" panose="020B0604020202020204" pitchFamily="34" charset="0"/>
                      </a:endParaRPr>
                    </a:p>
                  </a:txBody>
                  <a:tcPr marL="11598" marR="11598" marT="11598" marB="0" anchor="b"/>
                </a:tc>
                <a:tc>
                  <a:txBody>
                    <a:bodyPr/>
                    <a:lstStyle/>
                    <a:p>
                      <a:pPr algn="r" fontAlgn="b"/>
                      <a:r>
                        <a:rPr lang="sv-SE" sz="1400" b="0" i="0" u="none" strike="noStrike" dirty="0">
                          <a:solidFill>
                            <a:srgbClr val="000000"/>
                          </a:solidFill>
                          <a:effectLst/>
                          <a:latin typeface="Arial" panose="020B0604020202020204" pitchFamily="34" charset="0"/>
                        </a:rPr>
                        <a:t>18 475</a:t>
                      </a:r>
                    </a:p>
                  </a:txBody>
                  <a:tcPr marL="9525" marR="9525" marT="9525" marB="0" anchor="b"/>
                </a:tc>
                <a:tc>
                  <a:txBody>
                    <a:bodyPr/>
                    <a:lstStyle/>
                    <a:p>
                      <a:pPr algn="r" fontAlgn="b"/>
                      <a:r>
                        <a:rPr lang="sv-SE" sz="1400" u="none" strike="noStrike">
                          <a:effectLst/>
                        </a:rPr>
                        <a:t>31 191</a:t>
                      </a:r>
                      <a:endParaRPr lang="sv-SE" sz="1400" b="0" i="0" u="none" strike="noStrike">
                        <a:solidFill>
                          <a:srgbClr val="000000"/>
                        </a:solidFill>
                        <a:effectLst/>
                        <a:latin typeface="Arial" panose="020B0604020202020204" pitchFamily="34" charset="0"/>
                      </a:endParaRPr>
                    </a:p>
                  </a:txBody>
                  <a:tcPr marL="11598" marR="11598" marT="11598" marB="0" anchor="b"/>
                </a:tc>
                <a:extLst>
                  <a:ext uri="{0D108BD9-81ED-4DB2-BD59-A6C34878D82A}">
                    <a16:rowId xmlns:a16="http://schemas.microsoft.com/office/drawing/2014/main" val="4061511289"/>
                  </a:ext>
                </a:extLst>
              </a:tr>
              <a:tr h="234278">
                <a:tc>
                  <a:txBody>
                    <a:bodyPr/>
                    <a:lstStyle/>
                    <a:p>
                      <a:pPr algn="l" fontAlgn="b"/>
                      <a:r>
                        <a:rPr lang="sv-SE" sz="1400" u="none" strike="noStrike">
                          <a:effectLst/>
                        </a:rPr>
                        <a:t>Rättvik</a:t>
                      </a:r>
                      <a:endParaRPr lang="sv-SE" sz="1400" b="0" i="0" u="none" strike="noStrike">
                        <a:solidFill>
                          <a:srgbClr val="000000"/>
                        </a:solidFill>
                        <a:effectLst/>
                        <a:latin typeface="Arial" panose="020B0604020202020204" pitchFamily="34" charset="0"/>
                      </a:endParaRPr>
                    </a:p>
                  </a:txBody>
                  <a:tcPr marL="11598" marR="11598" marT="11598" marB="0" anchor="b"/>
                </a:tc>
                <a:tc>
                  <a:txBody>
                    <a:bodyPr/>
                    <a:lstStyle/>
                    <a:p>
                      <a:pPr algn="r" fontAlgn="b"/>
                      <a:r>
                        <a:rPr lang="sv-SE" sz="1400" u="none" strike="noStrike">
                          <a:effectLst/>
                        </a:rPr>
                        <a:t>34 708</a:t>
                      </a:r>
                      <a:endParaRPr lang="sv-SE" sz="1400" b="0" i="0" u="none" strike="noStrike">
                        <a:solidFill>
                          <a:srgbClr val="000000"/>
                        </a:solidFill>
                        <a:effectLst/>
                        <a:latin typeface="Arial" panose="020B0604020202020204" pitchFamily="34" charset="0"/>
                      </a:endParaRPr>
                    </a:p>
                  </a:txBody>
                  <a:tcPr marL="11598" marR="11598" marT="11598" marB="0" anchor="b"/>
                </a:tc>
                <a:tc>
                  <a:txBody>
                    <a:bodyPr/>
                    <a:lstStyle/>
                    <a:p>
                      <a:pPr algn="r" fontAlgn="b"/>
                      <a:r>
                        <a:rPr lang="sv-SE" sz="1400" b="0" i="0" u="none" strike="noStrike" dirty="0">
                          <a:solidFill>
                            <a:srgbClr val="000000"/>
                          </a:solidFill>
                          <a:effectLst/>
                          <a:latin typeface="Arial" panose="020B0604020202020204" pitchFamily="34" charset="0"/>
                        </a:rPr>
                        <a:t>29 695</a:t>
                      </a:r>
                    </a:p>
                  </a:txBody>
                  <a:tcPr marL="9525" marR="9525" marT="9525" marB="0" anchor="b"/>
                </a:tc>
                <a:tc>
                  <a:txBody>
                    <a:bodyPr/>
                    <a:lstStyle/>
                    <a:p>
                      <a:pPr algn="r" fontAlgn="b"/>
                      <a:r>
                        <a:rPr lang="sv-SE" sz="1400" u="none" strike="noStrike">
                          <a:effectLst/>
                        </a:rPr>
                        <a:t>50 134</a:t>
                      </a:r>
                      <a:endParaRPr lang="sv-SE" sz="1400" b="0" i="0" u="none" strike="noStrike">
                        <a:solidFill>
                          <a:srgbClr val="000000"/>
                        </a:solidFill>
                        <a:effectLst/>
                        <a:latin typeface="Arial" panose="020B0604020202020204" pitchFamily="34" charset="0"/>
                      </a:endParaRPr>
                    </a:p>
                  </a:txBody>
                  <a:tcPr marL="11598" marR="11598" marT="11598" marB="0" anchor="b"/>
                </a:tc>
                <a:extLst>
                  <a:ext uri="{0D108BD9-81ED-4DB2-BD59-A6C34878D82A}">
                    <a16:rowId xmlns:a16="http://schemas.microsoft.com/office/drawing/2014/main" val="2258616393"/>
                  </a:ext>
                </a:extLst>
              </a:tr>
              <a:tr h="234278">
                <a:tc>
                  <a:txBody>
                    <a:bodyPr/>
                    <a:lstStyle/>
                    <a:p>
                      <a:pPr algn="l" fontAlgn="b"/>
                      <a:r>
                        <a:rPr lang="sv-SE" sz="1400" u="none" strike="noStrike">
                          <a:effectLst/>
                        </a:rPr>
                        <a:t>Smedjebacken</a:t>
                      </a:r>
                      <a:endParaRPr lang="sv-SE" sz="1400" b="0" i="0" u="none" strike="noStrike">
                        <a:solidFill>
                          <a:srgbClr val="000000"/>
                        </a:solidFill>
                        <a:effectLst/>
                        <a:latin typeface="Arial" panose="020B0604020202020204" pitchFamily="34" charset="0"/>
                      </a:endParaRPr>
                    </a:p>
                  </a:txBody>
                  <a:tcPr marL="11598" marR="11598" marT="11598" marB="0" anchor="b"/>
                </a:tc>
                <a:tc>
                  <a:txBody>
                    <a:bodyPr/>
                    <a:lstStyle/>
                    <a:p>
                      <a:pPr algn="r" fontAlgn="b"/>
                      <a:r>
                        <a:rPr lang="sv-SE" sz="1400" u="none" strike="noStrike">
                          <a:effectLst/>
                        </a:rPr>
                        <a:t>34 026</a:t>
                      </a:r>
                      <a:endParaRPr lang="sv-SE" sz="1400" b="0" i="0" u="none" strike="noStrike">
                        <a:solidFill>
                          <a:srgbClr val="000000"/>
                        </a:solidFill>
                        <a:effectLst/>
                        <a:latin typeface="Arial" panose="020B0604020202020204" pitchFamily="34" charset="0"/>
                      </a:endParaRPr>
                    </a:p>
                  </a:txBody>
                  <a:tcPr marL="11598" marR="11598" marT="11598" marB="0" anchor="b"/>
                </a:tc>
                <a:tc>
                  <a:txBody>
                    <a:bodyPr/>
                    <a:lstStyle/>
                    <a:p>
                      <a:pPr algn="r" fontAlgn="b"/>
                      <a:r>
                        <a:rPr lang="sv-SE" sz="1400" b="0" i="0" u="none" strike="noStrike" dirty="0">
                          <a:solidFill>
                            <a:srgbClr val="000000"/>
                          </a:solidFill>
                          <a:effectLst/>
                          <a:latin typeface="Arial" panose="020B0604020202020204" pitchFamily="34" charset="0"/>
                        </a:rPr>
                        <a:t>29 111</a:t>
                      </a:r>
                    </a:p>
                  </a:txBody>
                  <a:tcPr marL="9525" marR="9525" marT="9525" marB="0" anchor="b"/>
                </a:tc>
                <a:tc>
                  <a:txBody>
                    <a:bodyPr/>
                    <a:lstStyle/>
                    <a:p>
                      <a:pPr algn="r" fontAlgn="b"/>
                      <a:r>
                        <a:rPr lang="sv-SE" sz="1400" u="none" strike="noStrike">
                          <a:effectLst/>
                        </a:rPr>
                        <a:t>49 149</a:t>
                      </a:r>
                      <a:endParaRPr lang="sv-SE" sz="1400" b="0" i="0" u="none" strike="noStrike">
                        <a:solidFill>
                          <a:srgbClr val="000000"/>
                        </a:solidFill>
                        <a:effectLst/>
                        <a:latin typeface="Arial" panose="020B0604020202020204" pitchFamily="34" charset="0"/>
                      </a:endParaRPr>
                    </a:p>
                  </a:txBody>
                  <a:tcPr marL="11598" marR="11598" marT="11598" marB="0" anchor="b"/>
                </a:tc>
                <a:extLst>
                  <a:ext uri="{0D108BD9-81ED-4DB2-BD59-A6C34878D82A}">
                    <a16:rowId xmlns:a16="http://schemas.microsoft.com/office/drawing/2014/main" val="2434738757"/>
                  </a:ext>
                </a:extLst>
              </a:tr>
              <a:tr h="234278">
                <a:tc>
                  <a:txBody>
                    <a:bodyPr/>
                    <a:lstStyle/>
                    <a:p>
                      <a:pPr algn="l" fontAlgn="b"/>
                      <a:r>
                        <a:rPr lang="sv-SE" sz="1400" u="none" strike="noStrike">
                          <a:effectLst/>
                        </a:rPr>
                        <a:t>Säter</a:t>
                      </a:r>
                      <a:endParaRPr lang="sv-SE" sz="1400" b="0" i="0" u="none" strike="noStrike">
                        <a:solidFill>
                          <a:srgbClr val="000000"/>
                        </a:solidFill>
                        <a:effectLst/>
                        <a:latin typeface="Arial" panose="020B0604020202020204" pitchFamily="34" charset="0"/>
                      </a:endParaRPr>
                    </a:p>
                  </a:txBody>
                  <a:tcPr marL="11598" marR="11598" marT="11598" marB="0" anchor="b"/>
                </a:tc>
                <a:tc>
                  <a:txBody>
                    <a:bodyPr/>
                    <a:lstStyle/>
                    <a:p>
                      <a:pPr algn="r" fontAlgn="b"/>
                      <a:r>
                        <a:rPr lang="sv-SE" sz="1400" u="none" strike="noStrike">
                          <a:effectLst/>
                        </a:rPr>
                        <a:t>35 230</a:t>
                      </a:r>
                      <a:endParaRPr lang="sv-SE" sz="1400" b="0" i="0" u="none" strike="noStrike">
                        <a:solidFill>
                          <a:srgbClr val="000000"/>
                        </a:solidFill>
                        <a:effectLst/>
                        <a:latin typeface="Arial" panose="020B0604020202020204" pitchFamily="34" charset="0"/>
                      </a:endParaRPr>
                    </a:p>
                  </a:txBody>
                  <a:tcPr marL="11598" marR="11598" marT="11598" marB="0" anchor="b"/>
                </a:tc>
                <a:tc>
                  <a:txBody>
                    <a:bodyPr/>
                    <a:lstStyle/>
                    <a:p>
                      <a:pPr algn="r" fontAlgn="b"/>
                      <a:r>
                        <a:rPr lang="sv-SE" sz="1400" b="0" i="0" u="none" strike="noStrike" dirty="0">
                          <a:solidFill>
                            <a:srgbClr val="000000"/>
                          </a:solidFill>
                          <a:effectLst/>
                          <a:latin typeface="Arial" panose="020B0604020202020204" pitchFamily="34" charset="0"/>
                        </a:rPr>
                        <a:t>30 141</a:t>
                      </a:r>
                    </a:p>
                  </a:txBody>
                  <a:tcPr marL="9525" marR="9525" marT="9525" marB="0" anchor="b"/>
                </a:tc>
                <a:tc>
                  <a:txBody>
                    <a:bodyPr/>
                    <a:lstStyle/>
                    <a:p>
                      <a:pPr algn="r" fontAlgn="b"/>
                      <a:r>
                        <a:rPr lang="sv-SE" sz="1400" u="none" strike="noStrike" dirty="0">
                          <a:effectLst/>
                        </a:rPr>
                        <a:t>50 887</a:t>
                      </a:r>
                      <a:endParaRPr lang="sv-SE" sz="1400" b="0" i="0" u="none" strike="noStrike" dirty="0">
                        <a:solidFill>
                          <a:srgbClr val="000000"/>
                        </a:solidFill>
                        <a:effectLst/>
                        <a:latin typeface="Arial" panose="020B0604020202020204" pitchFamily="34" charset="0"/>
                      </a:endParaRPr>
                    </a:p>
                  </a:txBody>
                  <a:tcPr marL="11598" marR="11598" marT="11598" marB="0" anchor="b"/>
                </a:tc>
                <a:extLst>
                  <a:ext uri="{0D108BD9-81ED-4DB2-BD59-A6C34878D82A}">
                    <a16:rowId xmlns:a16="http://schemas.microsoft.com/office/drawing/2014/main" val="3092182076"/>
                  </a:ext>
                </a:extLst>
              </a:tr>
              <a:tr h="234278">
                <a:tc>
                  <a:txBody>
                    <a:bodyPr/>
                    <a:lstStyle/>
                    <a:p>
                      <a:pPr algn="l" fontAlgn="b"/>
                      <a:r>
                        <a:rPr lang="sv-SE" sz="1400" u="none" strike="noStrike">
                          <a:effectLst/>
                        </a:rPr>
                        <a:t>Vansbro</a:t>
                      </a:r>
                      <a:endParaRPr lang="sv-SE" sz="1400" b="0" i="0" u="none" strike="noStrike">
                        <a:solidFill>
                          <a:srgbClr val="000000"/>
                        </a:solidFill>
                        <a:effectLst/>
                        <a:latin typeface="Arial" panose="020B0604020202020204" pitchFamily="34" charset="0"/>
                      </a:endParaRPr>
                    </a:p>
                  </a:txBody>
                  <a:tcPr marL="11598" marR="11598" marT="11598" marB="0" anchor="b"/>
                </a:tc>
                <a:tc>
                  <a:txBody>
                    <a:bodyPr/>
                    <a:lstStyle/>
                    <a:p>
                      <a:pPr algn="r" fontAlgn="b"/>
                      <a:r>
                        <a:rPr lang="sv-SE" sz="1400" u="none" strike="noStrike">
                          <a:effectLst/>
                        </a:rPr>
                        <a:t>21 195</a:t>
                      </a:r>
                      <a:endParaRPr lang="sv-SE" sz="1400" b="0" i="0" u="none" strike="noStrike">
                        <a:solidFill>
                          <a:srgbClr val="000000"/>
                        </a:solidFill>
                        <a:effectLst/>
                        <a:latin typeface="Arial" panose="020B0604020202020204" pitchFamily="34" charset="0"/>
                      </a:endParaRPr>
                    </a:p>
                  </a:txBody>
                  <a:tcPr marL="11598" marR="11598" marT="11598" marB="0" anchor="b"/>
                </a:tc>
                <a:tc>
                  <a:txBody>
                    <a:bodyPr/>
                    <a:lstStyle/>
                    <a:p>
                      <a:pPr algn="r" fontAlgn="b"/>
                      <a:r>
                        <a:rPr lang="sv-SE" sz="1400" b="0" i="0" u="none" strike="noStrike" dirty="0">
                          <a:solidFill>
                            <a:srgbClr val="000000"/>
                          </a:solidFill>
                          <a:effectLst/>
                          <a:latin typeface="Arial" panose="020B0604020202020204" pitchFamily="34" charset="0"/>
                        </a:rPr>
                        <a:t>18 133</a:t>
                      </a:r>
                    </a:p>
                  </a:txBody>
                  <a:tcPr marL="9525" marR="9525" marT="9525" marB="0" anchor="b"/>
                </a:tc>
                <a:tc>
                  <a:txBody>
                    <a:bodyPr/>
                    <a:lstStyle/>
                    <a:p>
                      <a:pPr algn="r" fontAlgn="b"/>
                      <a:r>
                        <a:rPr lang="sv-SE" sz="1400" u="none" strike="noStrike" dirty="0">
                          <a:effectLst/>
                        </a:rPr>
                        <a:t>30 615</a:t>
                      </a:r>
                      <a:endParaRPr lang="sv-SE" sz="1400" b="0" i="0" u="none" strike="noStrike" dirty="0">
                        <a:solidFill>
                          <a:srgbClr val="000000"/>
                        </a:solidFill>
                        <a:effectLst/>
                        <a:latin typeface="Arial" panose="020B0604020202020204" pitchFamily="34" charset="0"/>
                      </a:endParaRPr>
                    </a:p>
                  </a:txBody>
                  <a:tcPr marL="11598" marR="11598" marT="11598" marB="0" anchor="b"/>
                </a:tc>
                <a:extLst>
                  <a:ext uri="{0D108BD9-81ED-4DB2-BD59-A6C34878D82A}">
                    <a16:rowId xmlns:a16="http://schemas.microsoft.com/office/drawing/2014/main" val="2387385938"/>
                  </a:ext>
                </a:extLst>
              </a:tr>
              <a:tr h="234278">
                <a:tc>
                  <a:txBody>
                    <a:bodyPr/>
                    <a:lstStyle/>
                    <a:p>
                      <a:pPr algn="l" fontAlgn="b"/>
                      <a:r>
                        <a:rPr lang="sv-SE" sz="1400" u="none" strike="noStrike" dirty="0">
                          <a:effectLst/>
                        </a:rPr>
                        <a:t>Älvdalen</a:t>
                      </a:r>
                      <a:endParaRPr lang="sv-SE" sz="1400" b="0" i="0" u="none" strike="noStrike" dirty="0">
                        <a:solidFill>
                          <a:srgbClr val="000000"/>
                        </a:solidFill>
                        <a:effectLst/>
                        <a:latin typeface="Arial" panose="020B0604020202020204" pitchFamily="34" charset="0"/>
                      </a:endParaRPr>
                    </a:p>
                  </a:txBody>
                  <a:tcPr marL="11598" marR="11598" marT="11598" marB="0" anchor="b"/>
                </a:tc>
                <a:tc>
                  <a:txBody>
                    <a:bodyPr/>
                    <a:lstStyle/>
                    <a:p>
                      <a:pPr algn="r" fontAlgn="b"/>
                      <a:r>
                        <a:rPr lang="sv-SE" sz="1400" u="none" strike="noStrike">
                          <a:effectLst/>
                        </a:rPr>
                        <a:t>21 581</a:t>
                      </a:r>
                      <a:endParaRPr lang="sv-SE" sz="1400" b="0" i="0" u="none" strike="noStrike">
                        <a:solidFill>
                          <a:srgbClr val="000000"/>
                        </a:solidFill>
                        <a:effectLst/>
                        <a:latin typeface="Arial" panose="020B0604020202020204" pitchFamily="34" charset="0"/>
                      </a:endParaRPr>
                    </a:p>
                  </a:txBody>
                  <a:tcPr marL="11598" marR="11598" marT="11598" marB="0" anchor="b"/>
                </a:tc>
                <a:tc>
                  <a:txBody>
                    <a:bodyPr/>
                    <a:lstStyle/>
                    <a:p>
                      <a:pPr algn="r" fontAlgn="b"/>
                      <a:r>
                        <a:rPr lang="sv-SE" sz="1400" b="0" i="0" u="none" strike="noStrike" dirty="0">
                          <a:solidFill>
                            <a:srgbClr val="000000"/>
                          </a:solidFill>
                          <a:effectLst/>
                          <a:latin typeface="Arial" panose="020B0604020202020204" pitchFamily="34" charset="0"/>
                        </a:rPr>
                        <a:t>18 464</a:t>
                      </a:r>
                    </a:p>
                  </a:txBody>
                  <a:tcPr marL="9525" marR="9525" marT="9525" marB="0" anchor="b"/>
                </a:tc>
                <a:tc>
                  <a:txBody>
                    <a:bodyPr/>
                    <a:lstStyle/>
                    <a:p>
                      <a:pPr algn="r" fontAlgn="b"/>
                      <a:r>
                        <a:rPr lang="sv-SE" sz="1400" u="none" strike="noStrike" dirty="0">
                          <a:effectLst/>
                        </a:rPr>
                        <a:t>31 173</a:t>
                      </a:r>
                      <a:endParaRPr lang="sv-SE" sz="1400" b="0" i="0" u="none" strike="noStrike" dirty="0">
                        <a:solidFill>
                          <a:srgbClr val="000000"/>
                        </a:solidFill>
                        <a:effectLst/>
                        <a:latin typeface="Arial" panose="020B0604020202020204" pitchFamily="34" charset="0"/>
                      </a:endParaRPr>
                    </a:p>
                  </a:txBody>
                  <a:tcPr marL="11598" marR="11598" marT="11598" marB="0" anchor="b"/>
                </a:tc>
                <a:extLst>
                  <a:ext uri="{0D108BD9-81ED-4DB2-BD59-A6C34878D82A}">
                    <a16:rowId xmlns:a16="http://schemas.microsoft.com/office/drawing/2014/main" val="2352769069"/>
                  </a:ext>
                </a:extLst>
              </a:tr>
              <a:tr h="234278">
                <a:tc>
                  <a:txBody>
                    <a:bodyPr/>
                    <a:lstStyle/>
                    <a:p>
                      <a:pPr algn="l" fontAlgn="b"/>
                      <a:r>
                        <a:rPr lang="sv-SE" sz="1400" b="0" i="0" u="none" strike="noStrike" dirty="0">
                          <a:solidFill>
                            <a:srgbClr val="000000"/>
                          </a:solidFill>
                          <a:effectLst/>
                          <a:latin typeface="Arial" panose="020B0604020202020204" pitchFamily="34" charset="0"/>
                        </a:rPr>
                        <a:t>Region Dalarna</a:t>
                      </a:r>
                    </a:p>
                  </a:txBody>
                  <a:tcPr marL="11598" marR="11598" marT="11598" marB="0" anchor="b"/>
                </a:tc>
                <a:tc>
                  <a:txBody>
                    <a:bodyPr/>
                    <a:lstStyle/>
                    <a:p>
                      <a:pPr algn="r" fontAlgn="b"/>
                      <a:r>
                        <a:rPr lang="sv-SE" sz="1400" b="0" i="0" u="none" strike="noStrike" dirty="0">
                          <a:solidFill>
                            <a:srgbClr val="000000"/>
                          </a:solidFill>
                          <a:effectLst/>
                          <a:latin typeface="Arial" panose="020B0604020202020204" pitchFamily="34" charset="0"/>
                        </a:rPr>
                        <a:t>900 000</a:t>
                      </a:r>
                    </a:p>
                  </a:txBody>
                  <a:tcPr marL="11598" marR="11598" marT="11598" marB="0" anchor="b"/>
                </a:tc>
                <a:tc>
                  <a:txBody>
                    <a:bodyPr/>
                    <a:lstStyle/>
                    <a:p>
                      <a:pPr algn="r" fontAlgn="b"/>
                      <a:r>
                        <a:rPr lang="sv-SE" sz="1400" b="0" i="0" u="none" strike="noStrike" dirty="0">
                          <a:solidFill>
                            <a:srgbClr val="000000"/>
                          </a:solidFill>
                          <a:effectLst/>
                          <a:latin typeface="Arial" panose="020B0604020202020204" pitchFamily="34" charset="0"/>
                        </a:rPr>
                        <a:t>770 000</a:t>
                      </a:r>
                    </a:p>
                  </a:txBody>
                  <a:tcPr marL="11598" marR="11598" marT="11598" marB="0" anchor="b"/>
                </a:tc>
                <a:tc>
                  <a:txBody>
                    <a:bodyPr/>
                    <a:lstStyle/>
                    <a:p>
                      <a:pPr algn="r" fontAlgn="b"/>
                      <a:r>
                        <a:rPr lang="sv-SE" sz="1400" b="0" i="0" u="none" strike="noStrike" dirty="0">
                          <a:solidFill>
                            <a:srgbClr val="000000"/>
                          </a:solidFill>
                          <a:effectLst/>
                          <a:latin typeface="Arial" panose="020B0604020202020204" pitchFamily="34" charset="0"/>
                        </a:rPr>
                        <a:t>1 300 000</a:t>
                      </a:r>
                    </a:p>
                  </a:txBody>
                  <a:tcPr marL="11598" marR="11598" marT="11598" marB="0" anchor="b"/>
                </a:tc>
                <a:extLst>
                  <a:ext uri="{0D108BD9-81ED-4DB2-BD59-A6C34878D82A}">
                    <a16:rowId xmlns:a16="http://schemas.microsoft.com/office/drawing/2014/main" val="1917539646"/>
                  </a:ext>
                </a:extLst>
              </a:tr>
              <a:tr h="243557">
                <a:tc>
                  <a:txBody>
                    <a:bodyPr/>
                    <a:lstStyle/>
                    <a:p>
                      <a:pPr algn="l" fontAlgn="b"/>
                      <a:r>
                        <a:rPr lang="sv-SE" sz="1400" b="1" u="none" strike="noStrike">
                          <a:effectLst/>
                        </a:rPr>
                        <a:t>Summa</a:t>
                      </a:r>
                      <a:endParaRPr lang="sv-SE" sz="1400" b="1" i="0" u="none" strike="noStrike">
                        <a:solidFill>
                          <a:srgbClr val="000000"/>
                        </a:solidFill>
                        <a:effectLst/>
                        <a:latin typeface="Arial" panose="020B0604020202020204" pitchFamily="34" charset="0"/>
                      </a:endParaRPr>
                    </a:p>
                  </a:txBody>
                  <a:tcPr marL="11598" marR="11598" marT="11598" marB="0" anchor="b"/>
                </a:tc>
                <a:tc>
                  <a:txBody>
                    <a:bodyPr/>
                    <a:lstStyle/>
                    <a:p>
                      <a:pPr algn="r" fontAlgn="b"/>
                      <a:r>
                        <a:rPr lang="sv-SE" sz="1400" b="1" u="none" strike="noStrike" dirty="0">
                          <a:effectLst/>
                        </a:rPr>
                        <a:t>1 800 000</a:t>
                      </a:r>
                      <a:endParaRPr lang="sv-SE" sz="1400" b="1" i="0" u="none" strike="noStrike" dirty="0">
                        <a:solidFill>
                          <a:srgbClr val="000000"/>
                        </a:solidFill>
                        <a:effectLst/>
                        <a:latin typeface="Arial" panose="020B0604020202020204" pitchFamily="34" charset="0"/>
                      </a:endParaRPr>
                    </a:p>
                  </a:txBody>
                  <a:tcPr marL="11598" marR="11598" marT="11598" marB="0" anchor="b"/>
                </a:tc>
                <a:tc>
                  <a:txBody>
                    <a:bodyPr/>
                    <a:lstStyle/>
                    <a:p>
                      <a:pPr algn="r" fontAlgn="b"/>
                      <a:r>
                        <a:rPr lang="sv-SE" sz="1400" b="1" u="none" strike="noStrike" dirty="0">
                          <a:effectLst/>
                        </a:rPr>
                        <a:t>1 540 000</a:t>
                      </a:r>
                      <a:endParaRPr lang="sv-SE" sz="1400" b="1" i="0" u="none" strike="noStrike" dirty="0">
                        <a:solidFill>
                          <a:srgbClr val="000000"/>
                        </a:solidFill>
                        <a:effectLst/>
                        <a:latin typeface="Arial" panose="020B0604020202020204" pitchFamily="34" charset="0"/>
                      </a:endParaRPr>
                    </a:p>
                  </a:txBody>
                  <a:tcPr marL="11598" marR="11598" marT="11598" marB="0" anchor="b"/>
                </a:tc>
                <a:tc>
                  <a:txBody>
                    <a:bodyPr/>
                    <a:lstStyle/>
                    <a:p>
                      <a:pPr algn="r" fontAlgn="b"/>
                      <a:r>
                        <a:rPr lang="sv-SE" sz="1400" b="1" u="none" strike="noStrike" dirty="0">
                          <a:effectLst/>
                        </a:rPr>
                        <a:t>2 600 000</a:t>
                      </a:r>
                      <a:endParaRPr lang="sv-SE" sz="1400" b="1" i="0" u="none" strike="noStrike" dirty="0">
                        <a:solidFill>
                          <a:srgbClr val="000000"/>
                        </a:solidFill>
                        <a:effectLst/>
                        <a:latin typeface="Arial" panose="020B0604020202020204" pitchFamily="34" charset="0"/>
                      </a:endParaRPr>
                    </a:p>
                  </a:txBody>
                  <a:tcPr marL="11598" marR="11598" marT="11598" marB="0" anchor="b"/>
                </a:tc>
                <a:extLst>
                  <a:ext uri="{0D108BD9-81ED-4DB2-BD59-A6C34878D82A}">
                    <a16:rowId xmlns:a16="http://schemas.microsoft.com/office/drawing/2014/main" val="288608370"/>
                  </a:ext>
                </a:extLst>
              </a:tr>
            </a:tbl>
          </a:graphicData>
        </a:graphic>
      </p:graphicFrame>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2025-01-10</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ubrik 5"/>
          <p:cNvSpPr>
            <a:spLocks noGrp="1"/>
          </p:cNvSpPr>
          <p:nvPr>
            <p:ph type="title"/>
          </p:nvPr>
        </p:nvSpPr>
        <p:spPr>
          <a:xfrm>
            <a:off x="499149" y="1029734"/>
            <a:ext cx="10416781" cy="1003603"/>
          </a:xfrm>
        </p:spPr>
        <p:txBody>
          <a:bodyPr>
            <a:normAutofit/>
          </a:bodyPr>
          <a:lstStyle/>
          <a:p>
            <a:r>
              <a:rPr lang="sv-SE" sz="2000" dirty="0"/>
              <a:t>Återstående länsgemensamma medel per insatsområde och föreslagen utbetalning enligt 50/50-princip till huvudmännen</a:t>
            </a:r>
            <a:endParaRPr lang="sv-SE" sz="2000" dirty="0">
              <a:solidFill>
                <a:schemeClr val="accent1"/>
              </a:solidFill>
            </a:endParaRPr>
          </a:p>
        </p:txBody>
      </p:sp>
      <p:sp>
        <p:nvSpPr>
          <p:cNvPr id="9" name="textruta 8">
            <a:extLst>
              <a:ext uri="{FF2B5EF4-FFF2-40B4-BE49-F238E27FC236}">
                <a16:creationId xmlns:a16="http://schemas.microsoft.com/office/drawing/2014/main" id="{AA674BE0-C89A-F899-D9A3-D593C332AA27}"/>
              </a:ext>
            </a:extLst>
          </p:cNvPr>
          <p:cNvSpPr txBox="1"/>
          <p:nvPr/>
        </p:nvSpPr>
        <p:spPr>
          <a:xfrm>
            <a:off x="532688" y="2057853"/>
            <a:ext cx="4987895" cy="2585323"/>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Ett utvecklat arbete för att främja psykisk hälsa, förebygga psykisk ohälsa och suicid bland </a:t>
            </a:r>
            <a:r>
              <a:rPr kumimoji="0" lang="sv-SE" sz="1800" b="1" i="0" u="none" strike="noStrike" kern="1200" cap="none" spc="0" normalizeH="0" baseline="0" noProof="0" dirty="0">
                <a:ln>
                  <a:noFill/>
                </a:ln>
                <a:solidFill>
                  <a:srgbClr val="000000"/>
                </a:solidFill>
                <a:effectLst/>
                <a:uLnTx/>
                <a:uFillTx/>
                <a:latin typeface="Arial"/>
                <a:ea typeface="+mn-ea"/>
                <a:cs typeface="+mn-cs"/>
              </a:rPr>
              <a:t>barn och unga. </a:t>
            </a:r>
            <a:r>
              <a:rPr kumimoji="0" lang="sv-SE" sz="1800" b="1" i="0" u="none" strike="noStrike" kern="1200" cap="none" spc="0" normalizeH="0" baseline="0" noProof="0" dirty="0">
                <a:ln>
                  <a:noFill/>
                </a:ln>
                <a:solidFill>
                  <a:srgbClr val="FF0000"/>
                </a:solidFill>
                <a:effectLst/>
                <a:uLnTx/>
                <a:uFillTx/>
                <a:latin typeface="Arial"/>
                <a:ea typeface="+mn-ea"/>
                <a:cs typeface="+mn-cs"/>
              </a:rPr>
              <a:t>1 800 000 </a:t>
            </a:r>
            <a:r>
              <a:rPr kumimoji="0" lang="sv-SE" sz="1800" b="1" i="0" u="none" strike="noStrike" kern="1200" cap="none" spc="0" normalizeH="0" baseline="0" noProof="0" dirty="0">
                <a:ln>
                  <a:noFill/>
                </a:ln>
                <a:solidFill>
                  <a:srgbClr val="000000"/>
                </a:solidFill>
                <a:effectLst/>
                <a:uLnTx/>
                <a:uFillTx/>
                <a:latin typeface="Arial"/>
                <a:ea typeface="+mn-ea"/>
                <a:cs typeface="+mn-cs"/>
              </a:rPr>
              <a:t>kr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En mer sammanhållen, behovsanpassad och personcentrerad vård och omsorg för personer med </a:t>
            </a:r>
            <a:r>
              <a:rPr kumimoji="0" lang="sv-SE" sz="1800" b="1" i="0" u="none" strike="noStrike" kern="1200" cap="none" spc="0" normalizeH="0" baseline="0" noProof="0" dirty="0">
                <a:ln>
                  <a:noFill/>
                </a:ln>
                <a:solidFill>
                  <a:srgbClr val="000000"/>
                </a:solidFill>
                <a:effectLst/>
                <a:uLnTx/>
                <a:uFillTx/>
                <a:latin typeface="Arial"/>
                <a:ea typeface="+mn-ea"/>
                <a:cs typeface="+mn-cs"/>
              </a:rPr>
              <a:t>samsjuklighet </a:t>
            </a:r>
            <a:r>
              <a:rPr kumimoji="0" lang="sv-SE" sz="1800" b="0" i="0" u="none" strike="noStrike" kern="1200" cap="none" spc="0" normalizeH="0" baseline="0" noProof="0" dirty="0">
                <a:ln>
                  <a:noFill/>
                </a:ln>
                <a:solidFill>
                  <a:srgbClr val="000000"/>
                </a:solidFill>
                <a:effectLst/>
                <a:uLnTx/>
                <a:uFillTx/>
                <a:latin typeface="Arial"/>
                <a:ea typeface="+mn-ea"/>
                <a:cs typeface="+mn-cs"/>
              </a:rPr>
              <a:t>eller omfattande behov. </a:t>
            </a:r>
            <a:r>
              <a:rPr kumimoji="0" lang="sv-SE" sz="1800" b="1" i="0" u="none" strike="noStrike" kern="1200" cap="none" spc="0" normalizeH="0" baseline="0" noProof="0" dirty="0">
                <a:ln>
                  <a:noFill/>
                </a:ln>
                <a:solidFill>
                  <a:srgbClr val="FF0000"/>
                </a:solidFill>
                <a:effectLst/>
                <a:uLnTx/>
                <a:uFillTx/>
                <a:latin typeface="Arial"/>
                <a:ea typeface="+mn-ea"/>
                <a:cs typeface="+mn-cs"/>
              </a:rPr>
              <a:t>1 540 000 </a:t>
            </a:r>
            <a:r>
              <a:rPr kumimoji="0" lang="sv-SE" sz="1800" b="1" i="0" u="none" strike="noStrike" kern="1200" cap="none" spc="0" normalizeH="0" baseline="0" noProof="0" dirty="0">
                <a:ln>
                  <a:noFill/>
                </a:ln>
                <a:solidFill>
                  <a:srgbClr val="000000"/>
                </a:solidFill>
                <a:effectLst/>
                <a:uLnTx/>
                <a:uFillTx/>
                <a:latin typeface="Arial"/>
                <a:ea typeface="+mn-ea"/>
                <a:cs typeface="+mn-cs"/>
              </a:rPr>
              <a:t>kr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Ett stärkt och utvecklat </a:t>
            </a:r>
            <a:r>
              <a:rPr kumimoji="0" lang="sv-SE" sz="1800" b="1" i="0" u="none" strike="noStrike" kern="1200" cap="none" spc="0" normalizeH="0" baseline="0" noProof="0" dirty="0">
                <a:ln>
                  <a:noFill/>
                </a:ln>
                <a:solidFill>
                  <a:srgbClr val="000000"/>
                </a:solidFill>
                <a:effectLst/>
                <a:uLnTx/>
                <a:uFillTx/>
                <a:latin typeface="Arial"/>
                <a:ea typeface="+mn-ea"/>
                <a:cs typeface="+mn-cs"/>
              </a:rPr>
              <a:t>suicidpreventivt </a:t>
            </a:r>
            <a:r>
              <a:rPr kumimoji="0" lang="sv-SE" sz="1800" b="0" i="0" u="none" strike="noStrike" kern="1200" cap="none" spc="0" normalizeH="0" baseline="0" noProof="0" dirty="0">
                <a:ln>
                  <a:noFill/>
                </a:ln>
                <a:solidFill>
                  <a:srgbClr val="000000"/>
                </a:solidFill>
                <a:effectLst/>
                <a:uLnTx/>
                <a:uFillTx/>
                <a:latin typeface="Arial"/>
                <a:ea typeface="+mn-ea"/>
                <a:cs typeface="+mn-cs"/>
              </a:rPr>
              <a:t>arbete. </a:t>
            </a:r>
            <a:r>
              <a:rPr kumimoji="0" lang="sv-SE" sz="1800" b="1" i="0" u="none" strike="noStrike" kern="1200" cap="none" spc="0" normalizeH="0" baseline="0" noProof="0" dirty="0">
                <a:ln>
                  <a:noFill/>
                </a:ln>
                <a:solidFill>
                  <a:srgbClr val="FF0000"/>
                </a:solidFill>
                <a:effectLst/>
                <a:uLnTx/>
                <a:uFillTx/>
                <a:latin typeface="Arial"/>
                <a:ea typeface="+mn-ea"/>
                <a:cs typeface="+mn-cs"/>
              </a:rPr>
              <a:t>2 600 000 </a:t>
            </a:r>
            <a:r>
              <a:rPr kumimoji="0" lang="sv-SE" sz="1800" b="1" i="0" u="none" strike="noStrike" kern="1200" cap="none" spc="0" normalizeH="0" baseline="0" noProof="0" dirty="0">
                <a:ln>
                  <a:noFill/>
                </a:ln>
                <a:solidFill>
                  <a:srgbClr val="000000"/>
                </a:solidFill>
                <a:effectLst/>
                <a:uLnTx/>
                <a:uFillTx/>
                <a:latin typeface="Arial"/>
                <a:ea typeface="+mn-ea"/>
                <a:cs typeface="+mn-cs"/>
              </a:rPr>
              <a:t>kr</a:t>
            </a:r>
          </a:p>
        </p:txBody>
      </p:sp>
    </p:spTree>
    <p:extLst>
      <p:ext uri="{BB962C8B-B14F-4D97-AF65-F5344CB8AC3E}">
        <p14:creationId xmlns:p14="http://schemas.microsoft.com/office/powerpoint/2010/main" val="25197076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2025-01-10</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ubrik 5"/>
          <p:cNvSpPr>
            <a:spLocks noGrp="1"/>
          </p:cNvSpPr>
          <p:nvPr>
            <p:ph type="title"/>
          </p:nvPr>
        </p:nvSpPr>
        <p:spPr>
          <a:xfrm>
            <a:off x="499149" y="1029734"/>
            <a:ext cx="10416781" cy="1003603"/>
          </a:xfrm>
        </p:spPr>
        <p:txBody>
          <a:bodyPr>
            <a:normAutofit/>
          </a:bodyPr>
          <a:lstStyle/>
          <a:p>
            <a:r>
              <a:rPr lang="sv-SE" dirty="0">
                <a:solidFill>
                  <a:schemeClr val="accent1"/>
                </a:solidFill>
              </a:rPr>
              <a:t>Omgående hantering av medlen krävs</a:t>
            </a:r>
          </a:p>
        </p:txBody>
      </p:sp>
      <p:sp>
        <p:nvSpPr>
          <p:cNvPr id="8" name="Platshållare för innehåll 7">
            <a:extLst>
              <a:ext uri="{FF2B5EF4-FFF2-40B4-BE49-F238E27FC236}">
                <a16:creationId xmlns:a16="http://schemas.microsoft.com/office/drawing/2014/main" id="{0E0778F9-8F08-E36E-8601-E97C7D1F1FB9}"/>
              </a:ext>
            </a:extLst>
          </p:cNvPr>
          <p:cNvSpPr>
            <a:spLocks noGrp="1"/>
          </p:cNvSpPr>
          <p:nvPr>
            <p:ph idx="1"/>
          </p:nvPr>
        </p:nvSpPr>
        <p:spPr>
          <a:xfrm>
            <a:off x="499149" y="2033337"/>
            <a:ext cx="11370906" cy="4133547"/>
          </a:xfrm>
        </p:spPr>
        <p:txBody>
          <a:bodyPr>
            <a:normAutofit fontScale="92500" lnSpcReduction="20000"/>
          </a:bodyPr>
          <a:lstStyle/>
          <a:p>
            <a:pPr marL="285750" indent="-285750">
              <a:buFont typeface="Arial" panose="020B0604020202020204" pitchFamily="34" charset="0"/>
              <a:buChar char="•"/>
            </a:pPr>
            <a:r>
              <a:rPr lang="sv-SE" dirty="0"/>
              <a:t>Faktureringsanvisningar mailas ut efter mötet. Kommuner med flera representanter samordnar sig kring vem som ansvarar för att fakturering görs </a:t>
            </a:r>
          </a:p>
          <a:p>
            <a:pPr marL="285750" indent="-285750">
              <a:buFont typeface="Arial" panose="020B0604020202020204" pitchFamily="34" charset="0"/>
              <a:buChar char="•"/>
            </a:pPr>
            <a:r>
              <a:rPr lang="sv-SE" dirty="0"/>
              <a:t>Viktigt att fakturor ställs ut snarast möjligt. Behöver ha inkommit till RSS absolut </a:t>
            </a:r>
            <a:r>
              <a:rPr lang="sv-SE" b="1" dirty="0">
                <a:solidFill>
                  <a:srgbClr val="FF0000"/>
                </a:solidFill>
              </a:rPr>
              <a:t>senast 8 januari</a:t>
            </a:r>
            <a:r>
              <a:rPr lang="sv-SE" dirty="0"/>
              <a:t>. </a:t>
            </a:r>
          </a:p>
          <a:p>
            <a:pPr marL="285750" indent="-285750">
              <a:buFont typeface="Arial" panose="020B0604020202020204" pitchFamily="34" charset="0"/>
              <a:buChar char="•"/>
            </a:pPr>
            <a:r>
              <a:rPr lang="sv-SE" dirty="0"/>
              <a:t>En faktura per insatsområde/projektnummer</a:t>
            </a:r>
          </a:p>
          <a:p>
            <a:pPr marL="285750" indent="-285750">
              <a:buFont typeface="Arial" panose="020B0604020202020204" pitchFamily="34" charset="0"/>
              <a:buChar char="•"/>
            </a:pPr>
            <a:r>
              <a:rPr lang="sv-SE" dirty="0"/>
              <a:t>Medlen kan användas till insatser som gjorts lokalt under året i enlighet med villkoren i Överenskommelsen.</a:t>
            </a:r>
          </a:p>
          <a:p>
            <a:pPr marL="285750" indent="-285750">
              <a:buFont typeface="Arial" panose="020B0604020202020204" pitchFamily="34" charset="0"/>
              <a:buChar char="•"/>
            </a:pPr>
            <a:r>
              <a:rPr lang="sv-SE" dirty="0"/>
              <a:t>En enklare redovisning av vilka insatser man gjort rapporteras till RSS senast </a:t>
            </a:r>
            <a:r>
              <a:rPr lang="sv-SE" dirty="0">
                <a:solidFill>
                  <a:srgbClr val="FF0000"/>
                </a:solidFill>
              </a:rPr>
              <a:t>24 januari </a:t>
            </a:r>
            <a:r>
              <a:rPr lang="sv-SE" dirty="0"/>
              <a:t>via digital enkät. Se särskild anvisning </a:t>
            </a:r>
            <a:r>
              <a:rPr lang="sv-SE"/>
              <a:t>för det.</a:t>
            </a:r>
            <a:endParaRPr lang="sv-SE" dirty="0"/>
          </a:p>
          <a:p>
            <a:pPr marL="285750" indent="-285750">
              <a:buFont typeface="Arial" panose="020B0604020202020204" pitchFamily="34" charset="0"/>
              <a:buChar char="•"/>
            </a:pPr>
            <a:r>
              <a:rPr lang="sv-SE" dirty="0"/>
              <a:t>Ej nyttjade medel ansvarar varje huvudman själva för att återbetala till staten.</a:t>
            </a:r>
          </a:p>
          <a:p>
            <a:endParaRPr lang="sv-SE" dirty="0"/>
          </a:p>
        </p:txBody>
      </p:sp>
    </p:spTree>
    <p:extLst>
      <p:ext uri="{BB962C8B-B14F-4D97-AF65-F5344CB8AC3E}">
        <p14:creationId xmlns:p14="http://schemas.microsoft.com/office/powerpoint/2010/main" val="193249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43211D-1A7B-F981-749C-92588826558E}"/>
              </a:ext>
            </a:extLst>
          </p:cNvPr>
          <p:cNvSpPr>
            <a:spLocks noGrp="1"/>
          </p:cNvSpPr>
          <p:nvPr>
            <p:ph type="title"/>
          </p:nvPr>
        </p:nvSpPr>
        <p:spPr/>
        <p:txBody>
          <a:bodyPr/>
          <a:lstStyle/>
          <a:p>
            <a:r>
              <a:rPr lang="sv-SE" dirty="0"/>
              <a:t>Överenskommelse psykisk hälsa 2025</a:t>
            </a:r>
          </a:p>
        </p:txBody>
      </p:sp>
    </p:spTree>
    <p:extLst>
      <p:ext uri="{BB962C8B-B14F-4D97-AF65-F5344CB8AC3E}">
        <p14:creationId xmlns:p14="http://schemas.microsoft.com/office/powerpoint/2010/main" val="926777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Bildobjekt 2" descr="image001"/>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t="9886" r="50966"/>
          <a:stretch/>
        </p:blipFill>
        <p:spPr bwMode="auto">
          <a:xfrm>
            <a:off x="5627075" y="1485899"/>
            <a:ext cx="4906108" cy="4444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ktangel 6"/>
          <p:cNvSpPr/>
          <p:nvPr/>
        </p:nvSpPr>
        <p:spPr>
          <a:xfrm>
            <a:off x="841131" y="2868443"/>
            <a:ext cx="3994639" cy="1569660"/>
          </a:xfrm>
          <a:prstGeom prst="rect">
            <a:avLst/>
          </a:prstGeom>
        </p:spPr>
        <p:txBody>
          <a:bodyPr wrap="square">
            <a:spAutoFit/>
          </a:bodyPr>
          <a:lstStyle/>
          <a:p>
            <a:r>
              <a:rPr lang="sv-SE" sz="2400" dirty="0">
                <a:solidFill>
                  <a:schemeClr val="accent6">
                    <a:lumMod val="25000"/>
                  </a:schemeClr>
                </a:solidFill>
                <a:latin typeface="AvenirNext LT Pro Regular"/>
              </a:rPr>
              <a:t>Beslut fattas av regeringen 31/1 2025 </a:t>
            </a:r>
          </a:p>
          <a:p>
            <a:r>
              <a:rPr lang="sv-SE" sz="2400" dirty="0">
                <a:solidFill>
                  <a:schemeClr val="accent6">
                    <a:lumMod val="25000"/>
                  </a:schemeClr>
                </a:solidFill>
                <a:latin typeface="AvenirNext LT Pro Regular"/>
              </a:rPr>
              <a:t>då förhandlingarna inte är klara. </a:t>
            </a:r>
          </a:p>
        </p:txBody>
      </p:sp>
    </p:spTree>
    <p:extLst>
      <p:ext uri="{BB962C8B-B14F-4D97-AF65-F5344CB8AC3E}">
        <p14:creationId xmlns:p14="http://schemas.microsoft.com/office/powerpoint/2010/main" val="17387289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46172F-A6E8-FF16-A4A2-9C72417D6F6E}"/>
              </a:ext>
            </a:extLst>
          </p:cNvPr>
          <p:cNvSpPr>
            <a:spLocks noGrp="1"/>
          </p:cNvSpPr>
          <p:nvPr>
            <p:ph type="ctrTitle"/>
          </p:nvPr>
        </p:nvSpPr>
        <p:spPr>
          <a:xfrm>
            <a:off x="858644" y="1708034"/>
            <a:ext cx="10474712" cy="1989149"/>
          </a:xfrm>
        </p:spPr>
        <p:txBody>
          <a:bodyPr>
            <a:normAutofit/>
          </a:bodyPr>
          <a:lstStyle/>
          <a:p>
            <a:r>
              <a:rPr lang="sv-SE" sz="4000" dirty="0"/>
              <a:t>7.</a:t>
            </a:r>
            <a:r>
              <a:rPr lang="sv-SE" sz="4000" dirty="0">
                <a:solidFill>
                  <a:schemeClr val="accent1">
                    <a:lumMod val="50000"/>
                  </a:schemeClr>
                </a:solidFill>
              </a:rPr>
              <a:t> </a:t>
            </a:r>
            <a:r>
              <a:rPr lang="sv-SE" sz="4000" dirty="0"/>
              <a:t>Ordförande &amp; vice 2025</a:t>
            </a:r>
          </a:p>
        </p:txBody>
      </p:sp>
      <p:sp>
        <p:nvSpPr>
          <p:cNvPr id="3" name="Underrubrik 2">
            <a:extLst>
              <a:ext uri="{FF2B5EF4-FFF2-40B4-BE49-F238E27FC236}">
                <a16:creationId xmlns:a16="http://schemas.microsoft.com/office/drawing/2014/main" id="{93D4A8A5-3ECF-65B0-5AF7-C177B2CC5C64}"/>
              </a:ext>
            </a:extLst>
          </p:cNvPr>
          <p:cNvSpPr>
            <a:spLocks noGrp="1"/>
          </p:cNvSpPr>
          <p:nvPr>
            <p:ph type="subTitle" idx="1"/>
          </p:nvPr>
        </p:nvSpPr>
        <p:spPr/>
        <p:txBody>
          <a:bodyPr/>
          <a:lstStyle/>
          <a:p>
            <a:endParaRPr lang="sv-SE" sz="2000" i="1" dirty="0"/>
          </a:p>
        </p:txBody>
      </p:sp>
    </p:spTree>
    <p:extLst>
      <p:ext uri="{BB962C8B-B14F-4D97-AF65-F5344CB8AC3E}">
        <p14:creationId xmlns:p14="http://schemas.microsoft.com/office/powerpoint/2010/main" val="40149704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a:bodyPr>
          <a:lstStyle/>
          <a:p>
            <a:pPr marL="0" indent="0" fontAlgn="ctr">
              <a:buNone/>
            </a:pPr>
            <a:r>
              <a:rPr lang="sv-SE" dirty="0"/>
              <a:t>Regionen och kommunerna växlar ordförandeposten i Länschefsnätverket</a:t>
            </a:r>
          </a:p>
          <a:p>
            <a:pPr marL="0" indent="0" fontAlgn="ctr">
              <a:buNone/>
            </a:pPr>
            <a:r>
              <a:rPr lang="sv-SE" dirty="0"/>
              <a:t>Vartannat år. </a:t>
            </a:r>
          </a:p>
          <a:p>
            <a:pPr marL="0" indent="0" fontAlgn="ctr">
              <a:buNone/>
            </a:pPr>
            <a:r>
              <a:rPr lang="sv-SE" dirty="0"/>
              <a:t>För 2025 ska kommunerna ha ordförandeposten och Regionen Posten som vice ordförande.</a:t>
            </a:r>
          </a:p>
          <a:p>
            <a:pPr marL="0" indent="0" fontAlgn="ctr">
              <a:buNone/>
            </a:pPr>
            <a:r>
              <a:rPr lang="sv-SE" b="1" i="1" dirty="0"/>
              <a:t>Förslag till beslut</a:t>
            </a:r>
            <a:br>
              <a:rPr lang="sv-SE" i="1" dirty="0"/>
            </a:br>
            <a:r>
              <a:rPr lang="sv-SE" i="1" dirty="0"/>
              <a:t>A</a:t>
            </a:r>
            <a:r>
              <a:rPr lang="sv-SE" dirty="0"/>
              <a:t>nta Ulrika Gärdsback till ordförande och Beat Axå till vice ordförande.</a:t>
            </a:r>
          </a:p>
        </p:txBody>
      </p:sp>
      <p:sp>
        <p:nvSpPr>
          <p:cNvPr id="3" name="Platshållare för datum 2"/>
          <p:cNvSpPr>
            <a:spLocks noGrp="1"/>
          </p:cNvSpPr>
          <p:nvPr>
            <p:ph type="dt" sz="half" idx="10"/>
          </p:nvPr>
        </p:nvSpPr>
        <p:spPr/>
        <p:txBody>
          <a:bodyPr/>
          <a:lstStyle/>
          <a:p>
            <a:fld id="{9C5C3358-106F-4A3A-8507-6544091CE7EB}" type="datetime1">
              <a:rPr lang="sv-SE" smtClean="0"/>
              <a:t>2025-01-10</a:t>
            </a:fld>
            <a:endParaRPr lang="sv-SE" dirty="0"/>
          </a:p>
        </p:txBody>
      </p:sp>
      <p:sp>
        <p:nvSpPr>
          <p:cNvPr id="4" name="Platshållare för sidfot 3"/>
          <p:cNvSpPr>
            <a:spLocks noGrp="1"/>
          </p:cNvSpPr>
          <p:nvPr>
            <p:ph type="ftr" sz="quarter" idx="11"/>
          </p:nvPr>
        </p:nvSpPr>
        <p:spPr/>
        <p:txBody>
          <a:bodyPr/>
          <a:lstStyle/>
          <a:p>
            <a:r>
              <a:rPr lang="sv-SE"/>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85</a:t>
            </a:fld>
            <a:endParaRPr lang="sv-SE" dirty="0"/>
          </a:p>
        </p:txBody>
      </p:sp>
      <p:sp>
        <p:nvSpPr>
          <p:cNvPr id="6" name="Rubrik 5"/>
          <p:cNvSpPr>
            <a:spLocks noGrp="1"/>
          </p:cNvSpPr>
          <p:nvPr>
            <p:ph type="title"/>
          </p:nvPr>
        </p:nvSpPr>
        <p:spPr/>
        <p:txBody>
          <a:bodyPr/>
          <a:lstStyle/>
          <a:p>
            <a:r>
              <a:rPr lang="sv-SE" dirty="0"/>
              <a:t>Ordförande och vice 2025</a:t>
            </a:r>
          </a:p>
        </p:txBody>
      </p:sp>
    </p:spTree>
    <p:extLst>
      <p:ext uri="{BB962C8B-B14F-4D97-AF65-F5344CB8AC3E}">
        <p14:creationId xmlns:p14="http://schemas.microsoft.com/office/powerpoint/2010/main" val="37985636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46172F-A6E8-FF16-A4A2-9C72417D6F6E}"/>
              </a:ext>
            </a:extLst>
          </p:cNvPr>
          <p:cNvSpPr>
            <a:spLocks noGrp="1"/>
          </p:cNvSpPr>
          <p:nvPr>
            <p:ph type="ctrTitle"/>
          </p:nvPr>
        </p:nvSpPr>
        <p:spPr>
          <a:xfrm>
            <a:off x="858644" y="1708034"/>
            <a:ext cx="10474712" cy="1989149"/>
          </a:xfrm>
        </p:spPr>
        <p:txBody>
          <a:bodyPr>
            <a:normAutofit/>
          </a:bodyPr>
          <a:lstStyle/>
          <a:p>
            <a:r>
              <a:rPr lang="sv-SE" sz="4000" dirty="0"/>
              <a:t>8.</a:t>
            </a:r>
            <a:r>
              <a:rPr lang="sv-SE" sz="4000" dirty="0">
                <a:solidFill>
                  <a:schemeClr val="accent1">
                    <a:lumMod val="50000"/>
                  </a:schemeClr>
                </a:solidFill>
              </a:rPr>
              <a:t> </a:t>
            </a:r>
            <a:r>
              <a:rPr lang="sv-SE" sz="4000" dirty="0"/>
              <a:t>Kalendarium 2025</a:t>
            </a:r>
          </a:p>
        </p:txBody>
      </p:sp>
      <p:sp>
        <p:nvSpPr>
          <p:cNvPr id="3" name="Underrubrik 2">
            <a:extLst>
              <a:ext uri="{FF2B5EF4-FFF2-40B4-BE49-F238E27FC236}">
                <a16:creationId xmlns:a16="http://schemas.microsoft.com/office/drawing/2014/main" id="{93D4A8A5-3ECF-65B0-5AF7-C177B2CC5C64}"/>
              </a:ext>
            </a:extLst>
          </p:cNvPr>
          <p:cNvSpPr>
            <a:spLocks noGrp="1"/>
          </p:cNvSpPr>
          <p:nvPr>
            <p:ph type="subTitle" idx="1"/>
          </p:nvPr>
        </p:nvSpPr>
        <p:spPr/>
        <p:txBody>
          <a:bodyPr/>
          <a:lstStyle/>
          <a:p>
            <a:endParaRPr lang="sv-SE" sz="2000" i="1" dirty="0"/>
          </a:p>
        </p:txBody>
      </p:sp>
    </p:spTree>
    <p:extLst>
      <p:ext uri="{BB962C8B-B14F-4D97-AF65-F5344CB8AC3E}">
        <p14:creationId xmlns:p14="http://schemas.microsoft.com/office/powerpoint/2010/main" val="21070831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354791" y="1856678"/>
            <a:ext cx="11370906" cy="3320948"/>
          </a:xfrm>
        </p:spPr>
        <p:txBody>
          <a:bodyPr>
            <a:normAutofit/>
          </a:bodyPr>
          <a:lstStyle/>
          <a:p>
            <a:pPr marL="0" lvl="0" indent="0">
              <a:buNone/>
            </a:pPr>
            <a:br>
              <a:rPr lang="sv-SE" dirty="0"/>
            </a:br>
            <a:r>
              <a:rPr lang="sv-SE" dirty="0"/>
              <a:t>Styrgruppen har tagit hänsyn till behovet av att träffas fysiskt för att möjliggöra fördjupade dialoger och diskussioner</a:t>
            </a:r>
          </a:p>
          <a:p>
            <a:pPr marL="0" lvl="0" indent="0">
              <a:buNone/>
            </a:pPr>
            <a:endParaRPr lang="sv-SE" dirty="0"/>
          </a:p>
          <a:p>
            <a:pPr marL="0" lvl="0" indent="0">
              <a:buNone/>
            </a:pPr>
            <a:r>
              <a:rPr lang="sv-SE" dirty="0"/>
              <a:t>LCHNV-möten under 2025 kommer att alternera mellan fysiska och digitala träffar. Detta innebär att hybridmöten inte kommer att erbjudas.</a:t>
            </a:r>
            <a:endParaRPr lang="sv-SE" b="1" dirty="0"/>
          </a:p>
        </p:txBody>
      </p:sp>
      <p:sp>
        <p:nvSpPr>
          <p:cNvPr id="3" name="Platshållare för datum 2"/>
          <p:cNvSpPr>
            <a:spLocks noGrp="1"/>
          </p:cNvSpPr>
          <p:nvPr>
            <p:ph type="dt" sz="half" idx="10"/>
          </p:nvPr>
        </p:nvSpPr>
        <p:spPr/>
        <p:txBody>
          <a:bodyPr/>
          <a:lstStyle/>
          <a:p>
            <a:fld id="{9C5C3358-106F-4A3A-8507-6544091CE7EB}" type="datetime1">
              <a:rPr lang="sv-SE" smtClean="0"/>
              <a:t>2025-01-10</a:t>
            </a:fld>
            <a:endParaRPr lang="sv-SE" dirty="0"/>
          </a:p>
        </p:txBody>
      </p:sp>
      <p:sp>
        <p:nvSpPr>
          <p:cNvPr id="4" name="Platshållare för sidfot 3"/>
          <p:cNvSpPr>
            <a:spLocks noGrp="1"/>
          </p:cNvSpPr>
          <p:nvPr>
            <p:ph type="ftr" sz="quarter" idx="11"/>
          </p:nvPr>
        </p:nvSpPr>
        <p:spPr/>
        <p:txBody>
          <a:bodyPr/>
          <a:lstStyle/>
          <a:p>
            <a:r>
              <a:rPr lang="sv-SE"/>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87</a:t>
            </a:fld>
            <a:endParaRPr lang="sv-SE" dirty="0"/>
          </a:p>
        </p:txBody>
      </p:sp>
      <p:sp>
        <p:nvSpPr>
          <p:cNvPr id="6" name="Rubrik 5"/>
          <p:cNvSpPr>
            <a:spLocks noGrp="1"/>
          </p:cNvSpPr>
          <p:nvPr>
            <p:ph type="title"/>
          </p:nvPr>
        </p:nvSpPr>
        <p:spPr/>
        <p:txBody>
          <a:bodyPr/>
          <a:lstStyle/>
          <a:p>
            <a:r>
              <a:rPr lang="sv-SE" dirty="0"/>
              <a:t>Kalendarium 2025</a:t>
            </a:r>
          </a:p>
        </p:txBody>
      </p:sp>
    </p:spTree>
    <p:extLst>
      <p:ext uri="{BB962C8B-B14F-4D97-AF65-F5344CB8AC3E}">
        <p14:creationId xmlns:p14="http://schemas.microsoft.com/office/powerpoint/2010/main" val="24383087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9C5C3358-106F-4A3A-8507-6544091CE7EB}" type="datetime1">
              <a:rPr lang="sv-SE" smtClean="0"/>
              <a:t>2025-01-10</a:t>
            </a:fld>
            <a:endParaRPr lang="sv-SE" dirty="0"/>
          </a:p>
        </p:txBody>
      </p:sp>
      <p:sp>
        <p:nvSpPr>
          <p:cNvPr id="4" name="Platshållare för sidfot 3"/>
          <p:cNvSpPr>
            <a:spLocks noGrp="1"/>
          </p:cNvSpPr>
          <p:nvPr>
            <p:ph type="ftr" sz="quarter" idx="11"/>
          </p:nvPr>
        </p:nvSpPr>
        <p:spPr/>
        <p:txBody>
          <a:bodyPr/>
          <a:lstStyle/>
          <a:p>
            <a:r>
              <a:rPr lang="sv-SE"/>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88</a:t>
            </a:fld>
            <a:endParaRPr lang="sv-SE" dirty="0"/>
          </a:p>
        </p:txBody>
      </p:sp>
      <p:pic>
        <p:nvPicPr>
          <p:cNvPr id="9" name="Bildobjekt 8">
            <a:extLst>
              <a:ext uri="{FF2B5EF4-FFF2-40B4-BE49-F238E27FC236}">
                <a16:creationId xmlns:a16="http://schemas.microsoft.com/office/drawing/2014/main" id="{813CC045-7870-D828-B8D7-5B29DFE27E63}"/>
              </a:ext>
            </a:extLst>
          </p:cNvPr>
          <p:cNvPicPr>
            <a:picLocks noChangeAspect="1"/>
          </p:cNvPicPr>
          <p:nvPr/>
        </p:nvPicPr>
        <p:blipFill>
          <a:blip r:embed="rId3"/>
          <a:stretch>
            <a:fillRect/>
          </a:stretch>
        </p:blipFill>
        <p:spPr>
          <a:xfrm>
            <a:off x="1528762" y="1144587"/>
            <a:ext cx="8971446" cy="5091113"/>
          </a:xfrm>
          <a:prstGeom prst="rect">
            <a:avLst/>
          </a:prstGeom>
        </p:spPr>
      </p:pic>
    </p:spTree>
    <p:extLst>
      <p:ext uri="{BB962C8B-B14F-4D97-AF65-F5344CB8AC3E}">
        <p14:creationId xmlns:p14="http://schemas.microsoft.com/office/powerpoint/2010/main" val="8295609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46172F-A6E8-FF16-A4A2-9C72417D6F6E}"/>
              </a:ext>
            </a:extLst>
          </p:cNvPr>
          <p:cNvSpPr>
            <a:spLocks noGrp="1"/>
          </p:cNvSpPr>
          <p:nvPr>
            <p:ph type="ctrTitle"/>
          </p:nvPr>
        </p:nvSpPr>
        <p:spPr>
          <a:xfrm>
            <a:off x="858644" y="1708034"/>
            <a:ext cx="10474712" cy="1989149"/>
          </a:xfrm>
        </p:spPr>
        <p:txBody>
          <a:bodyPr>
            <a:normAutofit/>
          </a:bodyPr>
          <a:lstStyle/>
          <a:p>
            <a:r>
              <a:rPr lang="sv-SE" sz="4000" dirty="0"/>
              <a:t>9.</a:t>
            </a:r>
            <a:r>
              <a:rPr lang="sv-SE" sz="4000" dirty="0">
                <a:solidFill>
                  <a:schemeClr val="accent1">
                    <a:lumMod val="50000"/>
                  </a:schemeClr>
                </a:solidFill>
              </a:rPr>
              <a:t> </a:t>
            </a:r>
            <a:r>
              <a:rPr lang="sv-SE" sz="4000" dirty="0"/>
              <a:t>Övriga frågor</a:t>
            </a:r>
          </a:p>
        </p:txBody>
      </p:sp>
      <p:sp>
        <p:nvSpPr>
          <p:cNvPr id="3" name="Underrubrik 2">
            <a:extLst>
              <a:ext uri="{FF2B5EF4-FFF2-40B4-BE49-F238E27FC236}">
                <a16:creationId xmlns:a16="http://schemas.microsoft.com/office/drawing/2014/main" id="{93D4A8A5-3ECF-65B0-5AF7-C177B2CC5C64}"/>
              </a:ext>
            </a:extLst>
          </p:cNvPr>
          <p:cNvSpPr>
            <a:spLocks noGrp="1"/>
          </p:cNvSpPr>
          <p:nvPr>
            <p:ph type="subTitle" idx="1"/>
          </p:nvPr>
        </p:nvSpPr>
        <p:spPr/>
        <p:txBody>
          <a:bodyPr/>
          <a:lstStyle/>
          <a:p>
            <a:endParaRPr lang="sv-SE" sz="2000" i="1" dirty="0"/>
          </a:p>
        </p:txBody>
      </p:sp>
    </p:spTree>
    <p:extLst>
      <p:ext uri="{BB962C8B-B14F-4D97-AF65-F5344CB8AC3E}">
        <p14:creationId xmlns:p14="http://schemas.microsoft.com/office/powerpoint/2010/main" val="1483836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p:cNvSpPr/>
          <p:nvPr/>
        </p:nvSpPr>
        <p:spPr>
          <a:xfrm>
            <a:off x="-82296" y="922527"/>
            <a:ext cx="12356592" cy="5262632"/>
          </a:xfrm>
          <a:prstGeom prst="rect">
            <a:avLst/>
          </a:prstGeom>
          <a:solidFill>
            <a:srgbClr val="F4FAF9"/>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Platshållare för innehåll 1"/>
          <p:cNvSpPr>
            <a:spLocks noGrp="1"/>
          </p:cNvSpPr>
          <p:nvPr>
            <p:ph idx="1"/>
          </p:nvPr>
        </p:nvSpPr>
        <p:spPr/>
        <p:txBody>
          <a:bodyPr>
            <a:normAutofit/>
          </a:bodyPr>
          <a:lstStyle/>
          <a:p>
            <a:pPr marL="457200" lvl="1" indent="0">
              <a:buNone/>
            </a:pPr>
            <a:endParaRPr lang="sv-SE" dirty="0"/>
          </a:p>
          <a:p>
            <a:pPr marL="0" indent="0">
              <a:buNone/>
            </a:pPr>
            <a:endParaRPr lang="sv-SE" dirty="0"/>
          </a:p>
          <a:p>
            <a:pPr marL="0" indent="0">
              <a:buNone/>
            </a:pPr>
            <a:endParaRPr lang="sv-SE"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2025-01-10</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ubrik 5"/>
          <p:cNvSpPr>
            <a:spLocks noGrp="1"/>
          </p:cNvSpPr>
          <p:nvPr>
            <p:ph type="title"/>
          </p:nvPr>
        </p:nvSpPr>
        <p:spPr/>
        <p:txBody>
          <a:bodyPr/>
          <a:lstStyle/>
          <a:p>
            <a:r>
              <a:rPr lang="sv-SE" dirty="0"/>
              <a:t>Mäns våld mot kvinnor – Länsstyrelse </a:t>
            </a:r>
          </a:p>
        </p:txBody>
      </p:sp>
      <p:sp>
        <p:nvSpPr>
          <p:cNvPr id="9" name="Platshållare för innehåll 1"/>
          <p:cNvSpPr txBox="1">
            <a:spLocks/>
          </p:cNvSpPr>
          <p:nvPr/>
        </p:nvSpPr>
        <p:spPr>
          <a:xfrm>
            <a:off x="410547" y="2084439"/>
            <a:ext cx="11370906" cy="4284617"/>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lang="sv-SE" sz="6400" b="1" noProof="0" dirty="0">
                <a:solidFill>
                  <a:srgbClr val="000000"/>
                </a:solidFill>
                <a:latin typeface="Arial"/>
              </a:rPr>
              <a:t>Behov inventering våldsutövare </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lang="sv-SE" sz="6400" b="1" dirty="0">
                <a:solidFill>
                  <a:srgbClr val="000000"/>
                </a:solidFill>
                <a:latin typeface="Arial"/>
              </a:rPr>
              <a:t>Prostitution och Människohandel</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lang="sv-SE" sz="6400" b="1" noProof="0" dirty="0">
                <a:solidFill>
                  <a:srgbClr val="000000"/>
                </a:solidFill>
                <a:latin typeface="Arial"/>
              </a:rPr>
              <a:t>RUS</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mn-cs"/>
            </a:endParaRPr>
          </a:p>
          <a:p>
            <a:pPr marL="685800" marR="0" lvl="1"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mn-cs"/>
            </a:endParaRPr>
          </a:p>
          <a:p>
            <a:pPr marL="685800" marR="0" lvl="1"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mn-cs"/>
            </a:endParaRPr>
          </a:p>
          <a:p>
            <a:pPr marL="685800" marR="0" lvl="1"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br>
              <a:rPr kumimoji="0" lang="sv-SE" sz="2400" b="1" i="0" u="none" strike="noStrike" kern="1200" cap="none" spc="0" normalizeH="0" baseline="0" noProof="0" dirty="0">
                <a:ln>
                  <a:noFill/>
                </a:ln>
                <a:solidFill>
                  <a:srgbClr val="000000"/>
                </a:solidFill>
                <a:effectLst/>
                <a:uLnTx/>
                <a:uFillTx/>
                <a:latin typeface="Arial"/>
                <a:ea typeface="+mn-ea"/>
                <a:cs typeface="+mn-cs"/>
              </a:rPr>
            </a:br>
            <a:br>
              <a:rPr kumimoji="0" lang="sv-SE" sz="2400" b="1" i="0" u="none" strike="noStrike" kern="1200" cap="none" spc="0" normalizeH="0" baseline="0" noProof="0" dirty="0">
                <a:ln>
                  <a:noFill/>
                </a:ln>
                <a:solidFill>
                  <a:srgbClr val="000000"/>
                </a:solidFill>
                <a:effectLst/>
                <a:uLnTx/>
                <a:uFillTx/>
                <a:latin typeface="Arial"/>
                <a:ea typeface="+mn-ea"/>
                <a:cs typeface="+mn-cs"/>
              </a:rPr>
            </a:br>
            <a:br>
              <a:rPr kumimoji="0" lang="sv-SE" sz="2400" b="1" i="0" u="none" strike="noStrike" kern="1200" cap="none" spc="0" normalizeH="0" baseline="0" noProof="0" dirty="0">
                <a:ln>
                  <a:noFill/>
                </a:ln>
                <a:solidFill>
                  <a:srgbClr val="000000"/>
                </a:solidFill>
                <a:effectLst/>
                <a:uLnTx/>
                <a:uFillTx/>
                <a:latin typeface="Arial"/>
                <a:ea typeface="+mn-ea"/>
                <a:cs typeface="+mn-cs"/>
              </a:rPr>
            </a:br>
            <a:endParaRPr kumimoji="0" lang="sv-SE" sz="2400" b="0" i="0" u="none" strike="noStrike" kern="1200" cap="none" spc="0" normalizeH="0" baseline="0" noProof="0" dirty="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br>
              <a:rPr kumimoji="0" lang="sv-SE" sz="2400" b="0" i="0" u="none" strike="noStrike" kern="1200" cap="none" spc="0" normalizeH="0" baseline="0" noProof="0" dirty="0">
                <a:ln>
                  <a:noFill/>
                </a:ln>
                <a:solidFill>
                  <a:srgbClr val="000000"/>
                </a:solidFill>
                <a:effectLst/>
                <a:uLnTx/>
                <a:uFillTx/>
                <a:latin typeface="Arial"/>
                <a:ea typeface="+mn-ea"/>
                <a:cs typeface="+mn-cs"/>
              </a:rPr>
            </a:br>
            <a:r>
              <a:rPr kumimoji="0" lang="sv-SE" sz="2400" b="1" i="0" u="none" strike="noStrike" kern="1200" cap="none" spc="0" normalizeH="0" baseline="0" noProof="0" dirty="0">
                <a:ln>
                  <a:noFill/>
                </a:ln>
                <a:solidFill>
                  <a:srgbClr val="000000"/>
                </a:solidFill>
                <a:effectLst/>
                <a:uLnTx/>
                <a:uFillTx/>
                <a:latin typeface="Arial"/>
                <a:ea typeface="+mn-ea"/>
                <a:cs typeface="+mn-cs"/>
              </a:rPr>
              <a:t> </a:t>
            </a:r>
          </a:p>
        </p:txBody>
      </p:sp>
    </p:spTree>
    <p:extLst>
      <p:ext uri="{BB962C8B-B14F-4D97-AF65-F5344CB8AC3E}">
        <p14:creationId xmlns:p14="http://schemas.microsoft.com/office/powerpoint/2010/main" val="3420465061"/>
      </p:ext>
    </p:extLst>
  </p:cSld>
  <p:clrMapOvr>
    <a:masterClrMapping/>
  </p:clrMapOvr>
</p:sld>
</file>

<file path=ppt/theme/theme1.xml><?xml version="1.0" encoding="utf-8"?>
<a:theme xmlns:a="http://schemas.openxmlformats.org/drawingml/2006/main" name="VCdag">
  <a:themeElements>
    <a:clrScheme name="RSS Dalarna">
      <a:dk1>
        <a:srgbClr val="000000"/>
      </a:dk1>
      <a:lt1>
        <a:srgbClr val="FFFFFF"/>
      </a:lt1>
      <a:dk2>
        <a:srgbClr val="45907A"/>
      </a:dk2>
      <a:lt2>
        <a:srgbClr val="D5EAE6"/>
      </a:lt2>
      <a:accent1>
        <a:srgbClr val="45907A"/>
      </a:accent1>
      <a:accent2>
        <a:srgbClr val="D5EAE6"/>
      </a:accent2>
      <a:accent3>
        <a:srgbClr val="0074A2"/>
      </a:accent3>
      <a:accent4>
        <a:srgbClr val="DEF0F4"/>
      </a:accent4>
      <a:accent5>
        <a:srgbClr val="EDBC2E"/>
      </a:accent5>
      <a:accent6>
        <a:srgbClr val="FFEC9F"/>
      </a:accent6>
      <a:hlink>
        <a:srgbClr val="0074A2"/>
      </a:hlink>
      <a:folHlink>
        <a:srgbClr val="45907A"/>
      </a:folHlink>
    </a:clrScheme>
    <a:fontScheme name="Lt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td_standard.potx" id="{151680F3-6FC2-4960-B137-648106B7FBF2}" vid="{FDF325D6-299B-47C8-B8D0-086DBBEE1ED8}"/>
    </a:ext>
  </a:extLst>
</a:theme>
</file>

<file path=ppt/theme/theme2.xml><?xml version="1.0" encoding="utf-8"?>
<a:theme xmlns:a="http://schemas.openxmlformats.org/drawingml/2006/main" name="Rubrikbilder">
  <a:themeElements>
    <a:clrScheme name="SKR 2024">
      <a:dk1>
        <a:srgbClr val="262422"/>
      </a:dk1>
      <a:lt1>
        <a:srgbClr val="FFFFFF"/>
      </a:lt1>
      <a:dk2>
        <a:srgbClr val="9A3324"/>
      </a:dk2>
      <a:lt2>
        <a:srgbClr val="F7F2EB"/>
      </a:lt2>
      <a:accent1>
        <a:srgbClr val="FF7C5D"/>
      </a:accent1>
      <a:accent2>
        <a:srgbClr val="115E67"/>
      </a:accent2>
      <a:accent3>
        <a:srgbClr val="154F80"/>
      </a:accent3>
      <a:accent4>
        <a:srgbClr val="F0D7BF"/>
      </a:accent4>
      <a:accent5>
        <a:srgbClr val="FFCEC6"/>
      </a:accent5>
      <a:accent6>
        <a:srgbClr val="BDDBD2"/>
      </a:accent6>
      <a:hlink>
        <a:srgbClr val="115E67"/>
      </a:hlink>
      <a:folHlink>
        <a:srgbClr val="9A3324"/>
      </a:folHlink>
    </a:clrScheme>
    <a:fontScheme name="SKR 2024 Avenir">
      <a:majorFont>
        <a:latin typeface="AvenirNext LT Pro 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KR 2024 7" id="{0F2A4BFE-04EA-4A58-873D-362175CC65A7}" vid="{01E46586-41F6-4F44-B78F-3CAB574591C7}"/>
    </a:ext>
  </a:extLst>
</a:theme>
</file>

<file path=ppt/theme/theme3.xml><?xml version="1.0" encoding="utf-8"?>
<a:theme xmlns:a="http://schemas.openxmlformats.org/drawingml/2006/main" name="Text/text och innehåll">
  <a:themeElements>
    <a:clrScheme name="SKR 2024">
      <a:dk1>
        <a:srgbClr val="262422"/>
      </a:dk1>
      <a:lt1>
        <a:srgbClr val="FFFFFF"/>
      </a:lt1>
      <a:dk2>
        <a:srgbClr val="9A3324"/>
      </a:dk2>
      <a:lt2>
        <a:srgbClr val="F7F2EB"/>
      </a:lt2>
      <a:accent1>
        <a:srgbClr val="FF7C5D"/>
      </a:accent1>
      <a:accent2>
        <a:srgbClr val="115E67"/>
      </a:accent2>
      <a:accent3>
        <a:srgbClr val="154F80"/>
      </a:accent3>
      <a:accent4>
        <a:srgbClr val="F0D7BF"/>
      </a:accent4>
      <a:accent5>
        <a:srgbClr val="FFCEC6"/>
      </a:accent5>
      <a:accent6>
        <a:srgbClr val="BDDBD2"/>
      </a:accent6>
      <a:hlink>
        <a:srgbClr val="115E67"/>
      </a:hlink>
      <a:folHlink>
        <a:srgbClr val="9A3324"/>
      </a:folHlink>
    </a:clrScheme>
    <a:fontScheme name="SKR 2024 Avenir">
      <a:majorFont>
        <a:latin typeface="AvenirNext LT Pro 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KR 2024 7" id="{0F2A4BFE-04EA-4A58-873D-362175CC65A7}" vid="{12395BC3-0460-4617-A564-E63F93C3D15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tandard - Röd">
  <a:themeElements>
    <a:clrScheme name="RD23">
      <a:dk1>
        <a:sysClr val="windowText" lastClr="000000"/>
      </a:dk1>
      <a:lt1>
        <a:sysClr val="window" lastClr="FFFFFF"/>
      </a:lt1>
      <a:dk2>
        <a:srgbClr val="595959"/>
      </a:dk2>
      <a:lt2>
        <a:srgbClr val="FBDCE2"/>
      </a:lt2>
      <a:accent1>
        <a:srgbClr val="DB3747"/>
      </a:accent1>
      <a:accent2>
        <a:srgbClr val="168DAF"/>
      </a:accent2>
      <a:accent3>
        <a:srgbClr val="178572"/>
      </a:accent3>
      <a:accent4>
        <a:srgbClr val="FED379"/>
      </a:accent4>
      <a:accent5>
        <a:srgbClr val="F4A9B6"/>
      </a:accent5>
      <a:accent6>
        <a:srgbClr val="93D3E5"/>
      </a:accent6>
      <a:hlink>
        <a:srgbClr val="03577B"/>
      </a:hlink>
      <a:folHlink>
        <a:srgbClr val="03577B"/>
      </a:folHlink>
    </a:clrScheme>
    <a:fontScheme name="RD2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VCdag">
  <a:themeElements>
    <a:clrScheme name="RSS Dalarna">
      <a:dk1>
        <a:srgbClr val="000000"/>
      </a:dk1>
      <a:lt1>
        <a:srgbClr val="FFFFFF"/>
      </a:lt1>
      <a:dk2>
        <a:srgbClr val="45907A"/>
      </a:dk2>
      <a:lt2>
        <a:srgbClr val="D5EAE6"/>
      </a:lt2>
      <a:accent1>
        <a:srgbClr val="45907A"/>
      </a:accent1>
      <a:accent2>
        <a:srgbClr val="D5EAE6"/>
      </a:accent2>
      <a:accent3>
        <a:srgbClr val="0074A2"/>
      </a:accent3>
      <a:accent4>
        <a:srgbClr val="DEF0F4"/>
      </a:accent4>
      <a:accent5>
        <a:srgbClr val="EDBC2E"/>
      </a:accent5>
      <a:accent6>
        <a:srgbClr val="FFEC9F"/>
      </a:accent6>
      <a:hlink>
        <a:srgbClr val="0074A2"/>
      </a:hlink>
      <a:folHlink>
        <a:srgbClr val="45907A"/>
      </a:folHlink>
    </a:clrScheme>
    <a:fontScheme name="Lt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55176BD3-FC73-3048-A718-12AE2B636BDB}" vid="{0342180B-F0B6-4640-AC8A-564B939275AF}"/>
    </a:ext>
  </a:extLst>
</a:theme>
</file>

<file path=ppt/theme/theme7.xml><?xml version="1.0" encoding="utf-8"?>
<a:theme xmlns:a="http://schemas.openxmlformats.org/drawingml/2006/main" name="2_VCdag">
  <a:themeElements>
    <a:clrScheme name="Ltd">
      <a:dk1>
        <a:sysClr val="windowText" lastClr="000000"/>
      </a:dk1>
      <a:lt1>
        <a:sysClr val="window" lastClr="FFFFFF"/>
      </a:lt1>
      <a:dk2>
        <a:srgbClr val="F15060"/>
      </a:dk2>
      <a:lt2>
        <a:srgbClr val="E7E6E6"/>
      </a:lt2>
      <a:accent1>
        <a:srgbClr val="00B4E4"/>
      </a:accent1>
      <a:accent2>
        <a:srgbClr val="28B29A"/>
      </a:accent2>
      <a:accent3>
        <a:srgbClr val="FFD378"/>
      </a:accent3>
      <a:accent4>
        <a:srgbClr val="AEDDEF"/>
      </a:accent4>
      <a:accent5>
        <a:srgbClr val="6ACEC3"/>
      </a:accent5>
      <a:accent6>
        <a:srgbClr val="FAE9BA"/>
      </a:accent6>
      <a:hlink>
        <a:srgbClr val="0074A2"/>
      </a:hlink>
      <a:folHlink>
        <a:srgbClr val="0074A2"/>
      </a:folHlink>
    </a:clrScheme>
    <a:fontScheme name="Lt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td_standard.potx" id="{151680F3-6FC2-4960-B137-648106B7FBF2}" vid="{FDF325D6-299B-47C8-B8D0-086DBBEE1ED8}"/>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10409</TotalTime>
  <Words>6350</Words>
  <Application>Microsoft Office PowerPoint</Application>
  <PresentationFormat>Bredbild</PresentationFormat>
  <Paragraphs>1074</Paragraphs>
  <Slides>89</Slides>
  <Notes>40</Notes>
  <HiddenSlides>2</HiddenSlides>
  <MMClips>0</MMClips>
  <ScaleCrop>false</ScaleCrop>
  <HeadingPairs>
    <vt:vector size="6" baseType="variant">
      <vt:variant>
        <vt:lpstr>Använt teckensnitt</vt:lpstr>
      </vt:variant>
      <vt:variant>
        <vt:i4>9</vt:i4>
      </vt:variant>
      <vt:variant>
        <vt:lpstr>Tema</vt:lpstr>
      </vt:variant>
      <vt:variant>
        <vt:i4>7</vt:i4>
      </vt:variant>
      <vt:variant>
        <vt:lpstr>Bildrubriker</vt:lpstr>
      </vt:variant>
      <vt:variant>
        <vt:i4>89</vt:i4>
      </vt:variant>
    </vt:vector>
  </HeadingPairs>
  <TitlesOfParts>
    <vt:vector size="105" baseType="lpstr">
      <vt:lpstr>Arial</vt:lpstr>
      <vt:lpstr>Arial Black</vt:lpstr>
      <vt:lpstr>Avenir Next LT Pro</vt:lpstr>
      <vt:lpstr>AvenirNext LT Pro Bold</vt:lpstr>
      <vt:lpstr>AvenirNext LT Pro Regular</vt:lpstr>
      <vt:lpstr>Calibri</vt:lpstr>
      <vt:lpstr>Times</vt:lpstr>
      <vt:lpstr>TimesNewRomanPSMT</vt:lpstr>
      <vt:lpstr>Wingdings</vt:lpstr>
      <vt:lpstr>VCdag</vt:lpstr>
      <vt:lpstr>Rubrikbilder</vt:lpstr>
      <vt:lpstr>Text/text och innehåll</vt:lpstr>
      <vt:lpstr>Office Theme</vt:lpstr>
      <vt:lpstr>Standard - Röd</vt:lpstr>
      <vt:lpstr>1_VCdag</vt:lpstr>
      <vt:lpstr>2_VCdag</vt:lpstr>
      <vt:lpstr>LCHNV</vt:lpstr>
      <vt:lpstr>Dagordning</vt:lpstr>
      <vt:lpstr>4. Rapporter och delgivningar </vt:lpstr>
      <vt:lpstr>Beslut Cosmicinförande</vt:lpstr>
      <vt:lpstr>Beslut programstyrgrupp 2024-12-16</vt:lpstr>
      <vt:lpstr>Vad som har hänt</vt:lpstr>
      <vt:lpstr>Vad händer nu?</vt:lpstr>
      <vt:lpstr>Tack till alla medarbetare!</vt:lpstr>
      <vt:lpstr>Mäns våld mot kvinnor – Länsstyrelse </vt:lpstr>
      <vt:lpstr>PowerPoint-presentation</vt:lpstr>
      <vt:lpstr>PowerPoint-presentation</vt:lpstr>
      <vt:lpstr>PowerPoint-presentation</vt:lpstr>
      <vt:lpstr>PowerPoint-presentation</vt:lpstr>
      <vt:lpstr>PowerPoint-presentation</vt:lpstr>
      <vt:lpstr>PowerPoint-presentation</vt:lpstr>
      <vt:lpstr>RUS -Regeringsuppdrag barn i skyddat boende</vt:lpstr>
      <vt:lpstr>RUS -Regeringsuppdrag barn i skyddat boende</vt:lpstr>
      <vt:lpstr>RUS -Regeringsuppdrag barn i skyddat boende</vt:lpstr>
      <vt:lpstr>Arbetsordning LCHNV </vt:lpstr>
      <vt:lpstr>Definitioner </vt:lpstr>
      <vt:lpstr>Vad är LCHNV </vt:lpstr>
      <vt:lpstr>Uppdrag  LCHNV </vt:lpstr>
      <vt:lpstr>Uppdrag- forts</vt:lpstr>
      <vt:lpstr>Arbetsformer för LCHNV </vt:lpstr>
      <vt:lpstr>Behandling av ärenden &amp; LCHNV Beslut </vt:lpstr>
      <vt:lpstr>Styrgrupp LCHNV</vt:lpstr>
      <vt:lpstr>Ansvar Styrgruppen LCHNV </vt:lpstr>
      <vt:lpstr>Arbetsformer Styrgruppen LCHNV </vt:lpstr>
      <vt:lpstr>Arbetsformer ordförandeberedning LCHNV </vt:lpstr>
      <vt:lpstr>Inventering av arbetsgrupper, samverkansgrupper, LAG:ar </vt:lpstr>
      <vt:lpstr>Etablering Mini-Maria </vt:lpstr>
      <vt:lpstr>Lärdomar från andra regioner</vt:lpstr>
      <vt:lpstr>Huvudmannaskap</vt:lpstr>
      <vt:lpstr>Lokalisering</vt:lpstr>
      <vt:lpstr>Lokalisering- Upptagningsområden</vt:lpstr>
      <vt:lpstr>Målgrupp</vt:lpstr>
      <vt:lpstr>Målgrupp</vt:lpstr>
      <vt:lpstr>Ansvarsfördelning</vt:lpstr>
      <vt:lpstr>Att ta ställning till:</vt:lpstr>
      <vt:lpstr>Länsövergripande arbete om Samordnad individuell plan(SIP)</vt:lpstr>
      <vt:lpstr>Lag om SIP</vt:lpstr>
      <vt:lpstr>Målgrupper för SIP</vt:lpstr>
      <vt:lpstr>Målgrupper för SIP</vt:lpstr>
      <vt:lpstr>PowerPoint-presentation</vt:lpstr>
      <vt:lpstr>Bakgrund</vt:lpstr>
      <vt:lpstr>RSS länsövergripande utvecklingsarbete om SIP  </vt:lpstr>
      <vt:lpstr>RSS länsövergripande utvecklingsarbete om SIP</vt:lpstr>
      <vt:lpstr>RSS länsövergripande utvecklingsarbete om  SIP</vt:lpstr>
      <vt:lpstr>Länsövergripande utvecklingsarbete av SIP</vt:lpstr>
      <vt:lpstr>Nya stödmallar i arbetet med SIP</vt:lpstr>
      <vt:lpstr>Delat beslutsfattande</vt:lpstr>
      <vt:lpstr>PowerPoint-presentation</vt:lpstr>
      <vt:lpstr>PowerPoint-presentation</vt:lpstr>
      <vt:lpstr>PLUSwebb: Region Dalarna/sip</vt:lpstr>
      <vt:lpstr>Teknisk stöd- SIP processen </vt:lpstr>
      <vt:lpstr>Plan för lansering stödmallar och webbsida </vt:lpstr>
      <vt:lpstr>  Omställning av den sociala välfärden</vt:lpstr>
      <vt:lpstr>Länsövergripande överenskommelse   om samordning vid utskrivning från slutenvård</vt:lpstr>
      <vt:lpstr>Deltagare Susgruppen </vt:lpstr>
      <vt:lpstr>Förändringar </vt:lpstr>
      <vt:lpstr>Överenskommelse sammanfattning</vt:lpstr>
      <vt:lpstr>Överenskommelse sammanfattning</vt:lpstr>
      <vt:lpstr>Ekonomiska ersättningsmodeller</vt:lpstr>
      <vt:lpstr>Ersättningsmodell rullande två dagar</vt:lpstr>
      <vt:lpstr>Individuell beräkning av ersättningsskyldighet mer än sju dagar </vt:lpstr>
      <vt:lpstr>Utskrivningsklara patienter 7 dagar eller mindre  2023 samt 2024</vt:lpstr>
      <vt:lpstr>Utskrivningsklara patienter 7 dagar eller mer 2023-2024</vt:lpstr>
      <vt:lpstr>Ekonomisk förklaring </vt:lpstr>
      <vt:lpstr>Tvister</vt:lpstr>
      <vt:lpstr>Bilagor  till överenskommelsen</vt:lpstr>
      <vt:lpstr>Uppföljning frågor</vt:lpstr>
      <vt:lpstr>6. Psykisk hälsa medel 2024</vt:lpstr>
      <vt:lpstr>Insatsområden länsgemensamma medel vid årets början  totalt 21 724 099 kr</vt:lpstr>
      <vt:lpstr>1. Ett utvecklat arbete för att främja psykisk hälsa, förebygga psykisk ohälsa och suicid bland barn och unga samt insatser för att stärka första linjens vård och barn- och ungdomspsykiatrin 6 330 883 kr (Återstår 1 882 583 kr) Förslag att dela ut 1 800 000 kr</vt:lpstr>
      <vt:lpstr>2. En systematisk patient-, brukar- och anhörigmedverkan i vården och omsorgen 1 000 000 kr (Återstår 0 kr)</vt:lpstr>
      <vt:lpstr>3. En mer sammanhållen, behovsanpassad och personcentrerad vård och omsorg för personer med samsjuklighet eller omfattande behov 8 947 874 kr  ,Återstår 1 448 797 kr. Förslag att dela ut 1 540 000 kr. </vt:lpstr>
      <vt:lpstr>3. En mer sammanhållen, behovsanpassad och personcentrerad vård och omsorg för personer med samsjuklighet eller omfattande behov – forts. </vt:lpstr>
      <vt:lpstr>4. Ett stärkt och utvecklat suicidpreventivt arbete 5 445 343 kr  (Återstår Ca 3 549 343 kr ansv. PSY) Förslag: Dela ut 2 600 000 kr</vt:lpstr>
      <vt:lpstr>Återstående länsgemensamma medel per insatsområde och föreslagen utbetalning enligt 50/50-princip till huvudmännen</vt:lpstr>
      <vt:lpstr>Återstående länsgemensamma medel per insatsområde och föreslagen utbetalning enligt 50/50-princip till huvudmännen</vt:lpstr>
      <vt:lpstr>Omgående hantering av medlen krävs</vt:lpstr>
      <vt:lpstr>Överenskommelse psykisk hälsa 2025</vt:lpstr>
      <vt:lpstr>PowerPoint-presentation</vt:lpstr>
      <vt:lpstr>7. Ordförande &amp; vice 2025</vt:lpstr>
      <vt:lpstr>Ordförande och vice 2025</vt:lpstr>
      <vt:lpstr>8. Kalendarium 2025</vt:lpstr>
      <vt:lpstr>Kalendarium 2025</vt:lpstr>
      <vt:lpstr>PowerPoint-presentation</vt:lpstr>
      <vt:lpstr>9. Övriga frågor</vt:lpstr>
    </vt:vector>
  </TitlesOfParts>
  <Company>Landstinget Dalarna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Hälsa och välfärd= RSS- regional samverkans- och stödstruktur</dc:title>
  <dc:creator>RSS Dalarna</dc:creator>
  <cp:lastModifiedBy>Nielsen Stefan /Ledningsstöd och strategi Hälso- och sjukvård Dalarna /Falun</cp:lastModifiedBy>
  <cp:revision>193</cp:revision>
  <dcterms:created xsi:type="dcterms:W3CDTF">2023-03-20T05:57:20Z</dcterms:created>
  <dcterms:modified xsi:type="dcterms:W3CDTF">2025-01-10T14:23:35Z</dcterms:modified>
</cp:coreProperties>
</file>